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13" r:id="rId4"/>
    <p:sldMasterId id="2147483809" r:id="rId5"/>
  </p:sldMasterIdLst>
  <p:notesMasterIdLst>
    <p:notesMasterId r:id="rId15"/>
  </p:notesMasterIdLst>
  <p:sldIdLst>
    <p:sldId id="256" r:id="rId6"/>
    <p:sldId id="333" r:id="rId7"/>
    <p:sldId id="384" r:id="rId8"/>
    <p:sldId id="387" r:id="rId9"/>
    <p:sldId id="385" r:id="rId10"/>
    <p:sldId id="386" r:id="rId11"/>
    <p:sldId id="388" r:id="rId12"/>
    <p:sldId id="264" r:id="rId13"/>
    <p:sldId id="38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0909F4B-B35C-4524-8B2A-AD9F72D6F670}" name="Eryn Hurley" initials="EH" userId="S::EHurley@naco.org::6bb0b56c-83fc-4654-b7bb-0070cde681a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EF2"/>
    <a:srgbClr val="FDFDFC"/>
    <a:srgbClr val="5999C4"/>
    <a:srgbClr val="003366"/>
    <a:srgbClr val="1F4E79"/>
    <a:srgbClr val="F8F8F8"/>
    <a:srgbClr val="455477"/>
    <a:srgbClr val="1A303D"/>
    <a:srgbClr val="1E3143"/>
    <a:srgbClr val="404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98C7CA-8C69-403E-830E-681C524066A4}" v="52" dt="2025-11-19T03:43:42.1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370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D5577E-05A2-464B-991C-5F3D6D7BFD4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466C26B-6526-488F-AAA0-D724B7D10F8A}">
      <dgm:prSet/>
      <dgm:spPr/>
      <dgm:t>
        <a:bodyPr/>
        <a:lstStyle/>
        <a:p>
          <a:r>
            <a:rPr lang="en-US" b="1" dirty="0"/>
            <a:t>Began on October 1</a:t>
          </a:r>
          <a:endParaRPr lang="en-US" dirty="0"/>
        </a:p>
      </dgm:t>
    </dgm:pt>
    <dgm:pt modelId="{9A2B8CA2-1371-40FB-8875-0A99CF88B83B}" type="parTrans" cxnId="{64C7CFB5-8042-48A0-94B6-8800A233DFAF}">
      <dgm:prSet/>
      <dgm:spPr/>
      <dgm:t>
        <a:bodyPr/>
        <a:lstStyle/>
        <a:p>
          <a:endParaRPr lang="en-US"/>
        </a:p>
      </dgm:t>
    </dgm:pt>
    <dgm:pt modelId="{EC04968C-0F0F-4C6A-A05C-816FD1433D2D}" type="sibTrans" cxnId="{64C7CFB5-8042-48A0-94B6-8800A233DFAF}">
      <dgm:prSet/>
      <dgm:spPr/>
      <dgm:t>
        <a:bodyPr/>
        <a:lstStyle/>
        <a:p>
          <a:endParaRPr lang="en-US"/>
        </a:p>
      </dgm:t>
    </dgm:pt>
    <dgm:pt modelId="{E553EE8A-1102-44E7-80C9-763CB1BEDF60}">
      <dgm:prSet/>
      <dgm:spPr/>
      <dgm:t>
        <a:bodyPr/>
        <a:lstStyle/>
        <a:p>
          <a:r>
            <a:rPr lang="en-US" dirty="0"/>
            <a:t>43 days in total—the longest in history</a:t>
          </a:r>
        </a:p>
      </dgm:t>
    </dgm:pt>
    <dgm:pt modelId="{15C714C0-BA77-45F7-B4FF-7EAD5990FF22}" type="parTrans" cxnId="{620C795B-71DF-4550-92E3-924DE0E9C493}">
      <dgm:prSet/>
      <dgm:spPr/>
      <dgm:t>
        <a:bodyPr/>
        <a:lstStyle/>
        <a:p>
          <a:endParaRPr lang="en-US"/>
        </a:p>
      </dgm:t>
    </dgm:pt>
    <dgm:pt modelId="{06645614-928D-4F98-B0DF-C2B5B369EA30}" type="sibTrans" cxnId="{620C795B-71DF-4550-92E3-924DE0E9C493}">
      <dgm:prSet/>
      <dgm:spPr/>
      <dgm:t>
        <a:bodyPr/>
        <a:lstStyle/>
        <a:p>
          <a:endParaRPr lang="en-US"/>
        </a:p>
      </dgm:t>
    </dgm:pt>
    <dgm:pt modelId="{601BAB36-AF95-4690-B940-999E57F13287}">
      <dgm:prSet/>
      <dgm:spPr/>
      <dgm:t>
        <a:bodyPr/>
        <a:lstStyle/>
        <a:p>
          <a:r>
            <a:rPr lang="en-US" b="1" dirty="0"/>
            <a:t>County Impacts</a:t>
          </a:r>
          <a:endParaRPr lang="en-US" dirty="0"/>
        </a:p>
      </dgm:t>
    </dgm:pt>
    <dgm:pt modelId="{EC8CAF88-B090-4657-8C34-8C2E2119279F}" type="parTrans" cxnId="{2C8AA162-1954-4C04-89E7-3971453A8CD3}">
      <dgm:prSet/>
      <dgm:spPr/>
      <dgm:t>
        <a:bodyPr/>
        <a:lstStyle/>
        <a:p>
          <a:endParaRPr lang="en-US"/>
        </a:p>
      </dgm:t>
    </dgm:pt>
    <dgm:pt modelId="{1787EC40-54A9-4841-975F-39E4BA317D9A}" type="sibTrans" cxnId="{2C8AA162-1954-4C04-89E7-3971453A8CD3}">
      <dgm:prSet/>
      <dgm:spPr/>
      <dgm:t>
        <a:bodyPr/>
        <a:lstStyle/>
        <a:p>
          <a:endParaRPr lang="en-US"/>
        </a:p>
      </dgm:t>
    </dgm:pt>
    <dgm:pt modelId="{27B28013-4EDA-449B-990B-9391537B7967}">
      <dgm:prSet/>
      <dgm:spPr/>
      <dgm:t>
        <a:bodyPr/>
        <a:lstStyle/>
        <a:p>
          <a:r>
            <a:rPr lang="en-US" dirty="0"/>
            <a:t>Counties receive more than </a:t>
          </a:r>
          <a:r>
            <a:rPr lang="en-US" b="1" i="1" dirty="0"/>
            <a:t>$62 billion</a:t>
          </a:r>
          <a:r>
            <a:rPr lang="en-US" b="0" i="0" dirty="0"/>
            <a:t> in intergovernmental revenue</a:t>
          </a:r>
          <a:endParaRPr lang="en-US" dirty="0"/>
        </a:p>
      </dgm:t>
    </dgm:pt>
    <dgm:pt modelId="{2C882230-668D-406A-80F5-82EA45708147}" type="parTrans" cxnId="{5C080479-B91D-481B-A663-DB5A0394312D}">
      <dgm:prSet/>
      <dgm:spPr/>
      <dgm:t>
        <a:bodyPr/>
        <a:lstStyle/>
        <a:p>
          <a:endParaRPr lang="en-US"/>
        </a:p>
      </dgm:t>
    </dgm:pt>
    <dgm:pt modelId="{E237AC82-6A53-4021-9426-5DA8408DEDF9}" type="sibTrans" cxnId="{5C080479-B91D-481B-A663-DB5A0394312D}">
      <dgm:prSet/>
      <dgm:spPr/>
      <dgm:t>
        <a:bodyPr/>
        <a:lstStyle/>
        <a:p>
          <a:endParaRPr lang="en-US"/>
        </a:p>
      </dgm:t>
    </dgm:pt>
    <dgm:pt modelId="{DD6534EB-E58C-47AF-B471-EA3AE64C1766}">
      <dgm:prSet/>
      <dgm:spPr/>
      <dgm:t>
        <a:bodyPr/>
        <a:lstStyle/>
        <a:p>
          <a:r>
            <a:rPr lang="en-US" dirty="0"/>
            <a:t>Agency programs largely scaled-back or frozen</a:t>
          </a:r>
        </a:p>
      </dgm:t>
    </dgm:pt>
    <dgm:pt modelId="{EA2A6D97-2928-4A98-982D-999F7086471C}" type="parTrans" cxnId="{FDF7FAF8-1A1A-4BD7-B34B-82914CD6DACE}">
      <dgm:prSet/>
      <dgm:spPr/>
      <dgm:t>
        <a:bodyPr/>
        <a:lstStyle/>
        <a:p>
          <a:endParaRPr lang="en-US"/>
        </a:p>
      </dgm:t>
    </dgm:pt>
    <dgm:pt modelId="{6338B849-AAD8-4114-9338-E5F670B60589}" type="sibTrans" cxnId="{FDF7FAF8-1A1A-4BD7-B34B-82914CD6DACE}">
      <dgm:prSet/>
      <dgm:spPr/>
      <dgm:t>
        <a:bodyPr/>
        <a:lstStyle/>
        <a:p>
          <a:endParaRPr lang="en-US"/>
        </a:p>
      </dgm:t>
    </dgm:pt>
    <dgm:pt modelId="{439E4DE5-0647-469A-A98A-5763A3FCEBD1}">
      <dgm:prSet custT="1"/>
      <dgm:spPr/>
      <dgm:t>
        <a:bodyPr/>
        <a:lstStyle/>
        <a:p>
          <a:r>
            <a:rPr lang="en-US" sz="2200" dirty="0"/>
            <a:t>Urged Congress to reach a bipartisan resolution</a:t>
          </a:r>
        </a:p>
      </dgm:t>
    </dgm:pt>
    <dgm:pt modelId="{AEC22A52-DC8A-4DF7-9CCF-AF9D0099ED85}" type="parTrans" cxnId="{C0EC79BB-1B29-4CEA-BCC4-EE5615E57D4A}">
      <dgm:prSet/>
      <dgm:spPr/>
      <dgm:t>
        <a:bodyPr/>
        <a:lstStyle/>
        <a:p>
          <a:endParaRPr lang="en-US"/>
        </a:p>
      </dgm:t>
    </dgm:pt>
    <dgm:pt modelId="{A014D1EC-34E0-421F-8DE9-8F62250599BB}" type="sibTrans" cxnId="{C0EC79BB-1B29-4CEA-BCC4-EE5615E57D4A}">
      <dgm:prSet/>
      <dgm:spPr/>
      <dgm:t>
        <a:bodyPr/>
        <a:lstStyle/>
        <a:p>
          <a:endParaRPr lang="en-US"/>
        </a:p>
      </dgm:t>
    </dgm:pt>
    <dgm:pt modelId="{3ED2A66E-C0AB-49BF-A2F4-0AE733CFC0D9}">
      <dgm:prSet/>
      <dgm:spPr/>
      <dgm:t>
        <a:bodyPr/>
        <a:lstStyle/>
        <a:p>
          <a:endParaRPr lang="en-US" sz="2000" dirty="0"/>
        </a:p>
      </dgm:t>
    </dgm:pt>
    <dgm:pt modelId="{E0DEB7E2-3C7B-441F-AE9A-82D4EB61DCF1}" type="parTrans" cxnId="{0A2E9CD8-F0E2-4C86-8A73-AC64EDF84284}">
      <dgm:prSet/>
      <dgm:spPr/>
      <dgm:t>
        <a:bodyPr/>
        <a:lstStyle/>
        <a:p>
          <a:endParaRPr lang="en-US"/>
        </a:p>
      </dgm:t>
    </dgm:pt>
    <dgm:pt modelId="{C33E11FB-A54C-4D19-9B89-9A73C358091D}" type="sibTrans" cxnId="{0A2E9CD8-F0E2-4C86-8A73-AC64EDF84284}">
      <dgm:prSet/>
      <dgm:spPr/>
      <dgm:t>
        <a:bodyPr/>
        <a:lstStyle/>
        <a:p>
          <a:endParaRPr lang="en-US"/>
        </a:p>
      </dgm:t>
    </dgm:pt>
    <dgm:pt modelId="{8EF8200F-3330-430C-98F3-9760788DDA6D}">
      <dgm:prSet/>
      <dgm:spPr/>
      <dgm:t>
        <a:bodyPr/>
        <a:lstStyle/>
        <a:p>
          <a:r>
            <a:rPr lang="en-US" b="1" dirty="0"/>
            <a:t>NACo joins “Big 7” Letter</a:t>
          </a:r>
          <a:endParaRPr lang="en-US" dirty="0"/>
        </a:p>
      </dgm:t>
    </dgm:pt>
    <dgm:pt modelId="{EACBF087-0EE2-4DFB-B9DF-F3CA2631F44D}" type="sibTrans" cxnId="{634AE6F5-E60F-468D-BBCF-59E773E4F703}">
      <dgm:prSet/>
      <dgm:spPr/>
      <dgm:t>
        <a:bodyPr/>
        <a:lstStyle/>
        <a:p>
          <a:endParaRPr lang="en-US"/>
        </a:p>
      </dgm:t>
    </dgm:pt>
    <dgm:pt modelId="{BF06E4D8-E206-463A-B049-F886AB719B36}" type="parTrans" cxnId="{634AE6F5-E60F-468D-BBCF-59E773E4F703}">
      <dgm:prSet/>
      <dgm:spPr/>
      <dgm:t>
        <a:bodyPr/>
        <a:lstStyle/>
        <a:p>
          <a:endParaRPr lang="en-US"/>
        </a:p>
      </dgm:t>
    </dgm:pt>
    <dgm:pt modelId="{36BEC5B0-5FAB-424A-AF50-86E3AFE0F330}">
      <dgm:prSet/>
      <dgm:spPr/>
      <dgm:t>
        <a:bodyPr/>
        <a:lstStyle/>
        <a:p>
          <a:r>
            <a:rPr lang="en-US" dirty="0"/>
            <a:t>States and local governments forced to backfill federal funding</a:t>
          </a:r>
        </a:p>
      </dgm:t>
    </dgm:pt>
    <dgm:pt modelId="{B2BD663C-E743-4487-833D-8F5E8847CD2B}" type="parTrans" cxnId="{3D868EDD-1B89-4808-8D29-BFAA0F2B036C}">
      <dgm:prSet/>
      <dgm:spPr/>
      <dgm:t>
        <a:bodyPr/>
        <a:lstStyle/>
        <a:p>
          <a:endParaRPr lang="en-US"/>
        </a:p>
      </dgm:t>
    </dgm:pt>
    <dgm:pt modelId="{63653F4A-CABD-4927-BB59-4FE40D4F08C4}" type="sibTrans" cxnId="{3D868EDD-1B89-4808-8D29-BFAA0F2B036C}">
      <dgm:prSet/>
      <dgm:spPr/>
      <dgm:t>
        <a:bodyPr/>
        <a:lstStyle/>
        <a:p>
          <a:endParaRPr lang="en-US"/>
        </a:p>
      </dgm:t>
    </dgm:pt>
    <dgm:pt modelId="{8FEE7008-3F5A-4CAC-B814-57F84A04E361}">
      <dgm:prSet custT="1"/>
      <dgm:spPr/>
      <dgm:t>
        <a:bodyPr/>
        <a:lstStyle/>
        <a:p>
          <a:r>
            <a:rPr lang="en-US" sz="2200" dirty="0"/>
            <a:t>Highlighted the strain of a protracted shutdown on state and local budgets and service delivery </a:t>
          </a:r>
        </a:p>
      </dgm:t>
    </dgm:pt>
    <dgm:pt modelId="{B41E57A9-5F79-435B-A104-0969256030AC}" type="parTrans" cxnId="{09AED099-29BF-4003-A769-E4688B081117}">
      <dgm:prSet/>
      <dgm:spPr/>
      <dgm:t>
        <a:bodyPr/>
        <a:lstStyle/>
        <a:p>
          <a:endParaRPr lang="en-US"/>
        </a:p>
      </dgm:t>
    </dgm:pt>
    <dgm:pt modelId="{1425A640-72B0-40A9-BDCE-6BACBC93CF4C}" type="sibTrans" cxnId="{09AED099-29BF-4003-A769-E4688B081117}">
      <dgm:prSet/>
      <dgm:spPr/>
      <dgm:t>
        <a:bodyPr/>
        <a:lstStyle/>
        <a:p>
          <a:endParaRPr lang="en-US"/>
        </a:p>
      </dgm:t>
    </dgm:pt>
    <dgm:pt modelId="{C71E6520-55A0-40A8-AF52-D3D2BA832BBA}" type="pres">
      <dgm:prSet presAssocID="{EBD5577E-05A2-464B-991C-5F3D6D7BFD43}" presName="linear" presStyleCnt="0">
        <dgm:presLayoutVars>
          <dgm:animLvl val="lvl"/>
          <dgm:resizeHandles val="exact"/>
        </dgm:presLayoutVars>
      </dgm:prSet>
      <dgm:spPr/>
    </dgm:pt>
    <dgm:pt modelId="{EB5542D2-A7F5-426C-A869-4E29B6FF915A}" type="pres">
      <dgm:prSet presAssocID="{F466C26B-6526-488F-AAA0-D724B7D10F8A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84A1AE9-8F9D-4CDC-99E7-C6FFE83B120A}" type="pres">
      <dgm:prSet presAssocID="{F466C26B-6526-488F-AAA0-D724B7D10F8A}" presName="childText" presStyleLbl="revTx" presStyleIdx="0" presStyleCnt="3">
        <dgm:presLayoutVars>
          <dgm:bulletEnabled val="1"/>
        </dgm:presLayoutVars>
      </dgm:prSet>
      <dgm:spPr/>
    </dgm:pt>
    <dgm:pt modelId="{92CE118A-3A7E-47A3-B8A1-F4ABB95624A7}" type="pres">
      <dgm:prSet presAssocID="{601BAB36-AF95-4690-B940-999E57F1328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C73E6A76-4DC1-4495-A090-4718A7232379}" type="pres">
      <dgm:prSet presAssocID="{601BAB36-AF95-4690-B940-999E57F13287}" presName="childText" presStyleLbl="revTx" presStyleIdx="1" presStyleCnt="3">
        <dgm:presLayoutVars>
          <dgm:bulletEnabled val="1"/>
        </dgm:presLayoutVars>
      </dgm:prSet>
      <dgm:spPr/>
    </dgm:pt>
    <dgm:pt modelId="{E73F6C78-5820-428D-9F9F-BC18C2DA878F}" type="pres">
      <dgm:prSet presAssocID="{8EF8200F-3330-430C-98F3-9760788DDA6D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B80C5F68-EFCA-4327-914B-9FE8FFDA8514}" type="pres">
      <dgm:prSet presAssocID="{8EF8200F-3330-430C-98F3-9760788DDA6D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33BCBB1B-0F25-4511-83AE-11C4AEEE7DE2}" type="presOf" srcId="{F466C26B-6526-488F-AAA0-D724B7D10F8A}" destId="{EB5542D2-A7F5-426C-A869-4E29B6FF915A}" srcOrd="0" destOrd="0" presId="urn:microsoft.com/office/officeart/2005/8/layout/vList2"/>
    <dgm:cxn modelId="{F9775734-69B4-41D5-9C9E-2F4FC6E80E16}" type="presOf" srcId="{439E4DE5-0647-469A-A98A-5763A3FCEBD1}" destId="{B80C5F68-EFCA-4327-914B-9FE8FFDA8514}" srcOrd="0" destOrd="0" presId="urn:microsoft.com/office/officeart/2005/8/layout/vList2"/>
    <dgm:cxn modelId="{620C795B-71DF-4550-92E3-924DE0E9C493}" srcId="{F466C26B-6526-488F-AAA0-D724B7D10F8A}" destId="{E553EE8A-1102-44E7-80C9-763CB1BEDF60}" srcOrd="0" destOrd="0" parTransId="{15C714C0-BA77-45F7-B4FF-7EAD5990FF22}" sibTransId="{06645614-928D-4F98-B0DF-C2B5B369EA30}"/>
    <dgm:cxn modelId="{AD3A4361-991E-46F0-9762-3116074A6E48}" type="presOf" srcId="{DD6534EB-E58C-47AF-B471-EA3AE64C1766}" destId="{C73E6A76-4DC1-4495-A090-4718A7232379}" srcOrd="0" destOrd="1" presId="urn:microsoft.com/office/officeart/2005/8/layout/vList2"/>
    <dgm:cxn modelId="{9C2C9641-167E-4129-9AF7-7BCBB4390223}" type="presOf" srcId="{E553EE8A-1102-44E7-80C9-763CB1BEDF60}" destId="{784A1AE9-8F9D-4CDC-99E7-C6FFE83B120A}" srcOrd="0" destOrd="0" presId="urn:microsoft.com/office/officeart/2005/8/layout/vList2"/>
    <dgm:cxn modelId="{2C8AA162-1954-4C04-89E7-3971453A8CD3}" srcId="{EBD5577E-05A2-464B-991C-5F3D6D7BFD43}" destId="{601BAB36-AF95-4690-B940-999E57F13287}" srcOrd="1" destOrd="0" parTransId="{EC8CAF88-B090-4657-8C34-8C2E2119279F}" sibTransId="{1787EC40-54A9-4841-975F-39E4BA317D9A}"/>
    <dgm:cxn modelId="{D47A1C55-7CE3-4948-8C77-0F45F3879675}" type="presOf" srcId="{601BAB36-AF95-4690-B940-999E57F13287}" destId="{92CE118A-3A7E-47A3-B8A1-F4ABB95624A7}" srcOrd="0" destOrd="0" presId="urn:microsoft.com/office/officeart/2005/8/layout/vList2"/>
    <dgm:cxn modelId="{62411877-4285-4C57-8F56-C75B4CAB5F3E}" type="presOf" srcId="{8EF8200F-3330-430C-98F3-9760788DDA6D}" destId="{E73F6C78-5820-428D-9F9F-BC18C2DA878F}" srcOrd="0" destOrd="0" presId="urn:microsoft.com/office/officeart/2005/8/layout/vList2"/>
    <dgm:cxn modelId="{5C080479-B91D-481B-A663-DB5A0394312D}" srcId="{601BAB36-AF95-4690-B940-999E57F13287}" destId="{27B28013-4EDA-449B-990B-9391537B7967}" srcOrd="0" destOrd="0" parTransId="{2C882230-668D-406A-80F5-82EA45708147}" sibTransId="{E237AC82-6A53-4021-9426-5DA8408DEDF9}"/>
    <dgm:cxn modelId="{C2B2277D-A23B-47DB-ACB1-4B9AB54461F8}" type="presOf" srcId="{27B28013-4EDA-449B-990B-9391537B7967}" destId="{C73E6A76-4DC1-4495-A090-4718A7232379}" srcOrd="0" destOrd="0" presId="urn:microsoft.com/office/officeart/2005/8/layout/vList2"/>
    <dgm:cxn modelId="{09AED099-29BF-4003-A769-E4688B081117}" srcId="{8EF8200F-3330-430C-98F3-9760788DDA6D}" destId="{8FEE7008-3F5A-4CAC-B814-57F84A04E361}" srcOrd="1" destOrd="0" parTransId="{B41E57A9-5F79-435B-A104-0969256030AC}" sibTransId="{1425A640-72B0-40A9-BDCE-6BACBC93CF4C}"/>
    <dgm:cxn modelId="{6763BBB2-9FF1-42D9-A7FD-1C1D8CEB0029}" type="presOf" srcId="{EBD5577E-05A2-464B-991C-5F3D6D7BFD43}" destId="{C71E6520-55A0-40A8-AF52-D3D2BA832BBA}" srcOrd="0" destOrd="0" presId="urn:microsoft.com/office/officeart/2005/8/layout/vList2"/>
    <dgm:cxn modelId="{34457BB3-D872-4B8A-8193-898E806764B7}" type="presOf" srcId="{36BEC5B0-5FAB-424A-AF50-86E3AFE0F330}" destId="{C73E6A76-4DC1-4495-A090-4718A7232379}" srcOrd="0" destOrd="2" presId="urn:microsoft.com/office/officeart/2005/8/layout/vList2"/>
    <dgm:cxn modelId="{AB962EB4-5119-4869-A967-5D3687B5D4B4}" type="presOf" srcId="{8FEE7008-3F5A-4CAC-B814-57F84A04E361}" destId="{B80C5F68-EFCA-4327-914B-9FE8FFDA8514}" srcOrd="0" destOrd="1" presId="urn:microsoft.com/office/officeart/2005/8/layout/vList2"/>
    <dgm:cxn modelId="{64C7CFB5-8042-48A0-94B6-8800A233DFAF}" srcId="{EBD5577E-05A2-464B-991C-5F3D6D7BFD43}" destId="{F466C26B-6526-488F-AAA0-D724B7D10F8A}" srcOrd="0" destOrd="0" parTransId="{9A2B8CA2-1371-40FB-8875-0A99CF88B83B}" sibTransId="{EC04968C-0F0F-4C6A-A05C-816FD1433D2D}"/>
    <dgm:cxn modelId="{66FDB6B9-820F-4363-816D-277F2F08F63A}" type="presOf" srcId="{3ED2A66E-C0AB-49BF-A2F4-0AE733CFC0D9}" destId="{B80C5F68-EFCA-4327-914B-9FE8FFDA8514}" srcOrd="0" destOrd="2" presId="urn:microsoft.com/office/officeart/2005/8/layout/vList2"/>
    <dgm:cxn modelId="{C0EC79BB-1B29-4CEA-BCC4-EE5615E57D4A}" srcId="{8EF8200F-3330-430C-98F3-9760788DDA6D}" destId="{439E4DE5-0647-469A-A98A-5763A3FCEBD1}" srcOrd="0" destOrd="0" parTransId="{AEC22A52-DC8A-4DF7-9CCF-AF9D0099ED85}" sibTransId="{A014D1EC-34E0-421F-8DE9-8F62250599BB}"/>
    <dgm:cxn modelId="{0A2E9CD8-F0E2-4C86-8A73-AC64EDF84284}" srcId="{8EF8200F-3330-430C-98F3-9760788DDA6D}" destId="{3ED2A66E-C0AB-49BF-A2F4-0AE733CFC0D9}" srcOrd="2" destOrd="0" parTransId="{E0DEB7E2-3C7B-441F-AE9A-82D4EB61DCF1}" sibTransId="{C33E11FB-A54C-4D19-9B89-9A73C358091D}"/>
    <dgm:cxn modelId="{3D868EDD-1B89-4808-8D29-BFAA0F2B036C}" srcId="{601BAB36-AF95-4690-B940-999E57F13287}" destId="{36BEC5B0-5FAB-424A-AF50-86E3AFE0F330}" srcOrd="2" destOrd="0" parTransId="{B2BD663C-E743-4487-833D-8F5E8847CD2B}" sibTransId="{63653F4A-CABD-4927-BB59-4FE40D4F08C4}"/>
    <dgm:cxn modelId="{634AE6F5-E60F-468D-BBCF-59E773E4F703}" srcId="{EBD5577E-05A2-464B-991C-5F3D6D7BFD43}" destId="{8EF8200F-3330-430C-98F3-9760788DDA6D}" srcOrd="2" destOrd="0" parTransId="{BF06E4D8-E206-463A-B049-F886AB719B36}" sibTransId="{EACBF087-0EE2-4DFB-B9DF-F3CA2631F44D}"/>
    <dgm:cxn modelId="{FDF7FAF8-1A1A-4BD7-B34B-82914CD6DACE}" srcId="{601BAB36-AF95-4690-B940-999E57F13287}" destId="{DD6534EB-E58C-47AF-B471-EA3AE64C1766}" srcOrd="1" destOrd="0" parTransId="{EA2A6D97-2928-4A98-982D-999F7086471C}" sibTransId="{6338B849-AAD8-4114-9338-E5F670B60589}"/>
    <dgm:cxn modelId="{1CF5156B-41C2-47EB-A72D-20D4587DC71A}" type="presParOf" srcId="{C71E6520-55A0-40A8-AF52-D3D2BA832BBA}" destId="{EB5542D2-A7F5-426C-A869-4E29B6FF915A}" srcOrd="0" destOrd="0" presId="urn:microsoft.com/office/officeart/2005/8/layout/vList2"/>
    <dgm:cxn modelId="{84753275-82E9-429B-BB4B-26B1013EA4E4}" type="presParOf" srcId="{C71E6520-55A0-40A8-AF52-D3D2BA832BBA}" destId="{784A1AE9-8F9D-4CDC-99E7-C6FFE83B120A}" srcOrd="1" destOrd="0" presId="urn:microsoft.com/office/officeart/2005/8/layout/vList2"/>
    <dgm:cxn modelId="{DF1B2ACB-80B5-4A0B-A274-AC044A780EC5}" type="presParOf" srcId="{C71E6520-55A0-40A8-AF52-D3D2BA832BBA}" destId="{92CE118A-3A7E-47A3-B8A1-F4ABB95624A7}" srcOrd="2" destOrd="0" presId="urn:microsoft.com/office/officeart/2005/8/layout/vList2"/>
    <dgm:cxn modelId="{9785D8F5-AF9E-43DD-93BD-418FFB7C5AF7}" type="presParOf" srcId="{C71E6520-55A0-40A8-AF52-D3D2BA832BBA}" destId="{C73E6A76-4DC1-4495-A090-4718A7232379}" srcOrd="3" destOrd="0" presId="urn:microsoft.com/office/officeart/2005/8/layout/vList2"/>
    <dgm:cxn modelId="{355FD471-869D-45F0-B2F1-D642F11379A4}" type="presParOf" srcId="{C71E6520-55A0-40A8-AF52-D3D2BA832BBA}" destId="{E73F6C78-5820-428D-9F9F-BC18C2DA878F}" srcOrd="4" destOrd="0" presId="urn:microsoft.com/office/officeart/2005/8/layout/vList2"/>
    <dgm:cxn modelId="{C81B7DE5-8ADB-45B6-ABF2-46CF2E86AF23}" type="presParOf" srcId="{C71E6520-55A0-40A8-AF52-D3D2BA832BBA}" destId="{B80C5F68-EFCA-4327-914B-9FE8FFDA8514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BD5577E-05A2-464B-991C-5F3D6D7BFD4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466C26B-6526-488F-AAA0-D724B7D10F8A}">
      <dgm:prSet/>
      <dgm:spPr/>
      <dgm:t>
        <a:bodyPr/>
        <a:lstStyle/>
        <a:p>
          <a:r>
            <a:rPr lang="en-US" b="1" dirty="0"/>
            <a:t>November 12: Signed into law</a:t>
          </a:r>
        </a:p>
      </dgm:t>
    </dgm:pt>
    <dgm:pt modelId="{9A2B8CA2-1371-40FB-8875-0A99CF88B83B}" type="parTrans" cxnId="{64C7CFB5-8042-48A0-94B6-8800A233DFAF}">
      <dgm:prSet/>
      <dgm:spPr/>
      <dgm:t>
        <a:bodyPr/>
        <a:lstStyle/>
        <a:p>
          <a:endParaRPr lang="en-US"/>
        </a:p>
      </dgm:t>
    </dgm:pt>
    <dgm:pt modelId="{EC04968C-0F0F-4C6A-A05C-816FD1433D2D}" type="sibTrans" cxnId="{64C7CFB5-8042-48A0-94B6-8800A233DFAF}">
      <dgm:prSet/>
      <dgm:spPr/>
      <dgm:t>
        <a:bodyPr/>
        <a:lstStyle/>
        <a:p>
          <a:endParaRPr lang="en-US"/>
        </a:p>
      </dgm:t>
    </dgm:pt>
    <dgm:pt modelId="{E553EE8A-1102-44E7-80C9-763CB1BEDF60}">
      <dgm:prSet/>
      <dgm:spPr/>
      <dgm:t>
        <a:bodyPr/>
        <a:lstStyle/>
        <a:p>
          <a:r>
            <a:rPr lang="en-US" dirty="0"/>
            <a:t>60-40 in Senate, 222-209 in House</a:t>
          </a:r>
        </a:p>
      </dgm:t>
    </dgm:pt>
    <dgm:pt modelId="{15C714C0-BA77-45F7-B4FF-7EAD5990FF22}" type="parTrans" cxnId="{620C795B-71DF-4550-92E3-924DE0E9C493}">
      <dgm:prSet/>
      <dgm:spPr/>
      <dgm:t>
        <a:bodyPr/>
        <a:lstStyle/>
        <a:p>
          <a:endParaRPr lang="en-US"/>
        </a:p>
      </dgm:t>
    </dgm:pt>
    <dgm:pt modelId="{06645614-928D-4F98-B0DF-C2B5B369EA30}" type="sibTrans" cxnId="{620C795B-71DF-4550-92E3-924DE0E9C493}">
      <dgm:prSet/>
      <dgm:spPr/>
      <dgm:t>
        <a:bodyPr/>
        <a:lstStyle/>
        <a:p>
          <a:endParaRPr lang="en-US"/>
        </a:p>
      </dgm:t>
    </dgm:pt>
    <dgm:pt modelId="{601BAB36-AF95-4690-B940-999E57F13287}">
      <dgm:prSet/>
      <dgm:spPr/>
      <dgm:t>
        <a:bodyPr/>
        <a:lstStyle/>
        <a:p>
          <a:r>
            <a:rPr lang="en-US" b="1" dirty="0"/>
            <a:t>Three-Bill “Minibus”</a:t>
          </a:r>
          <a:endParaRPr lang="en-US" dirty="0"/>
        </a:p>
      </dgm:t>
    </dgm:pt>
    <dgm:pt modelId="{EC8CAF88-B090-4657-8C34-8C2E2119279F}" type="parTrans" cxnId="{2C8AA162-1954-4C04-89E7-3971453A8CD3}">
      <dgm:prSet/>
      <dgm:spPr/>
      <dgm:t>
        <a:bodyPr/>
        <a:lstStyle/>
        <a:p>
          <a:endParaRPr lang="en-US"/>
        </a:p>
      </dgm:t>
    </dgm:pt>
    <dgm:pt modelId="{1787EC40-54A9-4841-975F-39E4BA317D9A}" type="sibTrans" cxnId="{2C8AA162-1954-4C04-89E7-3971453A8CD3}">
      <dgm:prSet/>
      <dgm:spPr/>
      <dgm:t>
        <a:bodyPr/>
        <a:lstStyle/>
        <a:p>
          <a:endParaRPr lang="en-US"/>
        </a:p>
      </dgm:t>
    </dgm:pt>
    <dgm:pt modelId="{27B28013-4EDA-449B-990B-9391537B7967}">
      <dgm:prSet/>
      <dgm:spPr/>
      <dgm:t>
        <a:bodyPr/>
        <a:lstStyle/>
        <a:p>
          <a:r>
            <a:rPr lang="en-US" dirty="0"/>
            <a:t>Agriculture, </a:t>
          </a:r>
          <a:r>
            <a:rPr lang="en-US" dirty="0" err="1"/>
            <a:t>MilCon</a:t>
          </a:r>
          <a:r>
            <a:rPr lang="en-US" dirty="0"/>
            <a:t>/VA, Legislative Branch</a:t>
          </a:r>
        </a:p>
      </dgm:t>
    </dgm:pt>
    <dgm:pt modelId="{2C882230-668D-406A-80F5-82EA45708147}" type="parTrans" cxnId="{5C080479-B91D-481B-A663-DB5A0394312D}">
      <dgm:prSet/>
      <dgm:spPr/>
      <dgm:t>
        <a:bodyPr/>
        <a:lstStyle/>
        <a:p>
          <a:endParaRPr lang="en-US"/>
        </a:p>
      </dgm:t>
    </dgm:pt>
    <dgm:pt modelId="{E237AC82-6A53-4021-9426-5DA8408DEDF9}" type="sibTrans" cxnId="{5C080479-B91D-481B-A663-DB5A0394312D}">
      <dgm:prSet/>
      <dgm:spPr/>
      <dgm:t>
        <a:bodyPr/>
        <a:lstStyle/>
        <a:p>
          <a:endParaRPr lang="en-US"/>
        </a:p>
      </dgm:t>
    </dgm:pt>
    <dgm:pt modelId="{439E4DE5-0647-469A-A98A-5763A3FCEBD1}">
      <dgm:prSet custT="1"/>
      <dgm:spPr/>
      <dgm:t>
        <a:bodyPr/>
        <a:lstStyle/>
        <a:p>
          <a:r>
            <a:rPr lang="en-US" sz="2400" dirty="0"/>
            <a:t>Framework for state and local reimbursement</a:t>
          </a:r>
        </a:p>
      </dgm:t>
    </dgm:pt>
    <dgm:pt modelId="{AEC22A52-DC8A-4DF7-9CCF-AF9D0099ED85}" type="parTrans" cxnId="{C0EC79BB-1B29-4CEA-BCC4-EE5615E57D4A}">
      <dgm:prSet/>
      <dgm:spPr/>
      <dgm:t>
        <a:bodyPr/>
        <a:lstStyle/>
        <a:p>
          <a:endParaRPr lang="en-US"/>
        </a:p>
      </dgm:t>
    </dgm:pt>
    <dgm:pt modelId="{A014D1EC-34E0-421F-8DE9-8F62250599BB}" type="sibTrans" cxnId="{C0EC79BB-1B29-4CEA-BCC4-EE5615E57D4A}">
      <dgm:prSet/>
      <dgm:spPr/>
      <dgm:t>
        <a:bodyPr/>
        <a:lstStyle/>
        <a:p>
          <a:endParaRPr lang="en-US"/>
        </a:p>
      </dgm:t>
    </dgm:pt>
    <dgm:pt modelId="{3ED2A66E-C0AB-49BF-A2F4-0AE733CFC0D9}">
      <dgm:prSet/>
      <dgm:spPr/>
      <dgm:t>
        <a:bodyPr/>
        <a:lstStyle/>
        <a:p>
          <a:endParaRPr lang="en-US" sz="2000" dirty="0"/>
        </a:p>
      </dgm:t>
    </dgm:pt>
    <dgm:pt modelId="{E0DEB7E2-3C7B-441F-AE9A-82D4EB61DCF1}" type="parTrans" cxnId="{0A2E9CD8-F0E2-4C86-8A73-AC64EDF84284}">
      <dgm:prSet/>
      <dgm:spPr/>
      <dgm:t>
        <a:bodyPr/>
        <a:lstStyle/>
        <a:p>
          <a:endParaRPr lang="en-US"/>
        </a:p>
      </dgm:t>
    </dgm:pt>
    <dgm:pt modelId="{C33E11FB-A54C-4D19-9B89-9A73C358091D}" type="sibTrans" cxnId="{0A2E9CD8-F0E2-4C86-8A73-AC64EDF84284}">
      <dgm:prSet/>
      <dgm:spPr/>
      <dgm:t>
        <a:bodyPr/>
        <a:lstStyle/>
        <a:p>
          <a:endParaRPr lang="en-US"/>
        </a:p>
      </dgm:t>
    </dgm:pt>
    <dgm:pt modelId="{8EF8200F-3330-430C-98F3-9760788DDA6D}">
      <dgm:prSet/>
      <dgm:spPr/>
      <dgm:t>
        <a:bodyPr/>
        <a:lstStyle/>
        <a:p>
          <a:r>
            <a:rPr lang="en-US" b="1" dirty="0"/>
            <a:t>Additional Provisions</a:t>
          </a:r>
          <a:endParaRPr lang="en-US" dirty="0"/>
        </a:p>
      </dgm:t>
    </dgm:pt>
    <dgm:pt modelId="{EACBF087-0EE2-4DFB-B9DF-F3CA2631F44D}" type="sibTrans" cxnId="{634AE6F5-E60F-468D-BBCF-59E773E4F703}">
      <dgm:prSet/>
      <dgm:spPr/>
      <dgm:t>
        <a:bodyPr/>
        <a:lstStyle/>
        <a:p>
          <a:endParaRPr lang="en-US"/>
        </a:p>
      </dgm:t>
    </dgm:pt>
    <dgm:pt modelId="{BF06E4D8-E206-463A-B049-F886AB719B36}" type="parTrans" cxnId="{634AE6F5-E60F-468D-BBCF-59E773E4F703}">
      <dgm:prSet/>
      <dgm:spPr/>
      <dgm:t>
        <a:bodyPr/>
        <a:lstStyle/>
        <a:p>
          <a:endParaRPr lang="en-US"/>
        </a:p>
      </dgm:t>
    </dgm:pt>
    <dgm:pt modelId="{8F98033B-940B-4287-872E-F4EB019CD272}">
      <dgm:prSet/>
      <dgm:spPr/>
      <dgm:t>
        <a:bodyPr/>
        <a:lstStyle/>
        <a:p>
          <a:r>
            <a:rPr lang="en-US" dirty="0"/>
            <a:t>Funds most agencies through January 30, 2026</a:t>
          </a:r>
        </a:p>
      </dgm:t>
    </dgm:pt>
    <dgm:pt modelId="{15F35AB1-0F22-4EC3-8B68-0917A07FDE33}" type="parTrans" cxnId="{E29D6DA2-B635-4149-A0C1-354F5C313F89}">
      <dgm:prSet/>
      <dgm:spPr/>
      <dgm:t>
        <a:bodyPr/>
        <a:lstStyle/>
        <a:p>
          <a:endParaRPr lang="en-US"/>
        </a:p>
      </dgm:t>
    </dgm:pt>
    <dgm:pt modelId="{047860EF-956E-474F-A54C-5059FC80A4AF}" type="sibTrans" cxnId="{E29D6DA2-B635-4149-A0C1-354F5C313F89}">
      <dgm:prSet/>
      <dgm:spPr/>
      <dgm:t>
        <a:bodyPr/>
        <a:lstStyle/>
        <a:p>
          <a:endParaRPr lang="en-US"/>
        </a:p>
      </dgm:t>
    </dgm:pt>
    <dgm:pt modelId="{67017CB5-860D-46DE-90E0-42C7B22A7092}">
      <dgm:prSet custT="1"/>
      <dgm:spPr/>
      <dgm:t>
        <a:bodyPr/>
        <a:lstStyle/>
        <a:p>
          <a:r>
            <a:rPr lang="en-US" sz="2400" dirty="0"/>
            <a:t>Rescinds recent RIFs</a:t>
          </a:r>
        </a:p>
      </dgm:t>
    </dgm:pt>
    <dgm:pt modelId="{F30AD566-E5D0-4FEA-9075-0BEAA22468B0}" type="parTrans" cxnId="{5D0870F9-7989-4B46-A52A-8FC9B8FF30C9}">
      <dgm:prSet/>
      <dgm:spPr/>
      <dgm:t>
        <a:bodyPr/>
        <a:lstStyle/>
        <a:p>
          <a:endParaRPr lang="en-US"/>
        </a:p>
      </dgm:t>
    </dgm:pt>
    <dgm:pt modelId="{78D5F0E2-225A-4347-8044-0243028CC2CA}" type="sibTrans" cxnId="{5D0870F9-7989-4B46-A52A-8FC9B8FF30C9}">
      <dgm:prSet/>
      <dgm:spPr/>
      <dgm:t>
        <a:bodyPr/>
        <a:lstStyle/>
        <a:p>
          <a:endParaRPr lang="en-US"/>
        </a:p>
      </dgm:t>
    </dgm:pt>
    <dgm:pt modelId="{02AF75EA-415D-4B2A-9E97-158504A18DFC}">
      <dgm:prSet custT="1"/>
      <dgm:spPr/>
      <dgm:t>
        <a:bodyPr/>
        <a:lstStyle/>
        <a:p>
          <a:r>
            <a:rPr lang="en-US" sz="2400" dirty="0"/>
            <a:t>Extends State and Local Cybersecurity Grant program through Jan. 30</a:t>
          </a:r>
        </a:p>
      </dgm:t>
    </dgm:pt>
    <dgm:pt modelId="{C64F4DCD-1B5D-447F-920D-33352F824C5D}" type="parTrans" cxnId="{5FB46F91-5919-47F3-A742-B7507693A6EA}">
      <dgm:prSet/>
      <dgm:spPr/>
      <dgm:t>
        <a:bodyPr/>
        <a:lstStyle/>
        <a:p>
          <a:endParaRPr lang="en-US"/>
        </a:p>
      </dgm:t>
    </dgm:pt>
    <dgm:pt modelId="{23BCE07E-6CBF-453F-96FB-06E86CE1BCC9}" type="sibTrans" cxnId="{5FB46F91-5919-47F3-A742-B7507693A6EA}">
      <dgm:prSet/>
      <dgm:spPr/>
      <dgm:t>
        <a:bodyPr/>
        <a:lstStyle/>
        <a:p>
          <a:endParaRPr lang="en-US"/>
        </a:p>
      </dgm:t>
    </dgm:pt>
    <dgm:pt modelId="{B7A784C5-D34A-4D4F-933C-A937D8BA9EBF}">
      <dgm:prSet custT="1"/>
      <dgm:spPr/>
      <dgm:t>
        <a:bodyPr/>
        <a:lstStyle/>
        <a:p>
          <a:r>
            <a:rPr lang="en-US" sz="2400" b="0" i="0" u="none" dirty="0"/>
            <a:t>Additional funding: $107B for SNAP; $8.2B for WIC; $50M for </a:t>
          </a:r>
          <a:r>
            <a:rPr lang="en-US" sz="2400" b="0" i="0" u="none" dirty="0" err="1"/>
            <a:t>ReConnect</a:t>
          </a:r>
          <a:r>
            <a:rPr lang="en-US" sz="2400" b="0" i="0" u="none" dirty="0"/>
            <a:t>; $17M for Community Connect </a:t>
          </a:r>
          <a:endParaRPr lang="en-US" sz="2400" dirty="0"/>
        </a:p>
      </dgm:t>
    </dgm:pt>
    <dgm:pt modelId="{87B86A55-83E1-4D7A-9859-E21BB1DB1428}" type="parTrans" cxnId="{1BC67186-D225-4170-8DE2-E97009731BF4}">
      <dgm:prSet/>
      <dgm:spPr/>
      <dgm:t>
        <a:bodyPr/>
        <a:lstStyle/>
        <a:p>
          <a:endParaRPr lang="en-US"/>
        </a:p>
      </dgm:t>
    </dgm:pt>
    <dgm:pt modelId="{825B0F5B-95E7-44A2-A95B-A625D58B8EB1}" type="sibTrans" cxnId="{1BC67186-D225-4170-8DE2-E97009731BF4}">
      <dgm:prSet/>
      <dgm:spPr/>
      <dgm:t>
        <a:bodyPr/>
        <a:lstStyle/>
        <a:p>
          <a:endParaRPr lang="en-US"/>
        </a:p>
      </dgm:t>
    </dgm:pt>
    <dgm:pt modelId="{C71E6520-55A0-40A8-AF52-D3D2BA832BBA}" type="pres">
      <dgm:prSet presAssocID="{EBD5577E-05A2-464B-991C-5F3D6D7BFD43}" presName="linear" presStyleCnt="0">
        <dgm:presLayoutVars>
          <dgm:animLvl val="lvl"/>
          <dgm:resizeHandles val="exact"/>
        </dgm:presLayoutVars>
      </dgm:prSet>
      <dgm:spPr/>
    </dgm:pt>
    <dgm:pt modelId="{EB5542D2-A7F5-426C-A869-4E29B6FF915A}" type="pres">
      <dgm:prSet presAssocID="{F466C26B-6526-488F-AAA0-D724B7D10F8A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84A1AE9-8F9D-4CDC-99E7-C6FFE83B120A}" type="pres">
      <dgm:prSet presAssocID="{F466C26B-6526-488F-AAA0-D724B7D10F8A}" presName="childText" presStyleLbl="revTx" presStyleIdx="0" presStyleCnt="3">
        <dgm:presLayoutVars>
          <dgm:bulletEnabled val="1"/>
        </dgm:presLayoutVars>
      </dgm:prSet>
      <dgm:spPr/>
    </dgm:pt>
    <dgm:pt modelId="{92CE118A-3A7E-47A3-B8A1-F4ABB95624A7}" type="pres">
      <dgm:prSet presAssocID="{601BAB36-AF95-4690-B940-999E57F1328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C73E6A76-4DC1-4495-A090-4718A7232379}" type="pres">
      <dgm:prSet presAssocID="{601BAB36-AF95-4690-B940-999E57F13287}" presName="childText" presStyleLbl="revTx" presStyleIdx="1" presStyleCnt="3">
        <dgm:presLayoutVars>
          <dgm:bulletEnabled val="1"/>
        </dgm:presLayoutVars>
      </dgm:prSet>
      <dgm:spPr/>
    </dgm:pt>
    <dgm:pt modelId="{E73F6C78-5820-428D-9F9F-BC18C2DA878F}" type="pres">
      <dgm:prSet presAssocID="{8EF8200F-3330-430C-98F3-9760788DDA6D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B80C5F68-EFCA-4327-914B-9FE8FFDA8514}" type="pres">
      <dgm:prSet presAssocID="{8EF8200F-3330-430C-98F3-9760788DDA6D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E8418103-BA2B-4D36-A3A9-ACDB6FD057D5}" type="presOf" srcId="{02AF75EA-415D-4B2A-9E97-158504A18DFC}" destId="{B80C5F68-EFCA-4327-914B-9FE8FFDA8514}" srcOrd="0" destOrd="2" presId="urn:microsoft.com/office/officeart/2005/8/layout/vList2"/>
    <dgm:cxn modelId="{33BCBB1B-0F25-4511-83AE-11C4AEEE7DE2}" type="presOf" srcId="{F466C26B-6526-488F-AAA0-D724B7D10F8A}" destId="{EB5542D2-A7F5-426C-A869-4E29B6FF915A}" srcOrd="0" destOrd="0" presId="urn:microsoft.com/office/officeart/2005/8/layout/vList2"/>
    <dgm:cxn modelId="{F9775734-69B4-41D5-9C9E-2F4FC6E80E16}" type="presOf" srcId="{439E4DE5-0647-469A-A98A-5763A3FCEBD1}" destId="{B80C5F68-EFCA-4327-914B-9FE8FFDA8514}" srcOrd="0" destOrd="0" presId="urn:microsoft.com/office/officeart/2005/8/layout/vList2"/>
    <dgm:cxn modelId="{620C795B-71DF-4550-92E3-924DE0E9C493}" srcId="{F466C26B-6526-488F-AAA0-D724B7D10F8A}" destId="{E553EE8A-1102-44E7-80C9-763CB1BEDF60}" srcOrd="0" destOrd="0" parTransId="{15C714C0-BA77-45F7-B4FF-7EAD5990FF22}" sibTransId="{06645614-928D-4F98-B0DF-C2B5B369EA30}"/>
    <dgm:cxn modelId="{9C2C9641-167E-4129-9AF7-7BCBB4390223}" type="presOf" srcId="{E553EE8A-1102-44E7-80C9-763CB1BEDF60}" destId="{784A1AE9-8F9D-4CDC-99E7-C6FFE83B120A}" srcOrd="0" destOrd="0" presId="urn:microsoft.com/office/officeart/2005/8/layout/vList2"/>
    <dgm:cxn modelId="{2C8AA162-1954-4C04-89E7-3971453A8CD3}" srcId="{EBD5577E-05A2-464B-991C-5F3D6D7BFD43}" destId="{601BAB36-AF95-4690-B940-999E57F13287}" srcOrd="1" destOrd="0" parTransId="{EC8CAF88-B090-4657-8C34-8C2E2119279F}" sibTransId="{1787EC40-54A9-4841-975F-39E4BA317D9A}"/>
    <dgm:cxn modelId="{699DFA62-7E97-4F60-BD13-018B4C57C3D7}" type="presOf" srcId="{67017CB5-860D-46DE-90E0-42C7B22A7092}" destId="{B80C5F68-EFCA-4327-914B-9FE8FFDA8514}" srcOrd="0" destOrd="1" presId="urn:microsoft.com/office/officeart/2005/8/layout/vList2"/>
    <dgm:cxn modelId="{D47A1C55-7CE3-4948-8C77-0F45F3879675}" type="presOf" srcId="{601BAB36-AF95-4690-B940-999E57F13287}" destId="{92CE118A-3A7E-47A3-B8A1-F4ABB95624A7}" srcOrd="0" destOrd="0" presId="urn:microsoft.com/office/officeart/2005/8/layout/vList2"/>
    <dgm:cxn modelId="{62411877-4285-4C57-8F56-C75B4CAB5F3E}" type="presOf" srcId="{8EF8200F-3330-430C-98F3-9760788DDA6D}" destId="{E73F6C78-5820-428D-9F9F-BC18C2DA878F}" srcOrd="0" destOrd="0" presId="urn:microsoft.com/office/officeart/2005/8/layout/vList2"/>
    <dgm:cxn modelId="{5C080479-B91D-481B-A663-DB5A0394312D}" srcId="{601BAB36-AF95-4690-B940-999E57F13287}" destId="{27B28013-4EDA-449B-990B-9391537B7967}" srcOrd="0" destOrd="0" parTransId="{2C882230-668D-406A-80F5-82EA45708147}" sibTransId="{E237AC82-6A53-4021-9426-5DA8408DEDF9}"/>
    <dgm:cxn modelId="{C2B2277D-A23B-47DB-ACB1-4B9AB54461F8}" type="presOf" srcId="{27B28013-4EDA-449B-990B-9391537B7967}" destId="{C73E6A76-4DC1-4495-A090-4718A7232379}" srcOrd="0" destOrd="0" presId="urn:microsoft.com/office/officeart/2005/8/layout/vList2"/>
    <dgm:cxn modelId="{1BC67186-D225-4170-8DE2-E97009731BF4}" srcId="{8EF8200F-3330-430C-98F3-9760788DDA6D}" destId="{B7A784C5-D34A-4D4F-933C-A937D8BA9EBF}" srcOrd="3" destOrd="0" parTransId="{87B86A55-83E1-4D7A-9859-E21BB1DB1428}" sibTransId="{825B0F5B-95E7-44A2-A95B-A625D58B8EB1}"/>
    <dgm:cxn modelId="{5FB46F91-5919-47F3-A742-B7507693A6EA}" srcId="{8EF8200F-3330-430C-98F3-9760788DDA6D}" destId="{02AF75EA-415D-4B2A-9E97-158504A18DFC}" srcOrd="2" destOrd="0" parTransId="{C64F4DCD-1B5D-447F-920D-33352F824C5D}" sibTransId="{23BCE07E-6CBF-453F-96FB-06E86CE1BCC9}"/>
    <dgm:cxn modelId="{E29D6DA2-B635-4149-A0C1-354F5C313F89}" srcId="{F466C26B-6526-488F-AAA0-D724B7D10F8A}" destId="{8F98033B-940B-4287-872E-F4EB019CD272}" srcOrd="1" destOrd="0" parTransId="{15F35AB1-0F22-4EC3-8B68-0917A07FDE33}" sibTransId="{047860EF-956E-474F-A54C-5059FC80A4AF}"/>
    <dgm:cxn modelId="{6763BBB2-9FF1-42D9-A7FD-1C1D8CEB0029}" type="presOf" srcId="{EBD5577E-05A2-464B-991C-5F3D6D7BFD43}" destId="{C71E6520-55A0-40A8-AF52-D3D2BA832BBA}" srcOrd="0" destOrd="0" presId="urn:microsoft.com/office/officeart/2005/8/layout/vList2"/>
    <dgm:cxn modelId="{64C7CFB5-8042-48A0-94B6-8800A233DFAF}" srcId="{EBD5577E-05A2-464B-991C-5F3D6D7BFD43}" destId="{F466C26B-6526-488F-AAA0-D724B7D10F8A}" srcOrd="0" destOrd="0" parTransId="{9A2B8CA2-1371-40FB-8875-0A99CF88B83B}" sibTransId="{EC04968C-0F0F-4C6A-A05C-816FD1433D2D}"/>
    <dgm:cxn modelId="{66FDB6B9-820F-4363-816D-277F2F08F63A}" type="presOf" srcId="{3ED2A66E-C0AB-49BF-A2F4-0AE733CFC0D9}" destId="{B80C5F68-EFCA-4327-914B-9FE8FFDA8514}" srcOrd="0" destOrd="4" presId="urn:microsoft.com/office/officeart/2005/8/layout/vList2"/>
    <dgm:cxn modelId="{C0EC79BB-1B29-4CEA-BCC4-EE5615E57D4A}" srcId="{8EF8200F-3330-430C-98F3-9760788DDA6D}" destId="{439E4DE5-0647-469A-A98A-5763A3FCEBD1}" srcOrd="0" destOrd="0" parTransId="{AEC22A52-DC8A-4DF7-9CCF-AF9D0099ED85}" sibTransId="{A014D1EC-34E0-421F-8DE9-8F62250599BB}"/>
    <dgm:cxn modelId="{0A2E9CD8-F0E2-4C86-8A73-AC64EDF84284}" srcId="{8EF8200F-3330-430C-98F3-9760788DDA6D}" destId="{3ED2A66E-C0AB-49BF-A2F4-0AE733CFC0D9}" srcOrd="4" destOrd="0" parTransId="{E0DEB7E2-3C7B-441F-AE9A-82D4EB61DCF1}" sibTransId="{C33E11FB-A54C-4D19-9B89-9A73C358091D}"/>
    <dgm:cxn modelId="{3D8811E1-AEA5-4BD1-A5AC-E1068340347A}" type="presOf" srcId="{B7A784C5-D34A-4D4F-933C-A937D8BA9EBF}" destId="{B80C5F68-EFCA-4327-914B-9FE8FFDA8514}" srcOrd="0" destOrd="3" presId="urn:microsoft.com/office/officeart/2005/8/layout/vList2"/>
    <dgm:cxn modelId="{8D970EEF-3A0D-48D0-B352-89D027A63383}" type="presOf" srcId="{8F98033B-940B-4287-872E-F4EB019CD272}" destId="{784A1AE9-8F9D-4CDC-99E7-C6FFE83B120A}" srcOrd="0" destOrd="1" presId="urn:microsoft.com/office/officeart/2005/8/layout/vList2"/>
    <dgm:cxn modelId="{634AE6F5-E60F-468D-BBCF-59E773E4F703}" srcId="{EBD5577E-05A2-464B-991C-5F3D6D7BFD43}" destId="{8EF8200F-3330-430C-98F3-9760788DDA6D}" srcOrd="2" destOrd="0" parTransId="{BF06E4D8-E206-463A-B049-F886AB719B36}" sibTransId="{EACBF087-0EE2-4DFB-B9DF-F3CA2631F44D}"/>
    <dgm:cxn modelId="{5D0870F9-7989-4B46-A52A-8FC9B8FF30C9}" srcId="{8EF8200F-3330-430C-98F3-9760788DDA6D}" destId="{67017CB5-860D-46DE-90E0-42C7B22A7092}" srcOrd="1" destOrd="0" parTransId="{F30AD566-E5D0-4FEA-9075-0BEAA22468B0}" sibTransId="{78D5F0E2-225A-4347-8044-0243028CC2CA}"/>
    <dgm:cxn modelId="{1CF5156B-41C2-47EB-A72D-20D4587DC71A}" type="presParOf" srcId="{C71E6520-55A0-40A8-AF52-D3D2BA832BBA}" destId="{EB5542D2-A7F5-426C-A869-4E29B6FF915A}" srcOrd="0" destOrd="0" presId="urn:microsoft.com/office/officeart/2005/8/layout/vList2"/>
    <dgm:cxn modelId="{84753275-82E9-429B-BB4B-26B1013EA4E4}" type="presParOf" srcId="{C71E6520-55A0-40A8-AF52-D3D2BA832BBA}" destId="{784A1AE9-8F9D-4CDC-99E7-C6FFE83B120A}" srcOrd="1" destOrd="0" presId="urn:microsoft.com/office/officeart/2005/8/layout/vList2"/>
    <dgm:cxn modelId="{DF1B2ACB-80B5-4A0B-A274-AC044A780EC5}" type="presParOf" srcId="{C71E6520-55A0-40A8-AF52-D3D2BA832BBA}" destId="{92CE118A-3A7E-47A3-B8A1-F4ABB95624A7}" srcOrd="2" destOrd="0" presId="urn:microsoft.com/office/officeart/2005/8/layout/vList2"/>
    <dgm:cxn modelId="{9785D8F5-AF9E-43DD-93BD-418FFB7C5AF7}" type="presParOf" srcId="{C71E6520-55A0-40A8-AF52-D3D2BA832BBA}" destId="{C73E6A76-4DC1-4495-A090-4718A7232379}" srcOrd="3" destOrd="0" presId="urn:microsoft.com/office/officeart/2005/8/layout/vList2"/>
    <dgm:cxn modelId="{355FD471-869D-45F0-B2F1-D642F11379A4}" type="presParOf" srcId="{C71E6520-55A0-40A8-AF52-D3D2BA832BBA}" destId="{E73F6C78-5820-428D-9F9F-BC18C2DA878F}" srcOrd="4" destOrd="0" presId="urn:microsoft.com/office/officeart/2005/8/layout/vList2"/>
    <dgm:cxn modelId="{C81B7DE5-8ADB-45B6-ABF2-46CF2E86AF23}" type="presParOf" srcId="{C71E6520-55A0-40A8-AF52-D3D2BA832BBA}" destId="{B80C5F68-EFCA-4327-914B-9FE8FFDA8514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BD5577E-05A2-464B-991C-5F3D6D7BFD4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466C26B-6526-488F-AAA0-D724B7D10F8A}">
      <dgm:prSet/>
      <dgm:spPr/>
      <dgm:t>
        <a:bodyPr/>
        <a:lstStyle/>
        <a:p>
          <a:r>
            <a:rPr lang="en-US" b="1" dirty="0"/>
            <a:t>Continuum of Care Program</a:t>
          </a:r>
        </a:p>
      </dgm:t>
    </dgm:pt>
    <dgm:pt modelId="{9A2B8CA2-1371-40FB-8875-0A99CF88B83B}" type="parTrans" cxnId="{64C7CFB5-8042-48A0-94B6-8800A233DFAF}">
      <dgm:prSet/>
      <dgm:spPr/>
      <dgm:t>
        <a:bodyPr/>
        <a:lstStyle/>
        <a:p>
          <a:endParaRPr lang="en-US"/>
        </a:p>
      </dgm:t>
    </dgm:pt>
    <dgm:pt modelId="{EC04968C-0F0F-4C6A-A05C-816FD1433D2D}" type="sibTrans" cxnId="{64C7CFB5-8042-48A0-94B6-8800A233DFAF}">
      <dgm:prSet/>
      <dgm:spPr/>
      <dgm:t>
        <a:bodyPr/>
        <a:lstStyle/>
        <a:p>
          <a:endParaRPr lang="en-US"/>
        </a:p>
      </dgm:t>
    </dgm:pt>
    <dgm:pt modelId="{E553EE8A-1102-44E7-80C9-763CB1BEDF60}">
      <dgm:prSet/>
      <dgm:spPr/>
      <dgm:t>
        <a:bodyPr/>
        <a:lstStyle/>
        <a:p>
          <a:r>
            <a:rPr lang="en-US" dirty="0"/>
            <a:t>Approximately $3.9B to over 400 regional consortiums</a:t>
          </a:r>
        </a:p>
      </dgm:t>
    </dgm:pt>
    <dgm:pt modelId="{15C714C0-BA77-45F7-B4FF-7EAD5990FF22}" type="parTrans" cxnId="{620C795B-71DF-4550-92E3-924DE0E9C493}">
      <dgm:prSet/>
      <dgm:spPr/>
      <dgm:t>
        <a:bodyPr/>
        <a:lstStyle/>
        <a:p>
          <a:endParaRPr lang="en-US"/>
        </a:p>
      </dgm:t>
    </dgm:pt>
    <dgm:pt modelId="{06645614-928D-4F98-B0DF-C2B5B369EA30}" type="sibTrans" cxnId="{620C795B-71DF-4550-92E3-924DE0E9C493}">
      <dgm:prSet/>
      <dgm:spPr/>
      <dgm:t>
        <a:bodyPr/>
        <a:lstStyle/>
        <a:p>
          <a:endParaRPr lang="en-US"/>
        </a:p>
      </dgm:t>
    </dgm:pt>
    <dgm:pt modelId="{439E4DE5-0647-469A-A98A-5763A3FCEBD1}">
      <dgm:prSet custT="1"/>
      <dgm:spPr/>
      <dgm:t>
        <a:bodyPr/>
        <a:lstStyle/>
        <a:p>
          <a:r>
            <a:rPr lang="en-US" sz="2800" dirty="0"/>
            <a:t>Congress authorized a two-year program cycle; current year grants expire in January</a:t>
          </a:r>
        </a:p>
      </dgm:t>
    </dgm:pt>
    <dgm:pt modelId="{AEC22A52-DC8A-4DF7-9CCF-AF9D0099ED85}" type="parTrans" cxnId="{C0EC79BB-1B29-4CEA-BCC4-EE5615E57D4A}">
      <dgm:prSet/>
      <dgm:spPr/>
      <dgm:t>
        <a:bodyPr/>
        <a:lstStyle/>
        <a:p>
          <a:endParaRPr lang="en-US"/>
        </a:p>
      </dgm:t>
    </dgm:pt>
    <dgm:pt modelId="{A014D1EC-34E0-421F-8DE9-8F62250599BB}" type="sibTrans" cxnId="{C0EC79BB-1B29-4CEA-BCC4-EE5615E57D4A}">
      <dgm:prSet/>
      <dgm:spPr/>
      <dgm:t>
        <a:bodyPr/>
        <a:lstStyle/>
        <a:p>
          <a:endParaRPr lang="en-US"/>
        </a:p>
      </dgm:t>
    </dgm:pt>
    <dgm:pt modelId="{3ED2A66E-C0AB-49BF-A2F4-0AE733CFC0D9}">
      <dgm:prSet/>
      <dgm:spPr/>
      <dgm:t>
        <a:bodyPr/>
        <a:lstStyle/>
        <a:p>
          <a:endParaRPr lang="en-US" sz="2000" dirty="0"/>
        </a:p>
      </dgm:t>
    </dgm:pt>
    <dgm:pt modelId="{E0DEB7E2-3C7B-441F-AE9A-82D4EB61DCF1}" type="parTrans" cxnId="{0A2E9CD8-F0E2-4C86-8A73-AC64EDF84284}">
      <dgm:prSet/>
      <dgm:spPr/>
      <dgm:t>
        <a:bodyPr/>
        <a:lstStyle/>
        <a:p>
          <a:endParaRPr lang="en-US"/>
        </a:p>
      </dgm:t>
    </dgm:pt>
    <dgm:pt modelId="{C33E11FB-A54C-4D19-9B89-9A73C358091D}" type="sibTrans" cxnId="{0A2E9CD8-F0E2-4C86-8A73-AC64EDF84284}">
      <dgm:prSet/>
      <dgm:spPr/>
      <dgm:t>
        <a:bodyPr/>
        <a:lstStyle/>
        <a:p>
          <a:endParaRPr lang="en-US"/>
        </a:p>
      </dgm:t>
    </dgm:pt>
    <dgm:pt modelId="{8EF8200F-3330-430C-98F3-9760788DDA6D}">
      <dgm:prSet/>
      <dgm:spPr/>
      <dgm:t>
        <a:bodyPr/>
        <a:lstStyle/>
        <a:p>
          <a:r>
            <a:rPr lang="en-US" b="1" dirty="0"/>
            <a:t>Timing</a:t>
          </a:r>
          <a:endParaRPr lang="en-US" dirty="0"/>
        </a:p>
      </dgm:t>
    </dgm:pt>
    <dgm:pt modelId="{EACBF087-0EE2-4DFB-B9DF-F3CA2631F44D}" type="sibTrans" cxnId="{634AE6F5-E60F-468D-BBCF-59E773E4F703}">
      <dgm:prSet/>
      <dgm:spPr/>
      <dgm:t>
        <a:bodyPr/>
        <a:lstStyle/>
        <a:p>
          <a:endParaRPr lang="en-US"/>
        </a:p>
      </dgm:t>
    </dgm:pt>
    <dgm:pt modelId="{BF06E4D8-E206-463A-B049-F886AB719B36}" type="parTrans" cxnId="{634AE6F5-E60F-468D-BBCF-59E773E4F703}">
      <dgm:prSet/>
      <dgm:spPr/>
      <dgm:t>
        <a:bodyPr/>
        <a:lstStyle/>
        <a:p>
          <a:endParaRPr lang="en-US"/>
        </a:p>
      </dgm:t>
    </dgm:pt>
    <dgm:pt modelId="{8F98033B-940B-4287-872E-F4EB019CD272}">
      <dgm:prSet/>
      <dgm:spPr/>
      <dgm:t>
        <a:bodyPr/>
        <a:lstStyle/>
        <a:p>
          <a:r>
            <a:rPr lang="en-US" dirty="0"/>
            <a:t>Homelessness services and housing</a:t>
          </a:r>
        </a:p>
      </dgm:t>
    </dgm:pt>
    <dgm:pt modelId="{15F35AB1-0F22-4EC3-8B68-0917A07FDE33}" type="parTrans" cxnId="{E29D6DA2-B635-4149-A0C1-354F5C313F89}">
      <dgm:prSet/>
      <dgm:spPr/>
      <dgm:t>
        <a:bodyPr/>
        <a:lstStyle/>
        <a:p>
          <a:endParaRPr lang="en-US"/>
        </a:p>
      </dgm:t>
    </dgm:pt>
    <dgm:pt modelId="{047860EF-956E-474F-A54C-5059FC80A4AF}" type="sibTrans" cxnId="{E29D6DA2-B635-4149-A0C1-354F5C313F89}">
      <dgm:prSet/>
      <dgm:spPr/>
      <dgm:t>
        <a:bodyPr/>
        <a:lstStyle/>
        <a:p>
          <a:endParaRPr lang="en-US"/>
        </a:p>
      </dgm:t>
    </dgm:pt>
    <dgm:pt modelId="{4950E652-4A44-4545-860A-BBE23CB1FD3C}">
      <dgm:prSet custT="1"/>
      <dgm:spPr/>
      <dgm:t>
        <a:bodyPr/>
        <a:lstStyle/>
        <a:p>
          <a:r>
            <a:rPr lang="en-US" sz="2800" dirty="0"/>
            <a:t>HUD moving forward with a new program NOFO, in lieu of second 12-month cycle</a:t>
          </a:r>
        </a:p>
      </dgm:t>
    </dgm:pt>
    <dgm:pt modelId="{9700B135-3CEB-45A4-9F35-A6EEE1424E47}" type="parTrans" cxnId="{7BBC6243-D8DA-449F-A6C1-C55BE53A5135}">
      <dgm:prSet/>
      <dgm:spPr/>
      <dgm:t>
        <a:bodyPr/>
        <a:lstStyle/>
        <a:p>
          <a:endParaRPr lang="en-US"/>
        </a:p>
      </dgm:t>
    </dgm:pt>
    <dgm:pt modelId="{365FC175-1919-4423-8EFC-E72862984BCF}" type="sibTrans" cxnId="{7BBC6243-D8DA-449F-A6C1-C55BE53A5135}">
      <dgm:prSet/>
      <dgm:spPr/>
      <dgm:t>
        <a:bodyPr/>
        <a:lstStyle/>
        <a:p>
          <a:endParaRPr lang="en-US"/>
        </a:p>
      </dgm:t>
    </dgm:pt>
    <dgm:pt modelId="{0F93C94A-FBCA-4E40-9A7D-9FA56AE7F032}">
      <dgm:prSet custT="1"/>
      <dgm:spPr/>
      <dgm:t>
        <a:bodyPr/>
        <a:lstStyle/>
        <a:p>
          <a:r>
            <a:rPr lang="en-US" sz="2800" dirty="0"/>
            <a:t>Unlikely HUD able to conduct full awards cycle before funding lapses</a:t>
          </a:r>
        </a:p>
      </dgm:t>
    </dgm:pt>
    <dgm:pt modelId="{8491B9E6-9C2D-4ADE-8A4F-3406CAEAC77D}" type="parTrans" cxnId="{D6D31BCA-D9EC-487C-AE54-9B19D78B4FFA}">
      <dgm:prSet/>
      <dgm:spPr/>
      <dgm:t>
        <a:bodyPr/>
        <a:lstStyle/>
        <a:p>
          <a:endParaRPr lang="en-US"/>
        </a:p>
      </dgm:t>
    </dgm:pt>
    <dgm:pt modelId="{8A45D4CA-15FD-4032-8FA1-45CA06AA90E0}" type="sibTrans" cxnId="{D6D31BCA-D9EC-487C-AE54-9B19D78B4FFA}">
      <dgm:prSet/>
      <dgm:spPr/>
      <dgm:t>
        <a:bodyPr/>
        <a:lstStyle/>
        <a:p>
          <a:endParaRPr lang="en-US"/>
        </a:p>
      </dgm:t>
    </dgm:pt>
    <dgm:pt modelId="{C71E6520-55A0-40A8-AF52-D3D2BA832BBA}" type="pres">
      <dgm:prSet presAssocID="{EBD5577E-05A2-464B-991C-5F3D6D7BFD43}" presName="linear" presStyleCnt="0">
        <dgm:presLayoutVars>
          <dgm:animLvl val="lvl"/>
          <dgm:resizeHandles val="exact"/>
        </dgm:presLayoutVars>
      </dgm:prSet>
      <dgm:spPr/>
    </dgm:pt>
    <dgm:pt modelId="{EB5542D2-A7F5-426C-A869-4E29B6FF915A}" type="pres">
      <dgm:prSet presAssocID="{F466C26B-6526-488F-AAA0-D724B7D10F8A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784A1AE9-8F9D-4CDC-99E7-C6FFE83B120A}" type="pres">
      <dgm:prSet presAssocID="{F466C26B-6526-488F-AAA0-D724B7D10F8A}" presName="childText" presStyleLbl="revTx" presStyleIdx="0" presStyleCnt="2">
        <dgm:presLayoutVars>
          <dgm:bulletEnabled val="1"/>
        </dgm:presLayoutVars>
      </dgm:prSet>
      <dgm:spPr/>
    </dgm:pt>
    <dgm:pt modelId="{E73F6C78-5820-428D-9F9F-BC18C2DA878F}" type="pres">
      <dgm:prSet presAssocID="{8EF8200F-3330-430C-98F3-9760788DDA6D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B80C5F68-EFCA-4327-914B-9FE8FFDA8514}" type="pres">
      <dgm:prSet presAssocID="{8EF8200F-3330-430C-98F3-9760788DDA6D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AA12D405-3D95-4C73-AB92-B3CA827AC676}" type="presOf" srcId="{0F93C94A-FBCA-4E40-9A7D-9FA56AE7F032}" destId="{B80C5F68-EFCA-4327-914B-9FE8FFDA8514}" srcOrd="0" destOrd="2" presId="urn:microsoft.com/office/officeart/2005/8/layout/vList2"/>
    <dgm:cxn modelId="{33BCBB1B-0F25-4511-83AE-11C4AEEE7DE2}" type="presOf" srcId="{F466C26B-6526-488F-AAA0-D724B7D10F8A}" destId="{EB5542D2-A7F5-426C-A869-4E29B6FF915A}" srcOrd="0" destOrd="0" presId="urn:microsoft.com/office/officeart/2005/8/layout/vList2"/>
    <dgm:cxn modelId="{F9775734-69B4-41D5-9C9E-2F4FC6E80E16}" type="presOf" srcId="{439E4DE5-0647-469A-A98A-5763A3FCEBD1}" destId="{B80C5F68-EFCA-4327-914B-9FE8FFDA8514}" srcOrd="0" destOrd="0" presId="urn:microsoft.com/office/officeart/2005/8/layout/vList2"/>
    <dgm:cxn modelId="{620C795B-71DF-4550-92E3-924DE0E9C493}" srcId="{F466C26B-6526-488F-AAA0-D724B7D10F8A}" destId="{E553EE8A-1102-44E7-80C9-763CB1BEDF60}" srcOrd="0" destOrd="0" parTransId="{15C714C0-BA77-45F7-B4FF-7EAD5990FF22}" sibTransId="{06645614-928D-4F98-B0DF-C2B5B369EA30}"/>
    <dgm:cxn modelId="{9C2C9641-167E-4129-9AF7-7BCBB4390223}" type="presOf" srcId="{E553EE8A-1102-44E7-80C9-763CB1BEDF60}" destId="{784A1AE9-8F9D-4CDC-99E7-C6FFE83B120A}" srcOrd="0" destOrd="0" presId="urn:microsoft.com/office/officeart/2005/8/layout/vList2"/>
    <dgm:cxn modelId="{7BBC6243-D8DA-449F-A6C1-C55BE53A5135}" srcId="{8EF8200F-3330-430C-98F3-9760788DDA6D}" destId="{4950E652-4A44-4545-860A-BBE23CB1FD3C}" srcOrd="1" destOrd="0" parTransId="{9700B135-3CEB-45A4-9F35-A6EEE1424E47}" sibTransId="{365FC175-1919-4423-8EFC-E72862984BCF}"/>
    <dgm:cxn modelId="{62411877-4285-4C57-8F56-C75B4CAB5F3E}" type="presOf" srcId="{8EF8200F-3330-430C-98F3-9760788DDA6D}" destId="{E73F6C78-5820-428D-9F9F-BC18C2DA878F}" srcOrd="0" destOrd="0" presId="urn:microsoft.com/office/officeart/2005/8/layout/vList2"/>
    <dgm:cxn modelId="{E29D6DA2-B635-4149-A0C1-354F5C313F89}" srcId="{F466C26B-6526-488F-AAA0-D724B7D10F8A}" destId="{8F98033B-940B-4287-872E-F4EB019CD272}" srcOrd="1" destOrd="0" parTransId="{15F35AB1-0F22-4EC3-8B68-0917A07FDE33}" sibTransId="{047860EF-956E-474F-A54C-5059FC80A4AF}"/>
    <dgm:cxn modelId="{D57705AE-940A-4FE9-BC42-D7EF51487524}" type="presOf" srcId="{4950E652-4A44-4545-860A-BBE23CB1FD3C}" destId="{B80C5F68-EFCA-4327-914B-9FE8FFDA8514}" srcOrd="0" destOrd="1" presId="urn:microsoft.com/office/officeart/2005/8/layout/vList2"/>
    <dgm:cxn modelId="{6763BBB2-9FF1-42D9-A7FD-1C1D8CEB0029}" type="presOf" srcId="{EBD5577E-05A2-464B-991C-5F3D6D7BFD43}" destId="{C71E6520-55A0-40A8-AF52-D3D2BA832BBA}" srcOrd="0" destOrd="0" presId="urn:microsoft.com/office/officeart/2005/8/layout/vList2"/>
    <dgm:cxn modelId="{64C7CFB5-8042-48A0-94B6-8800A233DFAF}" srcId="{EBD5577E-05A2-464B-991C-5F3D6D7BFD43}" destId="{F466C26B-6526-488F-AAA0-D724B7D10F8A}" srcOrd="0" destOrd="0" parTransId="{9A2B8CA2-1371-40FB-8875-0A99CF88B83B}" sibTransId="{EC04968C-0F0F-4C6A-A05C-816FD1433D2D}"/>
    <dgm:cxn modelId="{66FDB6B9-820F-4363-816D-277F2F08F63A}" type="presOf" srcId="{3ED2A66E-C0AB-49BF-A2F4-0AE733CFC0D9}" destId="{B80C5F68-EFCA-4327-914B-9FE8FFDA8514}" srcOrd="0" destOrd="3" presId="urn:microsoft.com/office/officeart/2005/8/layout/vList2"/>
    <dgm:cxn modelId="{C0EC79BB-1B29-4CEA-BCC4-EE5615E57D4A}" srcId="{8EF8200F-3330-430C-98F3-9760788DDA6D}" destId="{439E4DE5-0647-469A-A98A-5763A3FCEBD1}" srcOrd="0" destOrd="0" parTransId="{AEC22A52-DC8A-4DF7-9CCF-AF9D0099ED85}" sibTransId="{A014D1EC-34E0-421F-8DE9-8F62250599BB}"/>
    <dgm:cxn modelId="{D6D31BCA-D9EC-487C-AE54-9B19D78B4FFA}" srcId="{8EF8200F-3330-430C-98F3-9760788DDA6D}" destId="{0F93C94A-FBCA-4E40-9A7D-9FA56AE7F032}" srcOrd="2" destOrd="0" parTransId="{8491B9E6-9C2D-4ADE-8A4F-3406CAEAC77D}" sibTransId="{8A45D4CA-15FD-4032-8FA1-45CA06AA90E0}"/>
    <dgm:cxn modelId="{0A2E9CD8-F0E2-4C86-8A73-AC64EDF84284}" srcId="{8EF8200F-3330-430C-98F3-9760788DDA6D}" destId="{3ED2A66E-C0AB-49BF-A2F4-0AE733CFC0D9}" srcOrd="3" destOrd="0" parTransId="{E0DEB7E2-3C7B-441F-AE9A-82D4EB61DCF1}" sibTransId="{C33E11FB-A54C-4D19-9B89-9A73C358091D}"/>
    <dgm:cxn modelId="{8D970EEF-3A0D-48D0-B352-89D027A63383}" type="presOf" srcId="{8F98033B-940B-4287-872E-F4EB019CD272}" destId="{784A1AE9-8F9D-4CDC-99E7-C6FFE83B120A}" srcOrd="0" destOrd="1" presId="urn:microsoft.com/office/officeart/2005/8/layout/vList2"/>
    <dgm:cxn modelId="{634AE6F5-E60F-468D-BBCF-59E773E4F703}" srcId="{EBD5577E-05A2-464B-991C-5F3D6D7BFD43}" destId="{8EF8200F-3330-430C-98F3-9760788DDA6D}" srcOrd="1" destOrd="0" parTransId="{BF06E4D8-E206-463A-B049-F886AB719B36}" sibTransId="{EACBF087-0EE2-4DFB-B9DF-F3CA2631F44D}"/>
    <dgm:cxn modelId="{1CF5156B-41C2-47EB-A72D-20D4587DC71A}" type="presParOf" srcId="{C71E6520-55A0-40A8-AF52-D3D2BA832BBA}" destId="{EB5542D2-A7F5-426C-A869-4E29B6FF915A}" srcOrd="0" destOrd="0" presId="urn:microsoft.com/office/officeart/2005/8/layout/vList2"/>
    <dgm:cxn modelId="{84753275-82E9-429B-BB4B-26B1013EA4E4}" type="presParOf" srcId="{C71E6520-55A0-40A8-AF52-D3D2BA832BBA}" destId="{784A1AE9-8F9D-4CDC-99E7-C6FFE83B120A}" srcOrd="1" destOrd="0" presId="urn:microsoft.com/office/officeart/2005/8/layout/vList2"/>
    <dgm:cxn modelId="{355FD471-869D-45F0-B2F1-D642F11379A4}" type="presParOf" srcId="{C71E6520-55A0-40A8-AF52-D3D2BA832BBA}" destId="{E73F6C78-5820-428D-9F9F-BC18C2DA878F}" srcOrd="2" destOrd="0" presId="urn:microsoft.com/office/officeart/2005/8/layout/vList2"/>
    <dgm:cxn modelId="{C81B7DE5-8ADB-45B6-ABF2-46CF2E86AF23}" type="presParOf" srcId="{C71E6520-55A0-40A8-AF52-D3D2BA832BBA}" destId="{B80C5F68-EFCA-4327-914B-9FE8FFDA8514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BD5577E-05A2-464B-991C-5F3D6D7BFD4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01BAB36-AF95-4690-B940-999E57F13287}">
      <dgm:prSet/>
      <dgm:spPr/>
      <dgm:t>
        <a:bodyPr/>
        <a:lstStyle/>
        <a:p>
          <a:r>
            <a:rPr lang="en-US" b="1" dirty="0"/>
            <a:t>Advocacy Notes</a:t>
          </a:r>
          <a:endParaRPr lang="en-US" dirty="0"/>
        </a:p>
      </dgm:t>
    </dgm:pt>
    <dgm:pt modelId="{EC8CAF88-B090-4657-8C34-8C2E2119279F}" type="parTrans" cxnId="{2C8AA162-1954-4C04-89E7-3971453A8CD3}">
      <dgm:prSet/>
      <dgm:spPr/>
      <dgm:t>
        <a:bodyPr/>
        <a:lstStyle/>
        <a:p>
          <a:endParaRPr lang="en-US"/>
        </a:p>
      </dgm:t>
    </dgm:pt>
    <dgm:pt modelId="{1787EC40-54A9-4841-975F-39E4BA317D9A}" type="sibTrans" cxnId="{2C8AA162-1954-4C04-89E7-3971453A8CD3}">
      <dgm:prSet/>
      <dgm:spPr/>
      <dgm:t>
        <a:bodyPr/>
        <a:lstStyle/>
        <a:p>
          <a:endParaRPr lang="en-US"/>
        </a:p>
      </dgm:t>
    </dgm:pt>
    <dgm:pt modelId="{27B28013-4EDA-449B-990B-9391537B7967}">
      <dgm:prSet/>
      <dgm:spPr/>
      <dgm:t>
        <a:bodyPr/>
        <a:lstStyle/>
        <a:p>
          <a:r>
            <a:rPr lang="en-US" dirty="0"/>
            <a:t>NACo issued letter to HUD; joined by NLC and USCM</a:t>
          </a:r>
        </a:p>
      </dgm:t>
    </dgm:pt>
    <dgm:pt modelId="{2C882230-668D-406A-80F5-82EA45708147}" type="parTrans" cxnId="{5C080479-B91D-481B-A663-DB5A0394312D}">
      <dgm:prSet/>
      <dgm:spPr/>
      <dgm:t>
        <a:bodyPr/>
        <a:lstStyle/>
        <a:p>
          <a:endParaRPr lang="en-US"/>
        </a:p>
      </dgm:t>
    </dgm:pt>
    <dgm:pt modelId="{E237AC82-6A53-4021-9426-5DA8408DEDF9}" type="sibTrans" cxnId="{5C080479-B91D-481B-A663-DB5A0394312D}">
      <dgm:prSet/>
      <dgm:spPr/>
      <dgm:t>
        <a:bodyPr/>
        <a:lstStyle/>
        <a:p>
          <a:endParaRPr lang="en-US"/>
        </a:p>
      </dgm:t>
    </dgm:pt>
    <dgm:pt modelId="{E553EE8A-1102-44E7-80C9-763CB1BEDF60}">
      <dgm:prSet/>
      <dgm:spPr/>
      <dgm:t>
        <a:bodyPr/>
        <a:lstStyle/>
        <a:p>
          <a:r>
            <a:rPr lang="en-US" dirty="0"/>
            <a:t>New program NOFO in lieu of the second 12-month cycle</a:t>
          </a:r>
        </a:p>
      </dgm:t>
    </dgm:pt>
    <dgm:pt modelId="{06645614-928D-4F98-B0DF-C2B5B369EA30}" type="sibTrans" cxnId="{620C795B-71DF-4550-92E3-924DE0E9C493}">
      <dgm:prSet/>
      <dgm:spPr/>
      <dgm:t>
        <a:bodyPr/>
        <a:lstStyle/>
        <a:p>
          <a:endParaRPr lang="en-US"/>
        </a:p>
      </dgm:t>
    </dgm:pt>
    <dgm:pt modelId="{15C714C0-BA77-45F7-B4FF-7EAD5990FF22}" type="parTrans" cxnId="{620C795B-71DF-4550-92E3-924DE0E9C493}">
      <dgm:prSet/>
      <dgm:spPr/>
      <dgm:t>
        <a:bodyPr/>
        <a:lstStyle/>
        <a:p>
          <a:endParaRPr lang="en-US"/>
        </a:p>
      </dgm:t>
    </dgm:pt>
    <dgm:pt modelId="{F466C26B-6526-488F-AAA0-D724B7D10F8A}">
      <dgm:prSet/>
      <dgm:spPr/>
      <dgm:t>
        <a:bodyPr/>
        <a:lstStyle/>
        <a:p>
          <a:r>
            <a:rPr lang="en-US" b="1" dirty="0"/>
            <a:t>Program Changes</a:t>
          </a:r>
        </a:p>
      </dgm:t>
    </dgm:pt>
    <dgm:pt modelId="{EC04968C-0F0F-4C6A-A05C-816FD1433D2D}" type="sibTrans" cxnId="{64C7CFB5-8042-48A0-94B6-8800A233DFAF}">
      <dgm:prSet/>
      <dgm:spPr/>
      <dgm:t>
        <a:bodyPr/>
        <a:lstStyle/>
        <a:p>
          <a:endParaRPr lang="en-US"/>
        </a:p>
      </dgm:t>
    </dgm:pt>
    <dgm:pt modelId="{9A2B8CA2-1371-40FB-8875-0A99CF88B83B}" type="parTrans" cxnId="{64C7CFB5-8042-48A0-94B6-8800A233DFAF}">
      <dgm:prSet/>
      <dgm:spPr/>
      <dgm:t>
        <a:bodyPr/>
        <a:lstStyle/>
        <a:p>
          <a:endParaRPr lang="en-US"/>
        </a:p>
      </dgm:t>
    </dgm:pt>
    <dgm:pt modelId="{8E743C59-FD1A-4A19-A99D-461D505C58E1}">
      <dgm:prSet/>
      <dgm:spPr/>
      <dgm:t>
        <a:bodyPr/>
        <a:lstStyle/>
        <a:p>
          <a:r>
            <a:rPr lang="en-US"/>
            <a:t>30 percent cap on permanent supportive housing expenditures</a:t>
          </a:r>
          <a:endParaRPr lang="en-US" dirty="0"/>
        </a:p>
      </dgm:t>
    </dgm:pt>
    <dgm:pt modelId="{79FC3E5D-4DA8-49D9-8B5A-3E8208A3CBD5}" type="parTrans" cxnId="{1A8C23CB-E41D-4ECC-8222-C7048AA05D71}">
      <dgm:prSet/>
      <dgm:spPr/>
      <dgm:t>
        <a:bodyPr/>
        <a:lstStyle/>
        <a:p>
          <a:endParaRPr lang="en-US"/>
        </a:p>
      </dgm:t>
    </dgm:pt>
    <dgm:pt modelId="{DD11DFBB-E6D5-46CF-BA23-202AB8D9B4C1}" type="sibTrans" cxnId="{1A8C23CB-E41D-4ECC-8222-C7048AA05D71}">
      <dgm:prSet/>
      <dgm:spPr/>
      <dgm:t>
        <a:bodyPr/>
        <a:lstStyle/>
        <a:p>
          <a:endParaRPr lang="en-US"/>
        </a:p>
      </dgm:t>
    </dgm:pt>
    <dgm:pt modelId="{D52E5226-E5DB-4FCC-927D-3D77CDFDD39B}">
      <dgm:prSet/>
      <dgm:spPr/>
      <dgm:t>
        <a:bodyPr/>
        <a:lstStyle/>
        <a:p>
          <a:r>
            <a:rPr lang="en-US"/>
            <a:t>Down from 87 percent</a:t>
          </a:r>
          <a:endParaRPr lang="en-US" dirty="0"/>
        </a:p>
      </dgm:t>
    </dgm:pt>
    <dgm:pt modelId="{AD4E3AE6-E82A-4CA4-92E7-A79AFF8AA41B}" type="parTrans" cxnId="{C78C9136-C3FB-4B3C-9D55-49E581BDBFA5}">
      <dgm:prSet/>
      <dgm:spPr/>
      <dgm:t>
        <a:bodyPr/>
        <a:lstStyle/>
        <a:p>
          <a:endParaRPr lang="en-US"/>
        </a:p>
      </dgm:t>
    </dgm:pt>
    <dgm:pt modelId="{37D3D101-7B6C-4633-B077-F9BA1D0B7EAA}" type="sibTrans" cxnId="{C78C9136-C3FB-4B3C-9D55-49E581BDBFA5}">
      <dgm:prSet/>
      <dgm:spPr/>
      <dgm:t>
        <a:bodyPr/>
        <a:lstStyle/>
        <a:p>
          <a:endParaRPr lang="en-US"/>
        </a:p>
      </dgm:t>
    </dgm:pt>
    <dgm:pt modelId="{44AC1412-74C0-41F6-904A-AD22E433D31F}">
      <dgm:prSet/>
      <dgm:spPr/>
      <dgm:t>
        <a:bodyPr/>
        <a:lstStyle/>
        <a:p>
          <a:r>
            <a:rPr lang="en-US"/>
            <a:t>Shift toward short-term programs with strings attached</a:t>
          </a:r>
          <a:endParaRPr lang="en-US" dirty="0"/>
        </a:p>
      </dgm:t>
    </dgm:pt>
    <dgm:pt modelId="{DB52F667-C6C6-4D01-8546-DEBDD49DAAC4}" type="parTrans" cxnId="{7A13F934-DCBD-4E45-BBD8-EE6423ACFBD0}">
      <dgm:prSet/>
      <dgm:spPr/>
      <dgm:t>
        <a:bodyPr/>
        <a:lstStyle/>
        <a:p>
          <a:endParaRPr lang="en-US"/>
        </a:p>
      </dgm:t>
    </dgm:pt>
    <dgm:pt modelId="{67DC63AF-EA74-4CBA-B118-468A3CD38EDC}" type="sibTrans" cxnId="{7A13F934-DCBD-4E45-BBD8-EE6423ACFBD0}">
      <dgm:prSet/>
      <dgm:spPr/>
      <dgm:t>
        <a:bodyPr/>
        <a:lstStyle/>
        <a:p>
          <a:endParaRPr lang="en-US"/>
        </a:p>
      </dgm:t>
    </dgm:pt>
    <dgm:pt modelId="{B4F43B86-3AF5-469B-86AF-BC7D0E485991}">
      <dgm:prSet/>
      <dgm:spPr/>
      <dgm:t>
        <a:bodyPr/>
        <a:lstStyle/>
        <a:p>
          <a:r>
            <a:rPr lang="en-US"/>
            <a:t>Direct Impact: 170,000 residents</a:t>
          </a:r>
          <a:endParaRPr lang="en-US" dirty="0"/>
        </a:p>
      </dgm:t>
    </dgm:pt>
    <dgm:pt modelId="{D2B9165F-257A-49C7-ADA9-745AF833F102}" type="parTrans" cxnId="{BD4CA547-212C-468B-8D70-5FFE788B02F7}">
      <dgm:prSet/>
      <dgm:spPr/>
      <dgm:t>
        <a:bodyPr/>
        <a:lstStyle/>
        <a:p>
          <a:endParaRPr lang="en-US"/>
        </a:p>
      </dgm:t>
    </dgm:pt>
    <dgm:pt modelId="{36338855-47F9-4B47-84AA-B86976E8CC71}" type="sibTrans" cxnId="{BD4CA547-212C-468B-8D70-5FFE788B02F7}">
      <dgm:prSet/>
      <dgm:spPr/>
      <dgm:t>
        <a:bodyPr/>
        <a:lstStyle/>
        <a:p>
          <a:endParaRPr lang="en-US"/>
        </a:p>
      </dgm:t>
    </dgm:pt>
    <dgm:pt modelId="{419371DD-034C-4C05-B342-B241B0A6EBF0}">
      <dgm:prSet/>
      <dgm:spPr/>
      <dgm:t>
        <a:bodyPr/>
        <a:lstStyle/>
        <a:p>
          <a:r>
            <a:rPr lang="en-US" dirty="0"/>
            <a:t>Indirect Impact: Additional strain on local services—$15,000/person</a:t>
          </a:r>
        </a:p>
      </dgm:t>
    </dgm:pt>
    <dgm:pt modelId="{21B3CBC1-813F-4965-9940-F9661013A0B9}" type="parTrans" cxnId="{9B9BE6B5-6129-4A91-A916-1D34879059B6}">
      <dgm:prSet/>
      <dgm:spPr/>
      <dgm:t>
        <a:bodyPr/>
        <a:lstStyle/>
        <a:p>
          <a:endParaRPr lang="en-US"/>
        </a:p>
      </dgm:t>
    </dgm:pt>
    <dgm:pt modelId="{0100F74A-6ED1-4AD7-A3D5-6D0097A2DB27}" type="sibTrans" cxnId="{9B9BE6B5-6129-4A91-A916-1D34879059B6}">
      <dgm:prSet/>
      <dgm:spPr/>
      <dgm:t>
        <a:bodyPr/>
        <a:lstStyle/>
        <a:p>
          <a:endParaRPr lang="en-US"/>
        </a:p>
      </dgm:t>
    </dgm:pt>
    <dgm:pt modelId="{772A66B9-271C-4E74-A6DA-0E84F04E5026}">
      <dgm:prSet/>
      <dgm:spPr/>
      <dgm:t>
        <a:bodyPr/>
        <a:lstStyle/>
        <a:p>
          <a:r>
            <a:rPr lang="en-US" dirty="0"/>
            <a:t>Loss of “protected” Tier 1 funds </a:t>
          </a:r>
        </a:p>
      </dgm:t>
    </dgm:pt>
    <dgm:pt modelId="{58B8D1BE-BEDD-44A4-8829-6937E13D70F4}" type="parTrans" cxnId="{89B4C3CC-B702-4BFD-91C7-9753A6465213}">
      <dgm:prSet/>
      <dgm:spPr/>
      <dgm:t>
        <a:bodyPr/>
        <a:lstStyle/>
        <a:p>
          <a:endParaRPr lang="en-US"/>
        </a:p>
      </dgm:t>
    </dgm:pt>
    <dgm:pt modelId="{75B01B24-EC98-4921-8418-C55F37243AC5}" type="sibTrans" cxnId="{89B4C3CC-B702-4BFD-91C7-9753A6465213}">
      <dgm:prSet/>
      <dgm:spPr/>
      <dgm:t>
        <a:bodyPr/>
        <a:lstStyle/>
        <a:p>
          <a:endParaRPr lang="en-US"/>
        </a:p>
      </dgm:t>
    </dgm:pt>
    <dgm:pt modelId="{57DEB506-6F48-4B39-A76B-FAD6902D694A}">
      <dgm:prSet/>
      <dgm:spPr/>
      <dgm:t>
        <a:bodyPr/>
        <a:lstStyle/>
        <a:p>
          <a:r>
            <a:rPr lang="en-US" dirty="0"/>
            <a:t>House Republicans, Senate Democrats issued similar letters to HUD </a:t>
          </a:r>
        </a:p>
      </dgm:t>
    </dgm:pt>
    <dgm:pt modelId="{56513765-0218-4A9F-B845-3716FD7EE1A0}" type="parTrans" cxnId="{514EB9F3-65E7-4288-B6D6-654BB6FFB53A}">
      <dgm:prSet/>
      <dgm:spPr/>
      <dgm:t>
        <a:bodyPr/>
        <a:lstStyle/>
        <a:p>
          <a:endParaRPr lang="en-US"/>
        </a:p>
      </dgm:t>
    </dgm:pt>
    <dgm:pt modelId="{90FF5D80-8C04-4CC5-B810-007F56AD9746}" type="sibTrans" cxnId="{514EB9F3-65E7-4288-B6D6-654BB6FFB53A}">
      <dgm:prSet/>
      <dgm:spPr/>
      <dgm:t>
        <a:bodyPr/>
        <a:lstStyle/>
        <a:p>
          <a:endParaRPr lang="en-US"/>
        </a:p>
      </dgm:t>
    </dgm:pt>
    <dgm:pt modelId="{C71E6520-55A0-40A8-AF52-D3D2BA832BBA}" type="pres">
      <dgm:prSet presAssocID="{EBD5577E-05A2-464B-991C-5F3D6D7BFD43}" presName="linear" presStyleCnt="0">
        <dgm:presLayoutVars>
          <dgm:animLvl val="lvl"/>
          <dgm:resizeHandles val="exact"/>
        </dgm:presLayoutVars>
      </dgm:prSet>
      <dgm:spPr/>
    </dgm:pt>
    <dgm:pt modelId="{EB5542D2-A7F5-426C-A869-4E29B6FF915A}" type="pres">
      <dgm:prSet presAssocID="{F466C26B-6526-488F-AAA0-D724B7D10F8A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784A1AE9-8F9D-4CDC-99E7-C6FFE83B120A}" type="pres">
      <dgm:prSet presAssocID="{F466C26B-6526-488F-AAA0-D724B7D10F8A}" presName="childText" presStyleLbl="revTx" presStyleIdx="0" presStyleCnt="2">
        <dgm:presLayoutVars>
          <dgm:bulletEnabled val="1"/>
        </dgm:presLayoutVars>
      </dgm:prSet>
      <dgm:spPr/>
    </dgm:pt>
    <dgm:pt modelId="{92CE118A-3A7E-47A3-B8A1-F4ABB95624A7}" type="pres">
      <dgm:prSet presAssocID="{601BAB36-AF95-4690-B940-999E57F13287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0D8D3129-CC74-4E44-9710-25BB04159E94}" type="pres">
      <dgm:prSet presAssocID="{601BAB36-AF95-4690-B940-999E57F13287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E3213701-B87C-4526-A903-261A141DF95C}" type="presOf" srcId="{772A66B9-271C-4E74-A6DA-0E84F04E5026}" destId="{784A1AE9-8F9D-4CDC-99E7-C6FFE83B120A}" srcOrd="0" destOrd="6" presId="urn:microsoft.com/office/officeart/2005/8/layout/vList2"/>
    <dgm:cxn modelId="{BB977918-6E76-4C86-9570-847E8A80AFFE}" type="presOf" srcId="{601BAB36-AF95-4690-B940-999E57F13287}" destId="{92CE118A-3A7E-47A3-B8A1-F4ABB95624A7}" srcOrd="0" destOrd="0" presId="urn:microsoft.com/office/officeart/2005/8/layout/vList2"/>
    <dgm:cxn modelId="{65B35826-9CE8-414E-8499-BDD033EEBEB1}" type="presOf" srcId="{D52E5226-E5DB-4FCC-927D-3D77CDFDD39B}" destId="{784A1AE9-8F9D-4CDC-99E7-C6FFE83B120A}" srcOrd="0" destOrd="2" presId="urn:microsoft.com/office/officeart/2005/8/layout/vList2"/>
    <dgm:cxn modelId="{C925B233-4669-4F93-867F-B6909EF6A9A7}" type="presOf" srcId="{27B28013-4EDA-449B-990B-9391537B7967}" destId="{0D8D3129-CC74-4E44-9710-25BB04159E94}" srcOrd="0" destOrd="0" presId="urn:microsoft.com/office/officeart/2005/8/layout/vList2"/>
    <dgm:cxn modelId="{7A13F934-DCBD-4E45-BBD8-EE6423ACFBD0}" srcId="{F466C26B-6526-488F-AAA0-D724B7D10F8A}" destId="{44AC1412-74C0-41F6-904A-AD22E433D31F}" srcOrd="3" destOrd="0" parTransId="{DB52F667-C6C6-4D01-8546-DEBDD49DAAC4}" sibTransId="{67DC63AF-EA74-4CBA-B118-468A3CD38EDC}"/>
    <dgm:cxn modelId="{C78C9136-C3FB-4B3C-9D55-49E581BDBFA5}" srcId="{F466C26B-6526-488F-AAA0-D724B7D10F8A}" destId="{D52E5226-E5DB-4FCC-927D-3D77CDFDD39B}" srcOrd="2" destOrd="0" parTransId="{AD4E3AE6-E82A-4CA4-92E7-A79AFF8AA41B}" sibTransId="{37D3D101-7B6C-4633-B077-F9BA1D0B7EAA}"/>
    <dgm:cxn modelId="{620C795B-71DF-4550-92E3-924DE0E9C493}" srcId="{F466C26B-6526-488F-AAA0-D724B7D10F8A}" destId="{E553EE8A-1102-44E7-80C9-763CB1BEDF60}" srcOrd="0" destOrd="0" parTransId="{15C714C0-BA77-45F7-B4FF-7EAD5990FF22}" sibTransId="{06645614-928D-4F98-B0DF-C2B5B369EA30}"/>
    <dgm:cxn modelId="{2C8AA162-1954-4C04-89E7-3971453A8CD3}" srcId="{EBD5577E-05A2-464B-991C-5F3D6D7BFD43}" destId="{601BAB36-AF95-4690-B940-999E57F13287}" srcOrd="1" destOrd="0" parTransId="{EC8CAF88-B090-4657-8C34-8C2E2119279F}" sibTransId="{1787EC40-54A9-4841-975F-39E4BA317D9A}"/>
    <dgm:cxn modelId="{BD4CA547-212C-468B-8D70-5FFE788B02F7}" srcId="{F466C26B-6526-488F-AAA0-D724B7D10F8A}" destId="{B4F43B86-3AF5-469B-86AF-BC7D0E485991}" srcOrd="4" destOrd="0" parTransId="{D2B9165F-257A-49C7-ADA9-745AF833F102}" sibTransId="{36338855-47F9-4B47-84AA-B86976E8CC71}"/>
    <dgm:cxn modelId="{CF8F5669-FF38-4709-884E-788ECB781F96}" type="presOf" srcId="{E553EE8A-1102-44E7-80C9-763CB1BEDF60}" destId="{784A1AE9-8F9D-4CDC-99E7-C6FFE83B120A}" srcOrd="0" destOrd="0" presId="urn:microsoft.com/office/officeart/2005/8/layout/vList2"/>
    <dgm:cxn modelId="{5C080479-B91D-481B-A663-DB5A0394312D}" srcId="{601BAB36-AF95-4690-B940-999E57F13287}" destId="{27B28013-4EDA-449B-990B-9391537B7967}" srcOrd="0" destOrd="0" parTransId="{2C882230-668D-406A-80F5-82EA45708147}" sibTransId="{E237AC82-6A53-4021-9426-5DA8408DEDF9}"/>
    <dgm:cxn modelId="{30CEB9A2-840C-4C50-83B2-3E51A74412D7}" type="presOf" srcId="{B4F43B86-3AF5-469B-86AF-BC7D0E485991}" destId="{784A1AE9-8F9D-4CDC-99E7-C6FFE83B120A}" srcOrd="0" destOrd="4" presId="urn:microsoft.com/office/officeart/2005/8/layout/vList2"/>
    <dgm:cxn modelId="{A65107B0-A495-4FF5-BF3E-1997FD9DE113}" type="presOf" srcId="{419371DD-034C-4C05-B342-B241B0A6EBF0}" destId="{784A1AE9-8F9D-4CDC-99E7-C6FFE83B120A}" srcOrd="0" destOrd="5" presId="urn:microsoft.com/office/officeart/2005/8/layout/vList2"/>
    <dgm:cxn modelId="{6763BBB2-9FF1-42D9-A7FD-1C1D8CEB0029}" type="presOf" srcId="{EBD5577E-05A2-464B-991C-5F3D6D7BFD43}" destId="{C71E6520-55A0-40A8-AF52-D3D2BA832BBA}" srcOrd="0" destOrd="0" presId="urn:microsoft.com/office/officeart/2005/8/layout/vList2"/>
    <dgm:cxn modelId="{64C7CFB5-8042-48A0-94B6-8800A233DFAF}" srcId="{EBD5577E-05A2-464B-991C-5F3D6D7BFD43}" destId="{F466C26B-6526-488F-AAA0-D724B7D10F8A}" srcOrd="0" destOrd="0" parTransId="{9A2B8CA2-1371-40FB-8875-0A99CF88B83B}" sibTransId="{EC04968C-0F0F-4C6A-A05C-816FD1433D2D}"/>
    <dgm:cxn modelId="{9B9BE6B5-6129-4A91-A916-1D34879059B6}" srcId="{F466C26B-6526-488F-AAA0-D724B7D10F8A}" destId="{419371DD-034C-4C05-B342-B241B0A6EBF0}" srcOrd="5" destOrd="0" parTransId="{21B3CBC1-813F-4965-9940-F9661013A0B9}" sibTransId="{0100F74A-6ED1-4AD7-A3D5-6D0097A2DB27}"/>
    <dgm:cxn modelId="{E04DDCC4-AA21-45B1-A7CC-055F1029502C}" type="presOf" srcId="{44AC1412-74C0-41F6-904A-AD22E433D31F}" destId="{784A1AE9-8F9D-4CDC-99E7-C6FFE83B120A}" srcOrd="0" destOrd="3" presId="urn:microsoft.com/office/officeart/2005/8/layout/vList2"/>
    <dgm:cxn modelId="{1A8C23CB-E41D-4ECC-8222-C7048AA05D71}" srcId="{F466C26B-6526-488F-AAA0-D724B7D10F8A}" destId="{8E743C59-FD1A-4A19-A99D-461D505C58E1}" srcOrd="1" destOrd="0" parTransId="{79FC3E5D-4DA8-49D9-8B5A-3E8208A3CBD5}" sibTransId="{DD11DFBB-E6D5-46CF-BA23-202AB8D9B4C1}"/>
    <dgm:cxn modelId="{89B4C3CC-B702-4BFD-91C7-9753A6465213}" srcId="{F466C26B-6526-488F-AAA0-D724B7D10F8A}" destId="{772A66B9-271C-4E74-A6DA-0E84F04E5026}" srcOrd="6" destOrd="0" parTransId="{58B8D1BE-BEDD-44A4-8829-6937E13D70F4}" sibTransId="{75B01B24-EC98-4921-8418-C55F37243AC5}"/>
    <dgm:cxn modelId="{6248BBDA-24FD-4A0E-8A42-8944A4424713}" type="presOf" srcId="{F466C26B-6526-488F-AAA0-D724B7D10F8A}" destId="{EB5542D2-A7F5-426C-A869-4E29B6FF915A}" srcOrd="0" destOrd="0" presId="urn:microsoft.com/office/officeart/2005/8/layout/vList2"/>
    <dgm:cxn modelId="{B20FBFDE-05C3-4686-9F7E-14F0966378F6}" type="presOf" srcId="{57DEB506-6F48-4B39-A76B-FAD6902D694A}" destId="{0D8D3129-CC74-4E44-9710-25BB04159E94}" srcOrd="0" destOrd="1" presId="urn:microsoft.com/office/officeart/2005/8/layout/vList2"/>
    <dgm:cxn modelId="{514EB9F3-65E7-4288-B6D6-654BB6FFB53A}" srcId="{601BAB36-AF95-4690-B940-999E57F13287}" destId="{57DEB506-6F48-4B39-A76B-FAD6902D694A}" srcOrd="1" destOrd="0" parTransId="{56513765-0218-4A9F-B845-3716FD7EE1A0}" sibTransId="{90FF5D80-8C04-4CC5-B810-007F56AD9746}"/>
    <dgm:cxn modelId="{D9A489FA-6992-4459-BAC5-792617B7444C}" type="presOf" srcId="{8E743C59-FD1A-4A19-A99D-461D505C58E1}" destId="{784A1AE9-8F9D-4CDC-99E7-C6FFE83B120A}" srcOrd="0" destOrd="1" presId="urn:microsoft.com/office/officeart/2005/8/layout/vList2"/>
    <dgm:cxn modelId="{38933EBA-B713-4D63-B602-6A9101EC0185}" type="presParOf" srcId="{C71E6520-55A0-40A8-AF52-D3D2BA832BBA}" destId="{EB5542D2-A7F5-426C-A869-4E29B6FF915A}" srcOrd="0" destOrd="0" presId="urn:microsoft.com/office/officeart/2005/8/layout/vList2"/>
    <dgm:cxn modelId="{69F5F12D-D876-49FB-A971-9FD69D2444FD}" type="presParOf" srcId="{C71E6520-55A0-40A8-AF52-D3D2BA832BBA}" destId="{784A1AE9-8F9D-4CDC-99E7-C6FFE83B120A}" srcOrd="1" destOrd="0" presId="urn:microsoft.com/office/officeart/2005/8/layout/vList2"/>
    <dgm:cxn modelId="{2798390B-B277-4958-93FE-D5A106076F2B}" type="presParOf" srcId="{C71E6520-55A0-40A8-AF52-D3D2BA832BBA}" destId="{92CE118A-3A7E-47A3-B8A1-F4ABB95624A7}" srcOrd="2" destOrd="0" presId="urn:microsoft.com/office/officeart/2005/8/layout/vList2"/>
    <dgm:cxn modelId="{706ECDDA-8A94-4FA5-90C1-BBF1CBCED608}" type="presParOf" srcId="{C71E6520-55A0-40A8-AF52-D3D2BA832BBA}" destId="{0D8D3129-CC74-4E44-9710-25BB04159E94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BD5577E-05A2-464B-991C-5F3D6D7BFD4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466C26B-6526-488F-AAA0-D724B7D10F8A}">
      <dgm:prSet/>
      <dgm:spPr/>
      <dgm:t>
        <a:bodyPr/>
        <a:lstStyle/>
        <a:p>
          <a:r>
            <a:rPr lang="en-US" b="1" dirty="0"/>
            <a:t>Most significant housing package in over a decade</a:t>
          </a:r>
        </a:p>
      </dgm:t>
    </dgm:pt>
    <dgm:pt modelId="{9A2B8CA2-1371-40FB-8875-0A99CF88B83B}" type="parTrans" cxnId="{64C7CFB5-8042-48A0-94B6-8800A233DFAF}">
      <dgm:prSet/>
      <dgm:spPr/>
      <dgm:t>
        <a:bodyPr/>
        <a:lstStyle/>
        <a:p>
          <a:endParaRPr lang="en-US"/>
        </a:p>
      </dgm:t>
    </dgm:pt>
    <dgm:pt modelId="{EC04968C-0F0F-4C6A-A05C-816FD1433D2D}" type="sibTrans" cxnId="{64C7CFB5-8042-48A0-94B6-8800A233DFAF}">
      <dgm:prSet/>
      <dgm:spPr/>
      <dgm:t>
        <a:bodyPr/>
        <a:lstStyle/>
        <a:p>
          <a:endParaRPr lang="en-US"/>
        </a:p>
      </dgm:t>
    </dgm:pt>
    <dgm:pt modelId="{E553EE8A-1102-44E7-80C9-763CB1BEDF60}">
      <dgm:prSet/>
      <dgm:spPr/>
      <dgm:t>
        <a:bodyPr/>
        <a:lstStyle/>
        <a:p>
          <a:r>
            <a:rPr lang="en-US" dirty="0"/>
            <a:t>Unanimous passage in Senate Banking; contributions from every member</a:t>
          </a:r>
        </a:p>
      </dgm:t>
    </dgm:pt>
    <dgm:pt modelId="{15C714C0-BA77-45F7-B4FF-7EAD5990FF22}" type="parTrans" cxnId="{620C795B-71DF-4550-92E3-924DE0E9C493}">
      <dgm:prSet/>
      <dgm:spPr/>
      <dgm:t>
        <a:bodyPr/>
        <a:lstStyle/>
        <a:p>
          <a:endParaRPr lang="en-US"/>
        </a:p>
      </dgm:t>
    </dgm:pt>
    <dgm:pt modelId="{06645614-928D-4F98-B0DF-C2B5B369EA30}" type="sibTrans" cxnId="{620C795B-71DF-4550-92E3-924DE0E9C493}">
      <dgm:prSet/>
      <dgm:spPr/>
      <dgm:t>
        <a:bodyPr/>
        <a:lstStyle/>
        <a:p>
          <a:endParaRPr lang="en-US"/>
        </a:p>
      </dgm:t>
    </dgm:pt>
    <dgm:pt modelId="{601BAB36-AF95-4690-B940-999E57F13287}">
      <dgm:prSet/>
      <dgm:spPr/>
      <dgm:t>
        <a:bodyPr/>
        <a:lstStyle/>
        <a:p>
          <a:r>
            <a:rPr lang="en-US" b="1"/>
            <a:t>Build Now Act</a:t>
          </a:r>
          <a:endParaRPr lang="en-US" dirty="0"/>
        </a:p>
      </dgm:t>
    </dgm:pt>
    <dgm:pt modelId="{EC8CAF88-B090-4657-8C34-8C2E2119279F}" type="parTrans" cxnId="{2C8AA162-1954-4C04-89E7-3971453A8CD3}">
      <dgm:prSet/>
      <dgm:spPr/>
      <dgm:t>
        <a:bodyPr/>
        <a:lstStyle/>
        <a:p>
          <a:endParaRPr lang="en-US"/>
        </a:p>
      </dgm:t>
    </dgm:pt>
    <dgm:pt modelId="{1787EC40-54A9-4841-975F-39E4BA317D9A}" type="sibTrans" cxnId="{2C8AA162-1954-4C04-89E7-3971453A8CD3}">
      <dgm:prSet/>
      <dgm:spPr/>
      <dgm:t>
        <a:bodyPr/>
        <a:lstStyle/>
        <a:p>
          <a:endParaRPr lang="en-US"/>
        </a:p>
      </dgm:t>
    </dgm:pt>
    <dgm:pt modelId="{27B28013-4EDA-449B-990B-9391537B7967}">
      <dgm:prSet custT="1"/>
      <dgm:spPr/>
      <dgm:t>
        <a:bodyPr/>
        <a:lstStyle/>
        <a:p>
          <a:r>
            <a:rPr lang="en-US" sz="2200" dirty="0"/>
            <a:t>Ties CDBG allocations to housing growth</a:t>
          </a:r>
        </a:p>
      </dgm:t>
    </dgm:pt>
    <dgm:pt modelId="{2C882230-668D-406A-80F5-82EA45708147}" type="parTrans" cxnId="{5C080479-B91D-481B-A663-DB5A0394312D}">
      <dgm:prSet/>
      <dgm:spPr/>
      <dgm:t>
        <a:bodyPr/>
        <a:lstStyle/>
        <a:p>
          <a:endParaRPr lang="en-US"/>
        </a:p>
      </dgm:t>
    </dgm:pt>
    <dgm:pt modelId="{E237AC82-6A53-4021-9426-5DA8408DEDF9}" type="sibTrans" cxnId="{5C080479-B91D-481B-A663-DB5A0394312D}">
      <dgm:prSet/>
      <dgm:spPr/>
      <dgm:t>
        <a:bodyPr/>
        <a:lstStyle/>
        <a:p>
          <a:endParaRPr lang="en-US"/>
        </a:p>
      </dgm:t>
    </dgm:pt>
    <dgm:pt modelId="{439E4DE5-0647-469A-A98A-5763A3FCEBD1}">
      <dgm:prSet custT="1"/>
      <dgm:spPr/>
      <dgm:t>
        <a:bodyPr/>
        <a:lstStyle/>
        <a:p>
          <a:r>
            <a:rPr lang="en-US" sz="2400" dirty="0"/>
            <a:t>Directs HUD to develop model zoning frameworks for states/local governments</a:t>
          </a:r>
        </a:p>
      </dgm:t>
    </dgm:pt>
    <dgm:pt modelId="{AEC22A52-DC8A-4DF7-9CCF-AF9D0099ED85}" type="parTrans" cxnId="{C0EC79BB-1B29-4CEA-BCC4-EE5615E57D4A}">
      <dgm:prSet/>
      <dgm:spPr/>
      <dgm:t>
        <a:bodyPr/>
        <a:lstStyle/>
        <a:p>
          <a:endParaRPr lang="en-US"/>
        </a:p>
      </dgm:t>
    </dgm:pt>
    <dgm:pt modelId="{A014D1EC-34E0-421F-8DE9-8F62250599BB}" type="sibTrans" cxnId="{C0EC79BB-1B29-4CEA-BCC4-EE5615E57D4A}">
      <dgm:prSet/>
      <dgm:spPr/>
      <dgm:t>
        <a:bodyPr/>
        <a:lstStyle/>
        <a:p>
          <a:endParaRPr lang="en-US"/>
        </a:p>
      </dgm:t>
    </dgm:pt>
    <dgm:pt modelId="{8EF8200F-3330-430C-98F3-9760788DDA6D}">
      <dgm:prSet/>
      <dgm:spPr/>
      <dgm:t>
        <a:bodyPr/>
        <a:lstStyle/>
        <a:p>
          <a:r>
            <a:rPr lang="en-US" b="1" dirty="0"/>
            <a:t>Model Zoning Frameworks</a:t>
          </a:r>
          <a:endParaRPr lang="en-US" dirty="0"/>
        </a:p>
      </dgm:t>
    </dgm:pt>
    <dgm:pt modelId="{EACBF087-0EE2-4DFB-B9DF-F3CA2631F44D}" type="sibTrans" cxnId="{634AE6F5-E60F-468D-BBCF-59E773E4F703}">
      <dgm:prSet/>
      <dgm:spPr/>
      <dgm:t>
        <a:bodyPr/>
        <a:lstStyle/>
        <a:p>
          <a:endParaRPr lang="en-US"/>
        </a:p>
      </dgm:t>
    </dgm:pt>
    <dgm:pt modelId="{BF06E4D8-E206-463A-B049-F886AB719B36}" type="parTrans" cxnId="{634AE6F5-E60F-468D-BBCF-59E773E4F703}">
      <dgm:prSet/>
      <dgm:spPr/>
      <dgm:t>
        <a:bodyPr/>
        <a:lstStyle/>
        <a:p>
          <a:endParaRPr lang="en-US"/>
        </a:p>
      </dgm:t>
    </dgm:pt>
    <dgm:pt modelId="{A4509860-81F9-490B-AA1E-D21DC80DDB46}">
      <dgm:prSet/>
      <dgm:spPr/>
      <dgm:t>
        <a:bodyPr/>
        <a:lstStyle/>
        <a:p>
          <a:r>
            <a:rPr lang="en-US" b="1" dirty="0"/>
            <a:t>County Wins</a:t>
          </a:r>
        </a:p>
      </dgm:t>
    </dgm:pt>
    <dgm:pt modelId="{E19AAAD1-46D5-4979-9CDA-9A2379B24662}" type="parTrans" cxnId="{3AF33EBC-116C-4B5D-A360-0DD6EA9E7F9C}">
      <dgm:prSet/>
      <dgm:spPr/>
      <dgm:t>
        <a:bodyPr/>
        <a:lstStyle/>
        <a:p>
          <a:endParaRPr lang="en-US"/>
        </a:p>
      </dgm:t>
    </dgm:pt>
    <dgm:pt modelId="{C167C01D-7888-40EA-B22E-813607070AA8}" type="sibTrans" cxnId="{3AF33EBC-116C-4B5D-A360-0DD6EA9E7F9C}">
      <dgm:prSet/>
      <dgm:spPr/>
      <dgm:t>
        <a:bodyPr/>
        <a:lstStyle/>
        <a:p>
          <a:endParaRPr lang="en-US"/>
        </a:p>
      </dgm:t>
    </dgm:pt>
    <dgm:pt modelId="{1C819DAD-DEBF-451F-88E0-C5135239031C}">
      <dgm:prSet/>
      <dgm:spPr/>
      <dgm:t>
        <a:bodyPr/>
        <a:lstStyle/>
        <a:p>
          <a:r>
            <a:rPr lang="en-US" b="0" dirty="0"/>
            <a:t>Reauthorizes HOME Program</a:t>
          </a:r>
        </a:p>
      </dgm:t>
    </dgm:pt>
    <dgm:pt modelId="{225C33A0-2F9C-4D0A-AFFA-454CD25F9BE5}" type="parTrans" cxnId="{FD40EE4D-F43A-4E5E-A987-23ED4F2FBBF2}">
      <dgm:prSet/>
      <dgm:spPr/>
      <dgm:t>
        <a:bodyPr/>
        <a:lstStyle/>
        <a:p>
          <a:endParaRPr lang="en-US"/>
        </a:p>
      </dgm:t>
    </dgm:pt>
    <dgm:pt modelId="{FB6D9959-ECEC-4EB7-9313-D1AA06376B80}" type="sibTrans" cxnId="{FD40EE4D-F43A-4E5E-A987-23ED4F2FBBF2}">
      <dgm:prSet/>
      <dgm:spPr/>
      <dgm:t>
        <a:bodyPr/>
        <a:lstStyle/>
        <a:p>
          <a:endParaRPr lang="en-US"/>
        </a:p>
      </dgm:t>
    </dgm:pt>
    <dgm:pt modelId="{0201A372-D157-4C15-A336-EBCA0D725180}">
      <dgm:prSet/>
      <dgm:spPr/>
      <dgm:t>
        <a:bodyPr/>
        <a:lstStyle/>
        <a:p>
          <a:r>
            <a:rPr lang="en-US" dirty="0"/>
            <a:t>Passed as floor amendment to NDAA</a:t>
          </a:r>
        </a:p>
      </dgm:t>
    </dgm:pt>
    <dgm:pt modelId="{29B4DD66-E36B-4D45-BB11-3CB7D625BAD7}" type="parTrans" cxnId="{762D84D9-8B11-403C-90CC-8E100D287E44}">
      <dgm:prSet/>
      <dgm:spPr/>
      <dgm:t>
        <a:bodyPr/>
        <a:lstStyle/>
        <a:p>
          <a:endParaRPr lang="en-US"/>
        </a:p>
      </dgm:t>
    </dgm:pt>
    <dgm:pt modelId="{F9860AA7-767A-48BB-92DC-0C0A537933A3}" type="sibTrans" cxnId="{762D84D9-8B11-403C-90CC-8E100D287E44}">
      <dgm:prSet/>
      <dgm:spPr/>
      <dgm:t>
        <a:bodyPr/>
        <a:lstStyle/>
        <a:p>
          <a:endParaRPr lang="en-US"/>
        </a:p>
      </dgm:t>
    </dgm:pt>
    <dgm:pt modelId="{697B5167-628A-4037-8243-582DF065BE13}">
      <dgm:prSet/>
      <dgm:spPr/>
      <dgm:t>
        <a:bodyPr/>
        <a:lstStyle/>
        <a:p>
          <a:r>
            <a:rPr lang="en-US" b="0" dirty="0"/>
            <a:t>Permanent authorization for CDBG-DR</a:t>
          </a:r>
        </a:p>
      </dgm:t>
    </dgm:pt>
    <dgm:pt modelId="{1A69CE0E-B33A-46F3-9D67-CF51F66413AD}" type="parTrans" cxnId="{7A01CC66-828D-4B3B-87A7-66010E9F3F49}">
      <dgm:prSet/>
      <dgm:spPr/>
      <dgm:t>
        <a:bodyPr/>
        <a:lstStyle/>
        <a:p>
          <a:endParaRPr lang="en-US"/>
        </a:p>
      </dgm:t>
    </dgm:pt>
    <dgm:pt modelId="{B089F68D-7BED-4160-8C92-C007C8449B94}" type="sibTrans" cxnId="{7A01CC66-828D-4B3B-87A7-66010E9F3F49}">
      <dgm:prSet/>
      <dgm:spPr/>
      <dgm:t>
        <a:bodyPr/>
        <a:lstStyle/>
        <a:p>
          <a:endParaRPr lang="en-US"/>
        </a:p>
      </dgm:t>
    </dgm:pt>
    <dgm:pt modelId="{56D47618-D8AD-4BFC-9CA9-B54113D98A11}">
      <dgm:prSet/>
      <dgm:spPr/>
      <dgm:t>
        <a:bodyPr/>
        <a:lstStyle/>
        <a:p>
          <a:r>
            <a:rPr lang="en-US" b="0" dirty="0"/>
            <a:t>Reduces administrative barriers: streamlined inspection requirements for HCV</a:t>
          </a:r>
        </a:p>
      </dgm:t>
    </dgm:pt>
    <dgm:pt modelId="{A6E8B5C3-E883-4A47-A08C-330DC2C088C7}" type="parTrans" cxnId="{233BF870-375E-46F1-9169-E60D365D3AB2}">
      <dgm:prSet/>
      <dgm:spPr/>
      <dgm:t>
        <a:bodyPr/>
        <a:lstStyle/>
        <a:p>
          <a:endParaRPr lang="en-US"/>
        </a:p>
      </dgm:t>
    </dgm:pt>
    <dgm:pt modelId="{1AEC9C4F-8311-4810-9C79-6B14AE9169C7}" type="sibTrans" cxnId="{233BF870-375E-46F1-9169-E60D365D3AB2}">
      <dgm:prSet/>
      <dgm:spPr/>
      <dgm:t>
        <a:bodyPr/>
        <a:lstStyle/>
        <a:p>
          <a:endParaRPr lang="en-US"/>
        </a:p>
      </dgm:t>
    </dgm:pt>
    <dgm:pt modelId="{F49969BF-7E97-4F01-A198-398767846B28}">
      <dgm:prSet custT="1"/>
      <dgm:spPr/>
      <dgm:t>
        <a:bodyPr/>
        <a:lstStyle/>
        <a:p>
          <a:r>
            <a:rPr lang="en-US" sz="2400" dirty="0"/>
            <a:t>Double-edged sword: technical assistance vs. preemption potential</a:t>
          </a:r>
        </a:p>
      </dgm:t>
    </dgm:pt>
    <dgm:pt modelId="{A8885FED-12F2-4DF2-859C-CE7B58DEA39B}" type="parTrans" cxnId="{9254AD92-E5BB-4340-BBCA-C3FB7BB70DD1}">
      <dgm:prSet/>
      <dgm:spPr/>
      <dgm:t>
        <a:bodyPr/>
        <a:lstStyle/>
        <a:p>
          <a:endParaRPr lang="en-US"/>
        </a:p>
      </dgm:t>
    </dgm:pt>
    <dgm:pt modelId="{FC9AB52F-BFC0-4ACF-940B-2101AC969FA9}" type="sibTrans" cxnId="{9254AD92-E5BB-4340-BBCA-C3FB7BB70DD1}">
      <dgm:prSet/>
      <dgm:spPr/>
      <dgm:t>
        <a:bodyPr/>
        <a:lstStyle/>
        <a:p>
          <a:endParaRPr lang="en-US"/>
        </a:p>
      </dgm:t>
    </dgm:pt>
    <dgm:pt modelId="{A19440AB-3B88-417C-B202-0B95CCC45A67}">
      <dgm:prSet custT="1"/>
      <dgm:spPr/>
      <dgm:t>
        <a:bodyPr/>
        <a:lstStyle/>
        <a:p>
          <a:r>
            <a:rPr lang="en-US" sz="2200" dirty="0"/>
            <a:t>Risk-reward system</a:t>
          </a:r>
        </a:p>
      </dgm:t>
    </dgm:pt>
    <dgm:pt modelId="{81C4FAC6-4436-4A13-97D2-7D676D604C61}" type="parTrans" cxnId="{FD8B739D-CD39-4E7C-B211-4DE482CAF065}">
      <dgm:prSet/>
      <dgm:spPr/>
    </dgm:pt>
    <dgm:pt modelId="{8D827647-20A2-42A9-8110-74749D7D71A5}" type="sibTrans" cxnId="{FD8B739D-CD39-4E7C-B211-4DE482CAF065}">
      <dgm:prSet/>
      <dgm:spPr/>
    </dgm:pt>
    <dgm:pt modelId="{C71E6520-55A0-40A8-AF52-D3D2BA832BBA}" type="pres">
      <dgm:prSet presAssocID="{EBD5577E-05A2-464B-991C-5F3D6D7BFD43}" presName="linear" presStyleCnt="0">
        <dgm:presLayoutVars>
          <dgm:animLvl val="lvl"/>
          <dgm:resizeHandles val="exact"/>
        </dgm:presLayoutVars>
      </dgm:prSet>
      <dgm:spPr/>
    </dgm:pt>
    <dgm:pt modelId="{EB5542D2-A7F5-426C-A869-4E29B6FF915A}" type="pres">
      <dgm:prSet presAssocID="{F466C26B-6526-488F-AAA0-D724B7D10F8A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784A1AE9-8F9D-4CDC-99E7-C6FFE83B120A}" type="pres">
      <dgm:prSet presAssocID="{F466C26B-6526-488F-AAA0-D724B7D10F8A}" presName="childText" presStyleLbl="revTx" presStyleIdx="0" presStyleCnt="4">
        <dgm:presLayoutVars>
          <dgm:bulletEnabled val="1"/>
        </dgm:presLayoutVars>
      </dgm:prSet>
      <dgm:spPr/>
    </dgm:pt>
    <dgm:pt modelId="{DF5F7D57-DEA0-47C1-9B15-718161992453}" type="pres">
      <dgm:prSet presAssocID="{A4509860-81F9-490B-AA1E-D21DC80DDB46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31A923E5-0408-4BCB-9DF1-EAFA70A53117}" type="pres">
      <dgm:prSet presAssocID="{A4509860-81F9-490B-AA1E-D21DC80DDB46}" presName="childText" presStyleLbl="revTx" presStyleIdx="1" presStyleCnt="4">
        <dgm:presLayoutVars>
          <dgm:bulletEnabled val="1"/>
        </dgm:presLayoutVars>
      </dgm:prSet>
      <dgm:spPr/>
    </dgm:pt>
    <dgm:pt modelId="{92CE118A-3A7E-47A3-B8A1-F4ABB95624A7}" type="pres">
      <dgm:prSet presAssocID="{601BAB36-AF95-4690-B940-999E57F13287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C73E6A76-4DC1-4495-A090-4718A7232379}" type="pres">
      <dgm:prSet presAssocID="{601BAB36-AF95-4690-B940-999E57F13287}" presName="childText" presStyleLbl="revTx" presStyleIdx="2" presStyleCnt="4">
        <dgm:presLayoutVars>
          <dgm:bulletEnabled val="1"/>
        </dgm:presLayoutVars>
      </dgm:prSet>
      <dgm:spPr/>
    </dgm:pt>
    <dgm:pt modelId="{E73F6C78-5820-428D-9F9F-BC18C2DA878F}" type="pres">
      <dgm:prSet presAssocID="{8EF8200F-3330-430C-98F3-9760788DDA6D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B80C5F68-EFCA-4327-914B-9FE8FFDA8514}" type="pres">
      <dgm:prSet presAssocID="{8EF8200F-3330-430C-98F3-9760788DDA6D}" presName="childText" presStyleLbl="revTx" presStyleIdx="3" presStyleCnt="4">
        <dgm:presLayoutVars>
          <dgm:bulletEnabled val="1"/>
        </dgm:presLayoutVars>
      </dgm:prSet>
      <dgm:spPr/>
    </dgm:pt>
  </dgm:ptLst>
  <dgm:cxnLst>
    <dgm:cxn modelId="{2A8F7F11-6B8B-483E-919C-C24EB660FF7A}" type="presOf" srcId="{A4509860-81F9-490B-AA1E-D21DC80DDB46}" destId="{DF5F7D57-DEA0-47C1-9B15-718161992453}" srcOrd="0" destOrd="0" presId="urn:microsoft.com/office/officeart/2005/8/layout/vList2"/>
    <dgm:cxn modelId="{F68BC93F-3698-4823-91E6-66A04251C36D}" type="presOf" srcId="{1C819DAD-DEBF-451F-88E0-C5135239031C}" destId="{31A923E5-0408-4BCB-9DF1-EAFA70A53117}" srcOrd="0" destOrd="0" presId="urn:microsoft.com/office/officeart/2005/8/layout/vList2"/>
    <dgm:cxn modelId="{620C795B-71DF-4550-92E3-924DE0E9C493}" srcId="{F466C26B-6526-488F-AAA0-D724B7D10F8A}" destId="{E553EE8A-1102-44E7-80C9-763CB1BEDF60}" srcOrd="0" destOrd="0" parTransId="{15C714C0-BA77-45F7-B4FF-7EAD5990FF22}" sibTransId="{06645614-928D-4F98-B0DF-C2B5B369EA30}"/>
    <dgm:cxn modelId="{73EF0B5F-FFDC-4125-B0D1-C75563EDE68C}" type="presOf" srcId="{27B28013-4EDA-449B-990B-9391537B7967}" destId="{C73E6A76-4DC1-4495-A090-4718A7232379}" srcOrd="0" destOrd="0" presId="urn:microsoft.com/office/officeart/2005/8/layout/vList2"/>
    <dgm:cxn modelId="{2C8AA162-1954-4C04-89E7-3971453A8CD3}" srcId="{EBD5577E-05A2-464B-991C-5F3D6D7BFD43}" destId="{601BAB36-AF95-4690-B940-999E57F13287}" srcOrd="2" destOrd="0" parTransId="{EC8CAF88-B090-4657-8C34-8C2E2119279F}" sibTransId="{1787EC40-54A9-4841-975F-39E4BA317D9A}"/>
    <dgm:cxn modelId="{AB6B6845-E196-425D-9B3D-DD530FCA4AF4}" type="presOf" srcId="{8EF8200F-3330-430C-98F3-9760788DDA6D}" destId="{E73F6C78-5820-428D-9F9F-BC18C2DA878F}" srcOrd="0" destOrd="0" presId="urn:microsoft.com/office/officeart/2005/8/layout/vList2"/>
    <dgm:cxn modelId="{82B35766-B1D9-4213-A87B-B55D1BAE876E}" type="presOf" srcId="{F466C26B-6526-488F-AAA0-D724B7D10F8A}" destId="{EB5542D2-A7F5-426C-A869-4E29B6FF915A}" srcOrd="0" destOrd="0" presId="urn:microsoft.com/office/officeart/2005/8/layout/vList2"/>
    <dgm:cxn modelId="{7A01CC66-828D-4B3B-87A7-66010E9F3F49}" srcId="{A4509860-81F9-490B-AA1E-D21DC80DDB46}" destId="{697B5167-628A-4037-8243-582DF065BE13}" srcOrd="1" destOrd="0" parTransId="{1A69CE0E-B33A-46F3-9D67-CF51F66413AD}" sibTransId="{B089F68D-7BED-4160-8C92-C007C8449B94}"/>
    <dgm:cxn modelId="{232A504D-876D-4E3F-815B-0C796912C06D}" type="presOf" srcId="{697B5167-628A-4037-8243-582DF065BE13}" destId="{31A923E5-0408-4BCB-9DF1-EAFA70A53117}" srcOrd="0" destOrd="1" presId="urn:microsoft.com/office/officeart/2005/8/layout/vList2"/>
    <dgm:cxn modelId="{FD40EE4D-F43A-4E5E-A987-23ED4F2FBBF2}" srcId="{A4509860-81F9-490B-AA1E-D21DC80DDB46}" destId="{1C819DAD-DEBF-451F-88E0-C5135239031C}" srcOrd="0" destOrd="0" parTransId="{225C33A0-2F9C-4D0A-AFFA-454CD25F9BE5}" sibTransId="{FB6D9959-ECEC-4EB7-9313-D1AA06376B80}"/>
    <dgm:cxn modelId="{233BF870-375E-46F1-9169-E60D365D3AB2}" srcId="{A4509860-81F9-490B-AA1E-D21DC80DDB46}" destId="{56D47618-D8AD-4BFC-9CA9-B54113D98A11}" srcOrd="2" destOrd="0" parTransId="{A6E8B5C3-E883-4A47-A08C-330DC2C088C7}" sibTransId="{1AEC9C4F-8311-4810-9C79-6B14AE9169C7}"/>
    <dgm:cxn modelId="{3C880E54-DD28-432D-9A66-9B7C4E1B17E0}" type="presOf" srcId="{601BAB36-AF95-4690-B940-999E57F13287}" destId="{92CE118A-3A7E-47A3-B8A1-F4ABB95624A7}" srcOrd="0" destOrd="0" presId="urn:microsoft.com/office/officeart/2005/8/layout/vList2"/>
    <dgm:cxn modelId="{5C080479-B91D-481B-A663-DB5A0394312D}" srcId="{601BAB36-AF95-4690-B940-999E57F13287}" destId="{27B28013-4EDA-449B-990B-9391537B7967}" srcOrd="0" destOrd="0" parTransId="{2C882230-668D-406A-80F5-82EA45708147}" sibTransId="{E237AC82-6A53-4021-9426-5DA8408DEDF9}"/>
    <dgm:cxn modelId="{48C23983-7A6F-42D9-84F0-DC88BAA1AEB3}" type="presOf" srcId="{439E4DE5-0647-469A-A98A-5763A3FCEBD1}" destId="{B80C5F68-EFCA-4327-914B-9FE8FFDA8514}" srcOrd="0" destOrd="0" presId="urn:microsoft.com/office/officeart/2005/8/layout/vList2"/>
    <dgm:cxn modelId="{9254AD92-E5BB-4340-BBCA-C3FB7BB70DD1}" srcId="{8EF8200F-3330-430C-98F3-9760788DDA6D}" destId="{F49969BF-7E97-4F01-A198-398767846B28}" srcOrd="1" destOrd="0" parTransId="{A8885FED-12F2-4DF2-859C-CE7B58DEA39B}" sibTransId="{FC9AB52F-BFC0-4ACF-940B-2101AC969FA9}"/>
    <dgm:cxn modelId="{A4620B9A-3CF1-441E-821D-63FD26A04953}" type="presOf" srcId="{F49969BF-7E97-4F01-A198-398767846B28}" destId="{B80C5F68-EFCA-4327-914B-9FE8FFDA8514}" srcOrd="0" destOrd="1" presId="urn:microsoft.com/office/officeart/2005/8/layout/vList2"/>
    <dgm:cxn modelId="{FD8B739D-CD39-4E7C-B211-4DE482CAF065}" srcId="{601BAB36-AF95-4690-B940-999E57F13287}" destId="{A19440AB-3B88-417C-B202-0B95CCC45A67}" srcOrd="1" destOrd="0" parTransId="{81C4FAC6-4436-4A13-97D2-7D676D604C61}" sibTransId="{8D827647-20A2-42A9-8110-74749D7D71A5}"/>
    <dgm:cxn modelId="{7BF5AEA2-D4A2-490D-B9B5-52313B941383}" type="presOf" srcId="{56D47618-D8AD-4BFC-9CA9-B54113D98A11}" destId="{31A923E5-0408-4BCB-9DF1-EAFA70A53117}" srcOrd="0" destOrd="2" presId="urn:microsoft.com/office/officeart/2005/8/layout/vList2"/>
    <dgm:cxn modelId="{0B48F2B1-EAAF-4343-9D6F-3B93D46E7E38}" type="presOf" srcId="{A19440AB-3B88-417C-B202-0B95CCC45A67}" destId="{C73E6A76-4DC1-4495-A090-4718A7232379}" srcOrd="0" destOrd="1" presId="urn:microsoft.com/office/officeart/2005/8/layout/vList2"/>
    <dgm:cxn modelId="{6763BBB2-9FF1-42D9-A7FD-1C1D8CEB0029}" type="presOf" srcId="{EBD5577E-05A2-464B-991C-5F3D6D7BFD43}" destId="{C71E6520-55A0-40A8-AF52-D3D2BA832BBA}" srcOrd="0" destOrd="0" presId="urn:microsoft.com/office/officeart/2005/8/layout/vList2"/>
    <dgm:cxn modelId="{64C7CFB5-8042-48A0-94B6-8800A233DFAF}" srcId="{EBD5577E-05A2-464B-991C-5F3D6D7BFD43}" destId="{F466C26B-6526-488F-AAA0-D724B7D10F8A}" srcOrd="0" destOrd="0" parTransId="{9A2B8CA2-1371-40FB-8875-0A99CF88B83B}" sibTransId="{EC04968C-0F0F-4C6A-A05C-816FD1433D2D}"/>
    <dgm:cxn modelId="{C0EC79BB-1B29-4CEA-BCC4-EE5615E57D4A}" srcId="{8EF8200F-3330-430C-98F3-9760788DDA6D}" destId="{439E4DE5-0647-469A-A98A-5763A3FCEBD1}" srcOrd="0" destOrd="0" parTransId="{AEC22A52-DC8A-4DF7-9CCF-AF9D0099ED85}" sibTransId="{A014D1EC-34E0-421F-8DE9-8F62250599BB}"/>
    <dgm:cxn modelId="{3AF33EBC-116C-4B5D-A360-0DD6EA9E7F9C}" srcId="{EBD5577E-05A2-464B-991C-5F3D6D7BFD43}" destId="{A4509860-81F9-490B-AA1E-D21DC80DDB46}" srcOrd="1" destOrd="0" parTransId="{E19AAAD1-46D5-4979-9CDA-9A2379B24662}" sibTransId="{C167C01D-7888-40EA-B22E-813607070AA8}"/>
    <dgm:cxn modelId="{784C5CD7-4334-4DD4-ADAB-C6A537F6A220}" type="presOf" srcId="{E553EE8A-1102-44E7-80C9-763CB1BEDF60}" destId="{784A1AE9-8F9D-4CDC-99E7-C6FFE83B120A}" srcOrd="0" destOrd="0" presId="urn:microsoft.com/office/officeart/2005/8/layout/vList2"/>
    <dgm:cxn modelId="{762D84D9-8B11-403C-90CC-8E100D287E44}" srcId="{F466C26B-6526-488F-AAA0-D724B7D10F8A}" destId="{0201A372-D157-4C15-A336-EBCA0D725180}" srcOrd="1" destOrd="0" parTransId="{29B4DD66-E36B-4D45-BB11-3CB7D625BAD7}" sibTransId="{F9860AA7-767A-48BB-92DC-0C0A537933A3}"/>
    <dgm:cxn modelId="{634AE6F5-E60F-468D-BBCF-59E773E4F703}" srcId="{EBD5577E-05A2-464B-991C-5F3D6D7BFD43}" destId="{8EF8200F-3330-430C-98F3-9760788DDA6D}" srcOrd="3" destOrd="0" parTransId="{BF06E4D8-E206-463A-B049-F886AB719B36}" sibTransId="{EACBF087-0EE2-4DFB-B9DF-F3CA2631F44D}"/>
    <dgm:cxn modelId="{822367FA-653A-4E43-8A61-4C7086AF0601}" type="presOf" srcId="{0201A372-D157-4C15-A336-EBCA0D725180}" destId="{784A1AE9-8F9D-4CDC-99E7-C6FFE83B120A}" srcOrd="0" destOrd="1" presId="urn:microsoft.com/office/officeart/2005/8/layout/vList2"/>
    <dgm:cxn modelId="{B1E6BB3A-4A27-4D7B-884D-158A14FF5375}" type="presParOf" srcId="{C71E6520-55A0-40A8-AF52-D3D2BA832BBA}" destId="{EB5542D2-A7F5-426C-A869-4E29B6FF915A}" srcOrd="0" destOrd="0" presId="urn:microsoft.com/office/officeart/2005/8/layout/vList2"/>
    <dgm:cxn modelId="{805D626F-D706-4267-9EC4-999837C562DB}" type="presParOf" srcId="{C71E6520-55A0-40A8-AF52-D3D2BA832BBA}" destId="{784A1AE9-8F9D-4CDC-99E7-C6FFE83B120A}" srcOrd="1" destOrd="0" presId="urn:microsoft.com/office/officeart/2005/8/layout/vList2"/>
    <dgm:cxn modelId="{743402DE-6031-4113-B8C6-2FD414D73B21}" type="presParOf" srcId="{C71E6520-55A0-40A8-AF52-D3D2BA832BBA}" destId="{DF5F7D57-DEA0-47C1-9B15-718161992453}" srcOrd="2" destOrd="0" presId="urn:microsoft.com/office/officeart/2005/8/layout/vList2"/>
    <dgm:cxn modelId="{E6C75D13-351A-4118-91D7-127C5D3E6A70}" type="presParOf" srcId="{C71E6520-55A0-40A8-AF52-D3D2BA832BBA}" destId="{31A923E5-0408-4BCB-9DF1-EAFA70A53117}" srcOrd="3" destOrd="0" presId="urn:microsoft.com/office/officeart/2005/8/layout/vList2"/>
    <dgm:cxn modelId="{A38391C0-2A2C-46F5-AB8A-B26E83F91847}" type="presParOf" srcId="{C71E6520-55A0-40A8-AF52-D3D2BA832BBA}" destId="{92CE118A-3A7E-47A3-B8A1-F4ABB95624A7}" srcOrd="4" destOrd="0" presId="urn:microsoft.com/office/officeart/2005/8/layout/vList2"/>
    <dgm:cxn modelId="{7645DAC4-1932-4154-9E3C-3CFE056A8C0F}" type="presParOf" srcId="{C71E6520-55A0-40A8-AF52-D3D2BA832BBA}" destId="{C73E6A76-4DC1-4495-A090-4718A7232379}" srcOrd="5" destOrd="0" presId="urn:microsoft.com/office/officeart/2005/8/layout/vList2"/>
    <dgm:cxn modelId="{02AA6B38-C4F1-4030-B2AD-6B55B5B927E1}" type="presParOf" srcId="{C71E6520-55A0-40A8-AF52-D3D2BA832BBA}" destId="{E73F6C78-5820-428D-9F9F-BC18C2DA878F}" srcOrd="6" destOrd="0" presId="urn:microsoft.com/office/officeart/2005/8/layout/vList2"/>
    <dgm:cxn modelId="{01311462-37EA-47FF-84DA-4D511F93C5D5}" type="presParOf" srcId="{C71E6520-55A0-40A8-AF52-D3D2BA832BBA}" destId="{B80C5F68-EFCA-4327-914B-9FE8FFDA8514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BD5577E-05A2-464B-991C-5F3D6D7BFD4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466C26B-6526-488F-AAA0-D724B7D10F8A}">
      <dgm:prSet/>
      <dgm:spPr/>
      <dgm:t>
        <a:bodyPr/>
        <a:lstStyle/>
        <a:p>
          <a:r>
            <a:rPr lang="en-US" b="1" dirty="0"/>
            <a:t>Broadband</a:t>
          </a:r>
        </a:p>
      </dgm:t>
    </dgm:pt>
    <dgm:pt modelId="{9A2B8CA2-1371-40FB-8875-0A99CF88B83B}" type="parTrans" cxnId="{64C7CFB5-8042-48A0-94B6-8800A233DFAF}">
      <dgm:prSet/>
      <dgm:spPr/>
      <dgm:t>
        <a:bodyPr/>
        <a:lstStyle/>
        <a:p>
          <a:endParaRPr lang="en-US"/>
        </a:p>
      </dgm:t>
    </dgm:pt>
    <dgm:pt modelId="{EC04968C-0F0F-4C6A-A05C-816FD1433D2D}" type="sibTrans" cxnId="{64C7CFB5-8042-48A0-94B6-8800A233DFAF}">
      <dgm:prSet/>
      <dgm:spPr/>
      <dgm:t>
        <a:bodyPr/>
        <a:lstStyle/>
        <a:p>
          <a:endParaRPr lang="en-US"/>
        </a:p>
      </dgm:t>
    </dgm:pt>
    <dgm:pt modelId="{E553EE8A-1102-44E7-80C9-763CB1BEDF60}">
      <dgm:prSet/>
      <dgm:spPr/>
      <dgm:t>
        <a:bodyPr/>
        <a:lstStyle/>
        <a:p>
          <a:r>
            <a:rPr lang="en-US" dirty="0"/>
            <a:t>FCC issues NOI’s exploring possible siting preemptions</a:t>
          </a:r>
        </a:p>
      </dgm:t>
    </dgm:pt>
    <dgm:pt modelId="{15C714C0-BA77-45F7-B4FF-7EAD5990FF22}" type="parTrans" cxnId="{620C795B-71DF-4550-92E3-924DE0E9C493}">
      <dgm:prSet/>
      <dgm:spPr/>
      <dgm:t>
        <a:bodyPr/>
        <a:lstStyle/>
        <a:p>
          <a:endParaRPr lang="en-US"/>
        </a:p>
      </dgm:t>
    </dgm:pt>
    <dgm:pt modelId="{06645614-928D-4F98-B0DF-C2B5B369EA30}" type="sibTrans" cxnId="{620C795B-71DF-4550-92E3-924DE0E9C493}">
      <dgm:prSet/>
      <dgm:spPr/>
      <dgm:t>
        <a:bodyPr/>
        <a:lstStyle/>
        <a:p>
          <a:endParaRPr lang="en-US"/>
        </a:p>
      </dgm:t>
    </dgm:pt>
    <dgm:pt modelId="{439E4DE5-0647-469A-A98A-5763A3FCEBD1}">
      <dgm:prSet custT="1"/>
      <dgm:spPr/>
      <dgm:t>
        <a:bodyPr/>
        <a:lstStyle/>
        <a:p>
          <a:r>
            <a:rPr lang="en-US" sz="2800" dirty="0"/>
            <a:t>NEPA reform centered on the energy sector </a:t>
          </a:r>
        </a:p>
      </dgm:t>
    </dgm:pt>
    <dgm:pt modelId="{AEC22A52-DC8A-4DF7-9CCF-AF9D0099ED85}" type="parTrans" cxnId="{C0EC79BB-1B29-4CEA-BCC4-EE5615E57D4A}">
      <dgm:prSet/>
      <dgm:spPr/>
      <dgm:t>
        <a:bodyPr/>
        <a:lstStyle/>
        <a:p>
          <a:endParaRPr lang="en-US"/>
        </a:p>
      </dgm:t>
    </dgm:pt>
    <dgm:pt modelId="{A014D1EC-34E0-421F-8DE9-8F62250599BB}" type="sibTrans" cxnId="{C0EC79BB-1B29-4CEA-BCC4-EE5615E57D4A}">
      <dgm:prSet/>
      <dgm:spPr/>
      <dgm:t>
        <a:bodyPr/>
        <a:lstStyle/>
        <a:p>
          <a:endParaRPr lang="en-US"/>
        </a:p>
      </dgm:t>
    </dgm:pt>
    <dgm:pt modelId="{8EF8200F-3330-430C-98F3-9760788DDA6D}">
      <dgm:prSet/>
      <dgm:spPr/>
      <dgm:t>
        <a:bodyPr/>
        <a:lstStyle/>
        <a:p>
          <a:r>
            <a:rPr lang="en-US" b="1" dirty="0"/>
            <a:t>Permitting Reform</a:t>
          </a:r>
          <a:endParaRPr lang="en-US" dirty="0"/>
        </a:p>
      </dgm:t>
    </dgm:pt>
    <dgm:pt modelId="{EACBF087-0EE2-4DFB-B9DF-F3CA2631F44D}" type="sibTrans" cxnId="{634AE6F5-E60F-468D-BBCF-59E773E4F703}">
      <dgm:prSet/>
      <dgm:spPr/>
      <dgm:t>
        <a:bodyPr/>
        <a:lstStyle/>
        <a:p>
          <a:endParaRPr lang="en-US"/>
        </a:p>
      </dgm:t>
    </dgm:pt>
    <dgm:pt modelId="{BF06E4D8-E206-463A-B049-F886AB719B36}" type="parTrans" cxnId="{634AE6F5-E60F-468D-BBCF-59E773E4F703}">
      <dgm:prSet/>
      <dgm:spPr/>
      <dgm:t>
        <a:bodyPr/>
        <a:lstStyle/>
        <a:p>
          <a:endParaRPr lang="en-US"/>
        </a:p>
      </dgm:t>
    </dgm:pt>
    <dgm:pt modelId="{8F98033B-940B-4287-872E-F4EB019CD272}">
      <dgm:prSet/>
      <dgm:spPr/>
      <dgm:t>
        <a:bodyPr/>
        <a:lstStyle/>
        <a:p>
          <a:r>
            <a:rPr lang="en-US" dirty="0"/>
            <a:t>Shot clocks, “Deemed Approved” clause, fee restrictions </a:t>
          </a:r>
        </a:p>
      </dgm:t>
    </dgm:pt>
    <dgm:pt modelId="{15F35AB1-0F22-4EC3-8B68-0917A07FDE33}" type="parTrans" cxnId="{E29D6DA2-B635-4149-A0C1-354F5C313F89}">
      <dgm:prSet/>
      <dgm:spPr/>
      <dgm:t>
        <a:bodyPr/>
        <a:lstStyle/>
        <a:p>
          <a:endParaRPr lang="en-US"/>
        </a:p>
      </dgm:t>
    </dgm:pt>
    <dgm:pt modelId="{047860EF-956E-474F-A54C-5059FC80A4AF}" type="sibTrans" cxnId="{E29D6DA2-B635-4149-A0C1-354F5C313F89}">
      <dgm:prSet/>
      <dgm:spPr/>
      <dgm:t>
        <a:bodyPr/>
        <a:lstStyle/>
        <a:p>
          <a:endParaRPr lang="en-US"/>
        </a:p>
      </dgm:t>
    </dgm:pt>
    <dgm:pt modelId="{B3A95621-A33E-4219-8D0B-EE4A9C0D9625}">
      <dgm:prSet/>
      <dgm:spPr/>
      <dgm:t>
        <a:bodyPr/>
        <a:lstStyle/>
        <a:p>
          <a:r>
            <a:rPr lang="en-US" dirty="0"/>
            <a:t>Looking to accelerate telecoms buildout, reduce administrative barriers</a:t>
          </a:r>
        </a:p>
      </dgm:t>
    </dgm:pt>
    <dgm:pt modelId="{C52DE6C8-02D0-4456-935C-9E7C06863F6A}" type="parTrans" cxnId="{C1B53270-3006-4D4E-8AF5-8926045156A3}">
      <dgm:prSet/>
      <dgm:spPr/>
      <dgm:t>
        <a:bodyPr/>
        <a:lstStyle/>
        <a:p>
          <a:endParaRPr lang="en-US"/>
        </a:p>
      </dgm:t>
    </dgm:pt>
    <dgm:pt modelId="{57F28B9D-4799-4745-8DBD-1059126AAE4F}" type="sibTrans" cxnId="{C1B53270-3006-4D4E-8AF5-8926045156A3}">
      <dgm:prSet/>
      <dgm:spPr/>
      <dgm:t>
        <a:bodyPr/>
        <a:lstStyle/>
        <a:p>
          <a:endParaRPr lang="en-US"/>
        </a:p>
      </dgm:t>
    </dgm:pt>
    <dgm:pt modelId="{C86D660D-81C7-4497-8029-3B70D2AA0544}">
      <dgm:prSet custT="1"/>
      <dgm:spPr/>
      <dgm:t>
        <a:bodyPr/>
        <a:lstStyle/>
        <a:p>
          <a:r>
            <a:rPr lang="en-US" sz="2800" dirty="0"/>
            <a:t>Downstream impacts to transportation, housing, and broadband</a:t>
          </a:r>
        </a:p>
      </dgm:t>
    </dgm:pt>
    <dgm:pt modelId="{5463DF68-2B63-4A2A-8F04-AFBA79789E60}" type="parTrans" cxnId="{8E6CF018-43CE-425C-B42D-C1608752A548}">
      <dgm:prSet/>
      <dgm:spPr/>
    </dgm:pt>
    <dgm:pt modelId="{1E28996C-AC5A-4CB0-B223-234CCEF49CDE}" type="sibTrans" cxnId="{8E6CF018-43CE-425C-B42D-C1608752A548}">
      <dgm:prSet/>
      <dgm:spPr/>
    </dgm:pt>
    <dgm:pt modelId="{77B63840-F8C5-425B-9293-890D1678FA01}">
      <dgm:prSet custT="1"/>
      <dgm:spPr/>
      <dgm:t>
        <a:bodyPr/>
        <a:lstStyle/>
        <a:p>
          <a:r>
            <a:rPr lang="en-US" sz="2800" dirty="0"/>
            <a:t>House introduced SPEED Act</a:t>
          </a:r>
        </a:p>
      </dgm:t>
    </dgm:pt>
    <dgm:pt modelId="{DD81F681-BA06-43B2-8F2E-F537E0E5E5A8}" type="parTrans" cxnId="{3B5947A3-E122-44B0-955B-C08942E0CEC6}">
      <dgm:prSet/>
      <dgm:spPr/>
    </dgm:pt>
    <dgm:pt modelId="{4ED09423-BB2B-43D9-864E-7F490B31E357}" type="sibTrans" cxnId="{3B5947A3-E122-44B0-955B-C08942E0CEC6}">
      <dgm:prSet/>
      <dgm:spPr/>
    </dgm:pt>
    <dgm:pt modelId="{C71E6520-55A0-40A8-AF52-D3D2BA832BBA}" type="pres">
      <dgm:prSet presAssocID="{EBD5577E-05A2-464B-991C-5F3D6D7BFD43}" presName="linear" presStyleCnt="0">
        <dgm:presLayoutVars>
          <dgm:animLvl val="lvl"/>
          <dgm:resizeHandles val="exact"/>
        </dgm:presLayoutVars>
      </dgm:prSet>
      <dgm:spPr/>
    </dgm:pt>
    <dgm:pt modelId="{EB5542D2-A7F5-426C-A869-4E29B6FF915A}" type="pres">
      <dgm:prSet presAssocID="{F466C26B-6526-488F-AAA0-D724B7D10F8A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784A1AE9-8F9D-4CDC-99E7-C6FFE83B120A}" type="pres">
      <dgm:prSet presAssocID="{F466C26B-6526-488F-AAA0-D724B7D10F8A}" presName="childText" presStyleLbl="revTx" presStyleIdx="0" presStyleCnt="2">
        <dgm:presLayoutVars>
          <dgm:bulletEnabled val="1"/>
        </dgm:presLayoutVars>
      </dgm:prSet>
      <dgm:spPr/>
    </dgm:pt>
    <dgm:pt modelId="{E73F6C78-5820-428D-9F9F-BC18C2DA878F}" type="pres">
      <dgm:prSet presAssocID="{8EF8200F-3330-430C-98F3-9760788DDA6D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B80C5F68-EFCA-4327-914B-9FE8FFDA8514}" type="pres">
      <dgm:prSet presAssocID="{8EF8200F-3330-430C-98F3-9760788DDA6D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8E6CF018-43CE-425C-B42D-C1608752A548}" srcId="{8EF8200F-3330-430C-98F3-9760788DDA6D}" destId="{C86D660D-81C7-4497-8029-3B70D2AA0544}" srcOrd="1" destOrd="0" parTransId="{5463DF68-2B63-4A2A-8F04-AFBA79789E60}" sibTransId="{1E28996C-AC5A-4CB0-B223-234CCEF49CDE}"/>
    <dgm:cxn modelId="{33BCBB1B-0F25-4511-83AE-11C4AEEE7DE2}" type="presOf" srcId="{F466C26B-6526-488F-AAA0-D724B7D10F8A}" destId="{EB5542D2-A7F5-426C-A869-4E29B6FF915A}" srcOrd="0" destOrd="0" presId="urn:microsoft.com/office/officeart/2005/8/layout/vList2"/>
    <dgm:cxn modelId="{F9775734-69B4-41D5-9C9E-2F4FC6E80E16}" type="presOf" srcId="{439E4DE5-0647-469A-A98A-5763A3FCEBD1}" destId="{B80C5F68-EFCA-4327-914B-9FE8FFDA8514}" srcOrd="0" destOrd="0" presId="urn:microsoft.com/office/officeart/2005/8/layout/vList2"/>
    <dgm:cxn modelId="{620C795B-71DF-4550-92E3-924DE0E9C493}" srcId="{F466C26B-6526-488F-AAA0-D724B7D10F8A}" destId="{E553EE8A-1102-44E7-80C9-763CB1BEDF60}" srcOrd="0" destOrd="0" parTransId="{15C714C0-BA77-45F7-B4FF-7EAD5990FF22}" sibTransId="{06645614-928D-4F98-B0DF-C2B5B369EA30}"/>
    <dgm:cxn modelId="{9C2C9641-167E-4129-9AF7-7BCBB4390223}" type="presOf" srcId="{E553EE8A-1102-44E7-80C9-763CB1BEDF60}" destId="{784A1AE9-8F9D-4CDC-99E7-C6FFE83B120A}" srcOrd="0" destOrd="0" presId="urn:microsoft.com/office/officeart/2005/8/layout/vList2"/>
    <dgm:cxn modelId="{C1B53270-3006-4D4E-8AF5-8926045156A3}" srcId="{F466C26B-6526-488F-AAA0-D724B7D10F8A}" destId="{B3A95621-A33E-4219-8D0B-EE4A9C0D9625}" srcOrd="1" destOrd="0" parTransId="{C52DE6C8-02D0-4456-935C-9E7C06863F6A}" sibTransId="{57F28B9D-4799-4745-8DBD-1059126AAE4F}"/>
    <dgm:cxn modelId="{62411877-4285-4C57-8F56-C75B4CAB5F3E}" type="presOf" srcId="{8EF8200F-3330-430C-98F3-9760788DDA6D}" destId="{E73F6C78-5820-428D-9F9F-BC18C2DA878F}" srcOrd="0" destOrd="0" presId="urn:microsoft.com/office/officeart/2005/8/layout/vList2"/>
    <dgm:cxn modelId="{7FB95B7A-B08D-442F-B72E-77AF5B34B2ED}" type="presOf" srcId="{C86D660D-81C7-4497-8029-3B70D2AA0544}" destId="{B80C5F68-EFCA-4327-914B-9FE8FFDA8514}" srcOrd="0" destOrd="1" presId="urn:microsoft.com/office/officeart/2005/8/layout/vList2"/>
    <dgm:cxn modelId="{305F718E-17DA-44C5-AFC7-638D20DF1BE5}" type="presOf" srcId="{B3A95621-A33E-4219-8D0B-EE4A9C0D9625}" destId="{784A1AE9-8F9D-4CDC-99E7-C6FFE83B120A}" srcOrd="0" destOrd="1" presId="urn:microsoft.com/office/officeart/2005/8/layout/vList2"/>
    <dgm:cxn modelId="{E29D6DA2-B635-4149-A0C1-354F5C313F89}" srcId="{F466C26B-6526-488F-AAA0-D724B7D10F8A}" destId="{8F98033B-940B-4287-872E-F4EB019CD272}" srcOrd="2" destOrd="0" parTransId="{15F35AB1-0F22-4EC3-8B68-0917A07FDE33}" sibTransId="{047860EF-956E-474F-A54C-5059FC80A4AF}"/>
    <dgm:cxn modelId="{3B5947A3-E122-44B0-955B-C08942E0CEC6}" srcId="{8EF8200F-3330-430C-98F3-9760788DDA6D}" destId="{77B63840-F8C5-425B-9293-890D1678FA01}" srcOrd="2" destOrd="0" parTransId="{DD81F681-BA06-43B2-8F2E-F537E0E5E5A8}" sibTransId="{4ED09423-BB2B-43D9-864E-7F490B31E357}"/>
    <dgm:cxn modelId="{6763BBB2-9FF1-42D9-A7FD-1C1D8CEB0029}" type="presOf" srcId="{EBD5577E-05A2-464B-991C-5F3D6D7BFD43}" destId="{C71E6520-55A0-40A8-AF52-D3D2BA832BBA}" srcOrd="0" destOrd="0" presId="urn:microsoft.com/office/officeart/2005/8/layout/vList2"/>
    <dgm:cxn modelId="{D3479DB4-BFA4-4696-9D72-8909A9F9E309}" type="presOf" srcId="{77B63840-F8C5-425B-9293-890D1678FA01}" destId="{B80C5F68-EFCA-4327-914B-9FE8FFDA8514}" srcOrd="0" destOrd="2" presId="urn:microsoft.com/office/officeart/2005/8/layout/vList2"/>
    <dgm:cxn modelId="{64C7CFB5-8042-48A0-94B6-8800A233DFAF}" srcId="{EBD5577E-05A2-464B-991C-5F3D6D7BFD43}" destId="{F466C26B-6526-488F-AAA0-D724B7D10F8A}" srcOrd="0" destOrd="0" parTransId="{9A2B8CA2-1371-40FB-8875-0A99CF88B83B}" sibTransId="{EC04968C-0F0F-4C6A-A05C-816FD1433D2D}"/>
    <dgm:cxn modelId="{C0EC79BB-1B29-4CEA-BCC4-EE5615E57D4A}" srcId="{8EF8200F-3330-430C-98F3-9760788DDA6D}" destId="{439E4DE5-0647-469A-A98A-5763A3FCEBD1}" srcOrd="0" destOrd="0" parTransId="{AEC22A52-DC8A-4DF7-9CCF-AF9D0099ED85}" sibTransId="{A014D1EC-34E0-421F-8DE9-8F62250599BB}"/>
    <dgm:cxn modelId="{8D970EEF-3A0D-48D0-B352-89D027A63383}" type="presOf" srcId="{8F98033B-940B-4287-872E-F4EB019CD272}" destId="{784A1AE9-8F9D-4CDC-99E7-C6FFE83B120A}" srcOrd="0" destOrd="2" presId="urn:microsoft.com/office/officeart/2005/8/layout/vList2"/>
    <dgm:cxn modelId="{634AE6F5-E60F-468D-BBCF-59E773E4F703}" srcId="{EBD5577E-05A2-464B-991C-5F3D6D7BFD43}" destId="{8EF8200F-3330-430C-98F3-9760788DDA6D}" srcOrd="1" destOrd="0" parTransId="{BF06E4D8-E206-463A-B049-F886AB719B36}" sibTransId="{EACBF087-0EE2-4DFB-B9DF-F3CA2631F44D}"/>
    <dgm:cxn modelId="{1CF5156B-41C2-47EB-A72D-20D4587DC71A}" type="presParOf" srcId="{C71E6520-55A0-40A8-AF52-D3D2BA832BBA}" destId="{EB5542D2-A7F5-426C-A869-4E29B6FF915A}" srcOrd="0" destOrd="0" presId="urn:microsoft.com/office/officeart/2005/8/layout/vList2"/>
    <dgm:cxn modelId="{84753275-82E9-429B-BB4B-26B1013EA4E4}" type="presParOf" srcId="{C71E6520-55A0-40A8-AF52-D3D2BA832BBA}" destId="{784A1AE9-8F9D-4CDC-99E7-C6FFE83B120A}" srcOrd="1" destOrd="0" presId="urn:microsoft.com/office/officeart/2005/8/layout/vList2"/>
    <dgm:cxn modelId="{355FD471-869D-45F0-B2F1-D642F11379A4}" type="presParOf" srcId="{C71E6520-55A0-40A8-AF52-D3D2BA832BBA}" destId="{E73F6C78-5820-428D-9F9F-BC18C2DA878F}" srcOrd="2" destOrd="0" presId="urn:microsoft.com/office/officeart/2005/8/layout/vList2"/>
    <dgm:cxn modelId="{C81B7DE5-8ADB-45B6-ABF2-46CF2E86AF23}" type="presParOf" srcId="{C71E6520-55A0-40A8-AF52-D3D2BA832BBA}" destId="{B80C5F68-EFCA-4327-914B-9FE8FFDA8514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5542D2-A7F5-426C-A869-4E29B6FF915A}">
      <dsp:nvSpPr>
        <dsp:cNvPr id="0" name=""/>
        <dsp:cNvSpPr/>
      </dsp:nvSpPr>
      <dsp:spPr>
        <a:xfrm>
          <a:off x="0" y="17589"/>
          <a:ext cx="11832771" cy="786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Began on October 1</a:t>
          </a:r>
          <a:endParaRPr lang="en-US" sz="3200" kern="1200" dirty="0"/>
        </a:p>
      </dsp:txBody>
      <dsp:txXfrm>
        <a:off x="38381" y="55970"/>
        <a:ext cx="11756009" cy="709478"/>
      </dsp:txXfrm>
    </dsp:sp>
    <dsp:sp modelId="{784A1AE9-8F9D-4CDC-99E7-C6FFE83B120A}">
      <dsp:nvSpPr>
        <dsp:cNvPr id="0" name=""/>
        <dsp:cNvSpPr/>
      </dsp:nvSpPr>
      <dsp:spPr>
        <a:xfrm>
          <a:off x="0" y="803829"/>
          <a:ext cx="11832771" cy="529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5691" tIns="40640" rIns="227584" bIns="4064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kern="1200" dirty="0"/>
            <a:t>43 days in total—the longest in history</a:t>
          </a:r>
        </a:p>
      </dsp:txBody>
      <dsp:txXfrm>
        <a:off x="0" y="803829"/>
        <a:ext cx="11832771" cy="529920"/>
      </dsp:txXfrm>
    </dsp:sp>
    <dsp:sp modelId="{92CE118A-3A7E-47A3-B8A1-F4ABB95624A7}">
      <dsp:nvSpPr>
        <dsp:cNvPr id="0" name=""/>
        <dsp:cNvSpPr/>
      </dsp:nvSpPr>
      <dsp:spPr>
        <a:xfrm>
          <a:off x="0" y="1333749"/>
          <a:ext cx="11832771" cy="786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County Impacts</a:t>
          </a:r>
          <a:endParaRPr lang="en-US" sz="3200" kern="1200" dirty="0"/>
        </a:p>
      </dsp:txBody>
      <dsp:txXfrm>
        <a:off x="38381" y="1372130"/>
        <a:ext cx="11756009" cy="709478"/>
      </dsp:txXfrm>
    </dsp:sp>
    <dsp:sp modelId="{C73E6A76-4DC1-4495-A090-4718A7232379}">
      <dsp:nvSpPr>
        <dsp:cNvPr id="0" name=""/>
        <dsp:cNvSpPr/>
      </dsp:nvSpPr>
      <dsp:spPr>
        <a:xfrm>
          <a:off x="0" y="2119989"/>
          <a:ext cx="11832771" cy="1291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5691" tIns="40640" rIns="227584" bIns="4064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kern="1200" dirty="0"/>
            <a:t>Counties receive more than </a:t>
          </a:r>
          <a:r>
            <a:rPr lang="en-US" sz="2500" b="1" i="1" kern="1200" dirty="0"/>
            <a:t>$62 billion</a:t>
          </a:r>
          <a:r>
            <a:rPr lang="en-US" sz="2500" b="0" i="0" kern="1200" dirty="0"/>
            <a:t> in intergovernmental revenue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kern="1200" dirty="0"/>
            <a:t>Agency programs largely scaled-back or frozen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kern="1200" dirty="0"/>
            <a:t>States and local governments forced to backfill federal funding</a:t>
          </a:r>
        </a:p>
      </dsp:txBody>
      <dsp:txXfrm>
        <a:off x="0" y="2119989"/>
        <a:ext cx="11832771" cy="1291680"/>
      </dsp:txXfrm>
    </dsp:sp>
    <dsp:sp modelId="{E73F6C78-5820-428D-9F9F-BC18C2DA878F}">
      <dsp:nvSpPr>
        <dsp:cNvPr id="0" name=""/>
        <dsp:cNvSpPr/>
      </dsp:nvSpPr>
      <dsp:spPr>
        <a:xfrm>
          <a:off x="0" y="3411669"/>
          <a:ext cx="11832771" cy="786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NACo joins “Big 7” Letter</a:t>
          </a:r>
          <a:endParaRPr lang="en-US" sz="3200" kern="1200" dirty="0"/>
        </a:p>
      </dsp:txBody>
      <dsp:txXfrm>
        <a:off x="38381" y="3450050"/>
        <a:ext cx="11756009" cy="709478"/>
      </dsp:txXfrm>
    </dsp:sp>
    <dsp:sp modelId="{B80C5F68-EFCA-4327-914B-9FE8FFDA8514}">
      <dsp:nvSpPr>
        <dsp:cNvPr id="0" name=""/>
        <dsp:cNvSpPr/>
      </dsp:nvSpPr>
      <dsp:spPr>
        <a:xfrm>
          <a:off x="0" y="4197909"/>
          <a:ext cx="11832771" cy="1424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5691" tIns="27940" rIns="156464" bIns="2794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 dirty="0"/>
            <a:t>Urged Congress to reach a bipartisan resolution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 dirty="0"/>
            <a:t>Highlighted the strain of a protracted shutdown on state and local budgets and service delivery 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2000" kern="1200" dirty="0"/>
        </a:p>
      </dsp:txBody>
      <dsp:txXfrm>
        <a:off x="0" y="4197909"/>
        <a:ext cx="11832771" cy="14241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5542D2-A7F5-426C-A869-4E29B6FF915A}">
      <dsp:nvSpPr>
        <dsp:cNvPr id="0" name=""/>
        <dsp:cNvSpPr/>
      </dsp:nvSpPr>
      <dsp:spPr>
        <a:xfrm>
          <a:off x="0" y="12864"/>
          <a:ext cx="11832771" cy="687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November 12: Signed into law</a:t>
          </a:r>
        </a:p>
      </dsp:txBody>
      <dsp:txXfrm>
        <a:off x="33583" y="46447"/>
        <a:ext cx="11765605" cy="620794"/>
      </dsp:txXfrm>
    </dsp:sp>
    <dsp:sp modelId="{784A1AE9-8F9D-4CDC-99E7-C6FFE83B120A}">
      <dsp:nvSpPr>
        <dsp:cNvPr id="0" name=""/>
        <dsp:cNvSpPr/>
      </dsp:nvSpPr>
      <dsp:spPr>
        <a:xfrm>
          <a:off x="0" y="700824"/>
          <a:ext cx="11832771" cy="7679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5691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 dirty="0"/>
            <a:t>60-40 in Senate, 222-209 in House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 dirty="0"/>
            <a:t>Funds most agencies through January 30, 2026</a:t>
          </a:r>
        </a:p>
      </dsp:txBody>
      <dsp:txXfrm>
        <a:off x="0" y="700824"/>
        <a:ext cx="11832771" cy="767970"/>
      </dsp:txXfrm>
    </dsp:sp>
    <dsp:sp modelId="{92CE118A-3A7E-47A3-B8A1-F4ABB95624A7}">
      <dsp:nvSpPr>
        <dsp:cNvPr id="0" name=""/>
        <dsp:cNvSpPr/>
      </dsp:nvSpPr>
      <dsp:spPr>
        <a:xfrm>
          <a:off x="0" y="1468794"/>
          <a:ext cx="11832771" cy="687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Three-Bill “Minibus”</a:t>
          </a:r>
          <a:endParaRPr lang="en-US" sz="2800" kern="1200" dirty="0"/>
        </a:p>
      </dsp:txBody>
      <dsp:txXfrm>
        <a:off x="33583" y="1502377"/>
        <a:ext cx="11765605" cy="620794"/>
      </dsp:txXfrm>
    </dsp:sp>
    <dsp:sp modelId="{C73E6A76-4DC1-4495-A090-4718A7232379}">
      <dsp:nvSpPr>
        <dsp:cNvPr id="0" name=""/>
        <dsp:cNvSpPr/>
      </dsp:nvSpPr>
      <dsp:spPr>
        <a:xfrm>
          <a:off x="0" y="2156754"/>
          <a:ext cx="11832771" cy="463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5691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 dirty="0"/>
            <a:t>Agriculture, </a:t>
          </a:r>
          <a:r>
            <a:rPr lang="en-US" sz="2200" kern="1200" dirty="0" err="1"/>
            <a:t>MilCon</a:t>
          </a:r>
          <a:r>
            <a:rPr lang="en-US" sz="2200" kern="1200" dirty="0"/>
            <a:t>/VA, Legislative Branch</a:t>
          </a:r>
        </a:p>
      </dsp:txBody>
      <dsp:txXfrm>
        <a:off x="0" y="2156754"/>
        <a:ext cx="11832771" cy="463680"/>
      </dsp:txXfrm>
    </dsp:sp>
    <dsp:sp modelId="{E73F6C78-5820-428D-9F9F-BC18C2DA878F}">
      <dsp:nvSpPr>
        <dsp:cNvPr id="0" name=""/>
        <dsp:cNvSpPr/>
      </dsp:nvSpPr>
      <dsp:spPr>
        <a:xfrm>
          <a:off x="0" y="2620434"/>
          <a:ext cx="11832771" cy="687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Additional Provisions</a:t>
          </a:r>
          <a:endParaRPr lang="en-US" sz="2800" kern="1200" dirty="0"/>
        </a:p>
      </dsp:txBody>
      <dsp:txXfrm>
        <a:off x="33583" y="2654017"/>
        <a:ext cx="11765605" cy="620794"/>
      </dsp:txXfrm>
    </dsp:sp>
    <dsp:sp modelId="{B80C5F68-EFCA-4327-914B-9FE8FFDA8514}">
      <dsp:nvSpPr>
        <dsp:cNvPr id="0" name=""/>
        <dsp:cNvSpPr/>
      </dsp:nvSpPr>
      <dsp:spPr>
        <a:xfrm>
          <a:off x="0" y="3308394"/>
          <a:ext cx="11832771" cy="2318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5691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 dirty="0"/>
            <a:t>Framework for state and local reimbursement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 dirty="0"/>
            <a:t>Rescinds recent RIFs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 dirty="0"/>
            <a:t>Extends State and Local Cybersecurity Grant program through Jan. 30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b="0" i="0" u="none" kern="1200" dirty="0"/>
            <a:t>Additional funding: $107B for SNAP; $8.2B for WIC; $50M for </a:t>
          </a:r>
          <a:r>
            <a:rPr lang="en-US" sz="2400" b="0" i="0" u="none" kern="1200" dirty="0" err="1"/>
            <a:t>ReConnect</a:t>
          </a:r>
          <a:r>
            <a:rPr lang="en-US" sz="2400" b="0" i="0" u="none" kern="1200" dirty="0"/>
            <a:t>; $17M for Community Connect </a:t>
          </a:r>
          <a:endParaRPr lang="en-US" sz="24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2000" kern="1200" dirty="0"/>
        </a:p>
      </dsp:txBody>
      <dsp:txXfrm>
        <a:off x="0" y="3308394"/>
        <a:ext cx="11832771" cy="23184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5542D2-A7F5-426C-A869-4E29B6FF915A}">
      <dsp:nvSpPr>
        <dsp:cNvPr id="0" name=""/>
        <dsp:cNvSpPr/>
      </dsp:nvSpPr>
      <dsp:spPr>
        <a:xfrm>
          <a:off x="0" y="15429"/>
          <a:ext cx="11832771" cy="98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/>
            <a:t>Continuum of Care Program</a:t>
          </a:r>
        </a:p>
      </dsp:txBody>
      <dsp:txXfrm>
        <a:off x="47976" y="63405"/>
        <a:ext cx="11736819" cy="886848"/>
      </dsp:txXfrm>
    </dsp:sp>
    <dsp:sp modelId="{784A1AE9-8F9D-4CDC-99E7-C6FFE83B120A}">
      <dsp:nvSpPr>
        <dsp:cNvPr id="0" name=""/>
        <dsp:cNvSpPr/>
      </dsp:nvSpPr>
      <dsp:spPr>
        <a:xfrm>
          <a:off x="0" y="998229"/>
          <a:ext cx="11832771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5691" tIns="50800" rIns="284480" bIns="50800" numCol="1" spcCol="1270" anchor="t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100" kern="1200" dirty="0"/>
            <a:t>Approximately $3.9B to over 400 regional consortiums</a:t>
          </a: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100" kern="1200" dirty="0"/>
            <a:t>Homelessness services and housing</a:t>
          </a:r>
        </a:p>
      </dsp:txBody>
      <dsp:txXfrm>
        <a:off x="0" y="998229"/>
        <a:ext cx="11832771" cy="1076400"/>
      </dsp:txXfrm>
    </dsp:sp>
    <dsp:sp modelId="{E73F6C78-5820-428D-9F9F-BC18C2DA878F}">
      <dsp:nvSpPr>
        <dsp:cNvPr id="0" name=""/>
        <dsp:cNvSpPr/>
      </dsp:nvSpPr>
      <dsp:spPr>
        <a:xfrm>
          <a:off x="0" y="2074629"/>
          <a:ext cx="11832771" cy="98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/>
            <a:t>Timing</a:t>
          </a:r>
          <a:endParaRPr lang="en-US" sz="4000" kern="1200" dirty="0"/>
        </a:p>
      </dsp:txBody>
      <dsp:txXfrm>
        <a:off x="47976" y="2122605"/>
        <a:ext cx="11736819" cy="886848"/>
      </dsp:txXfrm>
    </dsp:sp>
    <dsp:sp modelId="{B80C5F68-EFCA-4327-914B-9FE8FFDA8514}">
      <dsp:nvSpPr>
        <dsp:cNvPr id="0" name=""/>
        <dsp:cNvSpPr/>
      </dsp:nvSpPr>
      <dsp:spPr>
        <a:xfrm>
          <a:off x="0" y="3057429"/>
          <a:ext cx="11832771" cy="256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5691" tIns="35560" rIns="199136" bIns="3556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800" kern="1200" dirty="0"/>
            <a:t>Congress authorized a two-year program cycle; current year grants expire in January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800" kern="1200" dirty="0"/>
            <a:t>HUD moving forward with a new program NOFO, in lieu of second 12-month cycle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800" kern="1200" dirty="0"/>
            <a:t>Unlikely HUD able to conduct full awards cycle before funding lapses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2000" kern="1200" dirty="0"/>
        </a:p>
      </dsp:txBody>
      <dsp:txXfrm>
        <a:off x="0" y="3057429"/>
        <a:ext cx="11832771" cy="25668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5542D2-A7F5-426C-A869-4E29B6FF915A}">
      <dsp:nvSpPr>
        <dsp:cNvPr id="0" name=""/>
        <dsp:cNvSpPr/>
      </dsp:nvSpPr>
      <dsp:spPr>
        <a:xfrm>
          <a:off x="0" y="79509"/>
          <a:ext cx="11832771" cy="786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Program Changes</a:t>
          </a:r>
        </a:p>
      </dsp:txBody>
      <dsp:txXfrm>
        <a:off x="38381" y="117890"/>
        <a:ext cx="11756009" cy="709478"/>
      </dsp:txXfrm>
    </dsp:sp>
    <dsp:sp modelId="{784A1AE9-8F9D-4CDC-99E7-C6FFE83B120A}">
      <dsp:nvSpPr>
        <dsp:cNvPr id="0" name=""/>
        <dsp:cNvSpPr/>
      </dsp:nvSpPr>
      <dsp:spPr>
        <a:xfrm>
          <a:off x="0" y="865749"/>
          <a:ext cx="11832771" cy="30470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5691" tIns="40640" rIns="227584" bIns="4064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kern="1200" dirty="0"/>
            <a:t>New program NOFO in lieu of the second 12-month cycle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kern="1200"/>
            <a:t>30 percent cap on permanent supportive housing expenditures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kern="1200"/>
            <a:t>Down from 87 percent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kern="1200"/>
            <a:t>Shift toward short-term programs with strings attached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kern="1200"/>
            <a:t>Direct Impact: 170,000 residents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kern="1200" dirty="0"/>
            <a:t>Indirect Impact: Additional strain on local services—$15,000/person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kern="1200" dirty="0"/>
            <a:t>Loss of “protected” Tier 1 funds </a:t>
          </a:r>
        </a:p>
      </dsp:txBody>
      <dsp:txXfrm>
        <a:off x="0" y="865749"/>
        <a:ext cx="11832771" cy="3047040"/>
      </dsp:txXfrm>
    </dsp:sp>
    <dsp:sp modelId="{92CE118A-3A7E-47A3-B8A1-F4ABB95624A7}">
      <dsp:nvSpPr>
        <dsp:cNvPr id="0" name=""/>
        <dsp:cNvSpPr/>
      </dsp:nvSpPr>
      <dsp:spPr>
        <a:xfrm>
          <a:off x="0" y="3912789"/>
          <a:ext cx="11832771" cy="786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Advocacy Notes</a:t>
          </a:r>
          <a:endParaRPr lang="en-US" sz="3200" kern="1200" dirty="0"/>
        </a:p>
      </dsp:txBody>
      <dsp:txXfrm>
        <a:off x="38381" y="3951170"/>
        <a:ext cx="11756009" cy="709478"/>
      </dsp:txXfrm>
    </dsp:sp>
    <dsp:sp modelId="{0D8D3129-CC74-4E44-9710-25BB04159E94}">
      <dsp:nvSpPr>
        <dsp:cNvPr id="0" name=""/>
        <dsp:cNvSpPr/>
      </dsp:nvSpPr>
      <dsp:spPr>
        <a:xfrm>
          <a:off x="0" y="4699029"/>
          <a:ext cx="11832771" cy="861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5691" tIns="40640" rIns="227584" bIns="4064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kern="1200" dirty="0"/>
            <a:t>NACo issued letter to HUD; joined by NLC and USCM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kern="1200" dirty="0"/>
            <a:t>House Republicans, Senate Democrats issued similar letters to HUD </a:t>
          </a:r>
        </a:p>
      </dsp:txBody>
      <dsp:txXfrm>
        <a:off x="0" y="4699029"/>
        <a:ext cx="11832771" cy="86112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5542D2-A7F5-426C-A869-4E29B6FF915A}">
      <dsp:nvSpPr>
        <dsp:cNvPr id="0" name=""/>
        <dsp:cNvSpPr/>
      </dsp:nvSpPr>
      <dsp:spPr>
        <a:xfrm>
          <a:off x="0" y="32079"/>
          <a:ext cx="11832771" cy="5896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Most significant housing package in over a decade</a:t>
          </a:r>
        </a:p>
      </dsp:txBody>
      <dsp:txXfrm>
        <a:off x="28786" y="60865"/>
        <a:ext cx="11775199" cy="532107"/>
      </dsp:txXfrm>
    </dsp:sp>
    <dsp:sp modelId="{784A1AE9-8F9D-4CDC-99E7-C6FFE83B120A}">
      <dsp:nvSpPr>
        <dsp:cNvPr id="0" name=""/>
        <dsp:cNvSpPr/>
      </dsp:nvSpPr>
      <dsp:spPr>
        <a:xfrm>
          <a:off x="0" y="621759"/>
          <a:ext cx="11832771" cy="6582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5691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 dirty="0"/>
            <a:t>Unanimous passage in Senate Banking; contributions from every member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 dirty="0"/>
            <a:t>Passed as floor amendment to NDAA</a:t>
          </a:r>
        </a:p>
      </dsp:txBody>
      <dsp:txXfrm>
        <a:off x="0" y="621759"/>
        <a:ext cx="11832771" cy="658260"/>
      </dsp:txXfrm>
    </dsp:sp>
    <dsp:sp modelId="{DF5F7D57-DEA0-47C1-9B15-718161992453}">
      <dsp:nvSpPr>
        <dsp:cNvPr id="0" name=""/>
        <dsp:cNvSpPr/>
      </dsp:nvSpPr>
      <dsp:spPr>
        <a:xfrm>
          <a:off x="0" y="1280019"/>
          <a:ext cx="11832771" cy="5896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County Wins</a:t>
          </a:r>
        </a:p>
      </dsp:txBody>
      <dsp:txXfrm>
        <a:off x="28786" y="1308805"/>
        <a:ext cx="11775199" cy="532107"/>
      </dsp:txXfrm>
    </dsp:sp>
    <dsp:sp modelId="{31A923E5-0408-4BCB-9DF1-EAFA70A53117}">
      <dsp:nvSpPr>
        <dsp:cNvPr id="0" name=""/>
        <dsp:cNvSpPr/>
      </dsp:nvSpPr>
      <dsp:spPr>
        <a:xfrm>
          <a:off x="0" y="1869699"/>
          <a:ext cx="11832771" cy="993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5691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b="0" kern="1200" dirty="0"/>
            <a:t>Reauthorizes HOME Program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b="0" kern="1200" dirty="0"/>
            <a:t>Permanent authorization for CDBG-DR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b="0" kern="1200" dirty="0"/>
            <a:t>Reduces administrative barriers: streamlined inspection requirements for HCV</a:t>
          </a:r>
        </a:p>
      </dsp:txBody>
      <dsp:txXfrm>
        <a:off x="0" y="1869699"/>
        <a:ext cx="11832771" cy="993600"/>
      </dsp:txXfrm>
    </dsp:sp>
    <dsp:sp modelId="{92CE118A-3A7E-47A3-B8A1-F4ABB95624A7}">
      <dsp:nvSpPr>
        <dsp:cNvPr id="0" name=""/>
        <dsp:cNvSpPr/>
      </dsp:nvSpPr>
      <dsp:spPr>
        <a:xfrm>
          <a:off x="0" y="2863299"/>
          <a:ext cx="11832771" cy="5896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/>
            <a:t>Build Now Act</a:t>
          </a:r>
          <a:endParaRPr lang="en-US" sz="2400" kern="1200" dirty="0"/>
        </a:p>
      </dsp:txBody>
      <dsp:txXfrm>
        <a:off x="28786" y="2892085"/>
        <a:ext cx="11775199" cy="532107"/>
      </dsp:txXfrm>
    </dsp:sp>
    <dsp:sp modelId="{C73E6A76-4DC1-4495-A090-4718A7232379}">
      <dsp:nvSpPr>
        <dsp:cNvPr id="0" name=""/>
        <dsp:cNvSpPr/>
      </dsp:nvSpPr>
      <dsp:spPr>
        <a:xfrm>
          <a:off x="0" y="3452979"/>
          <a:ext cx="11832771" cy="745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5691" tIns="27940" rIns="156464" bIns="2794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 dirty="0"/>
            <a:t>Ties CDBG allocations to housing growth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 dirty="0"/>
            <a:t>Risk-reward system</a:t>
          </a:r>
        </a:p>
      </dsp:txBody>
      <dsp:txXfrm>
        <a:off x="0" y="3452979"/>
        <a:ext cx="11832771" cy="745200"/>
      </dsp:txXfrm>
    </dsp:sp>
    <dsp:sp modelId="{E73F6C78-5820-428D-9F9F-BC18C2DA878F}">
      <dsp:nvSpPr>
        <dsp:cNvPr id="0" name=""/>
        <dsp:cNvSpPr/>
      </dsp:nvSpPr>
      <dsp:spPr>
        <a:xfrm>
          <a:off x="0" y="4198179"/>
          <a:ext cx="11832771" cy="5896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Model Zoning Frameworks</a:t>
          </a:r>
          <a:endParaRPr lang="en-US" sz="2400" kern="1200" dirty="0"/>
        </a:p>
      </dsp:txBody>
      <dsp:txXfrm>
        <a:off x="28786" y="4226965"/>
        <a:ext cx="11775199" cy="532107"/>
      </dsp:txXfrm>
    </dsp:sp>
    <dsp:sp modelId="{B80C5F68-EFCA-4327-914B-9FE8FFDA8514}">
      <dsp:nvSpPr>
        <dsp:cNvPr id="0" name=""/>
        <dsp:cNvSpPr/>
      </dsp:nvSpPr>
      <dsp:spPr>
        <a:xfrm>
          <a:off x="0" y="4787859"/>
          <a:ext cx="11832771" cy="819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5691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 dirty="0"/>
            <a:t>Directs HUD to develop model zoning frameworks for states/local governments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 dirty="0"/>
            <a:t>Double-edged sword: technical assistance vs. preemption potential</a:t>
          </a:r>
        </a:p>
      </dsp:txBody>
      <dsp:txXfrm>
        <a:off x="0" y="4787859"/>
        <a:ext cx="11832771" cy="81972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5542D2-A7F5-426C-A869-4E29B6FF915A}">
      <dsp:nvSpPr>
        <dsp:cNvPr id="0" name=""/>
        <dsp:cNvSpPr/>
      </dsp:nvSpPr>
      <dsp:spPr>
        <a:xfrm>
          <a:off x="0" y="30189"/>
          <a:ext cx="11832771" cy="10073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b="1" kern="1200" dirty="0"/>
            <a:t>Broadband</a:t>
          </a:r>
        </a:p>
      </dsp:txBody>
      <dsp:txXfrm>
        <a:off x="49176" y="79365"/>
        <a:ext cx="11734419" cy="909018"/>
      </dsp:txXfrm>
    </dsp:sp>
    <dsp:sp modelId="{784A1AE9-8F9D-4CDC-99E7-C6FFE83B120A}">
      <dsp:nvSpPr>
        <dsp:cNvPr id="0" name=""/>
        <dsp:cNvSpPr/>
      </dsp:nvSpPr>
      <dsp:spPr>
        <a:xfrm>
          <a:off x="0" y="1037559"/>
          <a:ext cx="11832771" cy="21217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5691" tIns="52070" rIns="291592" bIns="52070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200" kern="1200" dirty="0"/>
            <a:t>FCC issues NOI’s exploring possible siting preemptions</a:t>
          </a: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200" kern="1200" dirty="0"/>
            <a:t>Looking to accelerate telecoms buildout, reduce administrative barriers</a:t>
          </a: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200" kern="1200" dirty="0"/>
            <a:t>Shot clocks, “Deemed Approved” clause, fee restrictions </a:t>
          </a:r>
        </a:p>
      </dsp:txBody>
      <dsp:txXfrm>
        <a:off x="0" y="1037559"/>
        <a:ext cx="11832771" cy="2121749"/>
      </dsp:txXfrm>
    </dsp:sp>
    <dsp:sp modelId="{E73F6C78-5820-428D-9F9F-BC18C2DA878F}">
      <dsp:nvSpPr>
        <dsp:cNvPr id="0" name=""/>
        <dsp:cNvSpPr/>
      </dsp:nvSpPr>
      <dsp:spPr>
        <a:xfrm>
          <a:off x="0" y="3159309"/>
          <a:ext cx="11832771" cy="10073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b="1" kern="1200" dirty="0"/>
            <a:t>Permitting Reform</a:t>
          </a:r>
          <a:endParaRPr lang="en-US" sz="4100" kern="1200" dirty="0"/>
        </a:p>
      </dsp:txBody>
      <dsp:txXfrm>
        <a:off x="49176" y="3208485"/>
        <a:ext cx="11734419" cy="909018"/>
      </dsp:txXfrm>
    </dsp:sp>
    <dsp:sp modelId="{B80C5F68-EFCA-4327-914B-9FE8FFDA8514}">
      <dsp:nvSpPr>
        <dsp:cNvPr id="0" name=""/>
        <dsp:cNvSpPr/>
      </dsp:nvSpPr>
      <dsp:spPr>
        <a:xfrm>
          <a:off x="0" y="4166679"/>
          <a:ext cx="11832771" cy="14427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5691" tIns="35560" rIns="199136" bIns="3556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800" kern="1200" dirty="0"/>
            <a:t>NEPA reform centered on the energy sector 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800" kern="1200" dirty="0"/>
            <a:t>Downstream impacts to transportation, housing, and broadband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800" kern="1200" dirty="0"/>
            <a:t>House introduced SPEED Act</a:t>
          </a:r>
        </a:p>
      </dsp:txBody>
      <dsp:txXfrm>
        <a:off x="0" y="4166679"/>
        <a:ext cx="11832771" cy="14427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40C183-4177-4B18-A270-61C59D4CB3EC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D52B3C-7E08-4805-B766-D11A3A344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614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D52B3C-7E08-4805-B766-D11A3A3446B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936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3CCBC6-6B9D-17FB-C605-988BF6E5D5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1B8904D-1CBC-3528-AF8F-101C2C21C7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AC44243-D155-5742-6E54-0BF9E56A19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F766A3-8D4B-04D9-CB1B-1C3DDFB37A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D52B3C-7E08-4805-B766-D11A3A3446B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4637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rgbClr val="F8F8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7660B-D53B-455D-6798-C62449E5DE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09688"/>
            <a:ext cx="9144000" cy="2387600"/>
          </a:xfrm>
        </p:spPr>
        <p:txBody>
          <a:bodyPr anchor="ctr">
            <a:normAutofit/>
          </a:bodyPr>
          <a:lstStyle>
            <a:lvl1pPr algn="ctr">
              <a:defRPr sz="4800" b="1"/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AF2F27F-26E6-6741-E6F5-F9F4E4CBA89F}"/>
              </a:ext>
            </a:extLst>
          </p:cNvPr>
          <p:cNvCxnSpPr>
            <a:cxnSpLocks/>
          </p:cNvCxnSpPr>
          <p:nvPr userDrawn="1"/>
        </p:nvCxnSpPr>
        <p:spPr>
          <a:xfrm>
            <a:off x="2329869" y="3204839"/>
            <a:ext cx="7532262" cy="0"/>
          </a:xfrm>
          <a:prstGeom prst="line">
            <a:avLst/>
          </a:prstGeom>
          <a:ln>
            <a:solidFill>
              <a:srgbClr val="1F4E7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5318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B8A691-2EDA-6C8E-AE35-125A4C271F2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DF7E164-A458-461F-95D2-2B4517E1CDC9}" type="datetime1">
              <a:rPr lang="en-US" smtClean="0"/>
              <a:t>11/19/2025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C26071-F1E5-7146-B487-21392D8CF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7F4BDF-11A1-76EE-CEB0-1EB708514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0BCBC47-D36B-4543-BBAE-9E7C9B971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154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241A5-DFDC-F60C-FE69-F93E944DF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C04F79-F763-EE1B-0E30-6871F9ED0E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966904-DDCD-E8EC-0DA7-624825AA55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3AD687-BB21-5FA5-D451-F2DD4D20FC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98C3BB1-CA98-4C41-A275-00A1F71D3903}" type="datetime1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D459B4-4DEA-8B30-134A-81FB93723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1BB555-1FC3-5A13-12C6-B4ADF3CA6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0BCBC47-D36B-4543-BBAE-9E7C9B971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0196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89688A-05E8-92B1-845C-F21B4E967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EFD96D9-7E4E-D6E1-1B8D-7C9677E26D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B361D3-D588-E65D-A590-726328CD4A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72FB15-3EFB-DD57-B014-40240C0DD8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C5D16AE-219A-4319-AB6D-96563E48A3B7}" type="datetime1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F984C3-3F74-DC72-D676-0642D033C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F58906-BE8D-8D9F-C0D1-B026C5F49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0BCBC47-D36B-4543-BBAE-9E7C9B971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6507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4"/>
          <p:cNvSpPr/>
          <p:nvPr/>
        </p:nvSpPr>
        <p:spPr>
          <a:xfrm rot="16200000">
            <a:off x="11624305" y="6231525"/>
            <a:ext cx="260605" cy="262095"/>
          </a:xfrm>
          <a:prstGeom prst="ellipse">
            <a:avLst/>
          </a:prstGeom>
          <a:solidFill>
            <a:srgbClr val="385076"/>
          </a:solidFill>
          <a:ln w="12700">
            <a:miter lim="400000"/>
          </a:ln>
        </p:spPr>
        <p:txBody>
          <a:bodyPr lIns="22847" tIns="22847" rIns="22847" bIns="22847" anchor="ctr"/>
          <a:lstStyle/>
          <a:p>
            <a:pPr algn="ctr" defTabSz="913759">
              <a:lnSpc>
                <a:spcPct val="100000"/>
              </a:lnSpc>
              <a:defRPr sz="3600" b="1">
                <a:solidFill>
                  <a:srgbClr val="FFFFFF"/>
                </a:solidFill>
                <a:uFillTx/>
              </a:defRPr>
            </a:pPr>
            <a:endParaRPr sz="1799"/>
          </a:p>
        </p:txBody>
      </p:sp>
      <p:sp>
        <p:nvSpPr>
          <p:cNvPr id="1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23561" y="6262887"/>
            <a:ext cx="262095" cy="507793"/>
          </a:xfrm>
          <a:prstGeom prst="rect">
            <a:avLst/>
          </a:prstGeom>
        </p:spPr>
        <p:txBody>
          <a:bodyPr wrap="square" lIns="91421" tIns="91421" rIns="91421" bIns="91421" anchor="t"/>
          <a:lstStyle>
            <a:lvl1pPr algn="ctr" defTabSz="913759">
              <a:defRPr sz="700" spc="15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5003495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9EF7FE-CF76-0549-A36D-D18E79047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CBEDC-6881-4F1C-A9CC-67F914FADAA4}" type="datetime1">
              <a:rPr lang="en-US" smtClean="0"/>
              <a:t>11/19/2025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23D188-2D8B-934E-B086-14EECDC11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May 18, 2022 |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D784E2-742D-414D-A5C4-463FA8F6E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B579-24F4-0E4A-9499-0B5BC526E1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6716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11E12-ABD6-BA45-8445-5513CD2B6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84C739-E2D0-4348-B0FB-637CDEC693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7A3759-F762-B14A-A5DA-C4BAAC6BD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DA1CE-064B-4944-9AD7-E0438A34166F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00FCE7-CFAC-D34F-AEDB-148CDCDFF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May 18, 2022 |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B4887A-85E3-C54B-98CF-47C7EDF52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B579-24F4-0E4A-9499-0B5BC526E1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524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F8F8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7660B-D53B-455D-6798-C62449E5DE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09688"/>
            <a:ext cx="9144000" cy="2387600"/>
          </a:xfrm>
        </p:spPr>
        <p:txBody>
          <a:bodyPr anchor="ctr">
            <a:normAutofit/>
          </a:bodyPr>
          <a:lstStyle>
            <a:lvl1pPr algn="ctr">
              <a:defRPr sz="4800" b="1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168640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AC542-77B8-FD67-D9E2-19CE2DD3D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18" name="Graphic 17" descr="Badge 1 outline">
            <a:extLst>
              <a:ext uri="{FF2B5EF4-FFF2-40B4-BE49-F238E27FC236}">
                <a16:creationId xmlns:a16="http://schemas.microsoft.com/office/drawing/2014/main" id="{CD818BF1-E5C4-17D5-B659-90F3FECD15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2000" y="2160586"/>
            <a:ext cx="914400" cy="914400"/>
          </a:xfrm>
          <a:prstGeom prst="rect">
            <a:avLst/>
          </a:prstGeom>
        </p:spPr>
      </p:pic>
      <p:pic>
        <p:nvPicPr>
          <p:cNvPr id="22" name="Graphic 21" descr="Badge outline">
            <a:extLst>
              <a:ext uri="{FF2B5EF4-FFF2-40B4-BE49-F238E27FC236}">
                <a16:creationId xmlns:a16="http://schemas.microsoft.com/office/drawing/2014/main" id="{57FB5134-1710-92FF-D1DF-1EC387E36D0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62000" y="3105150"/>
            <a:ext cx="914400" cy="914400"/>
          </a:xfrm>
          <a:prstGeom prst="rect">
            <a:avLst/>
          </a:prstGeom>
        </p:spPr>
      </p:pic>
      <p:pic>
        <p:nvPicPr>
          <p:cNvPr id="24" name="Graphic 23" descr="Badge 3 outline">
            <a:extLst>
              <a:ext uri="{FF2B5EF4-FFF2-40B4-BE49-F238E27FC236}">
                <a16:creationId xmlns:a16="http://schemas.microsoft.com/office/drawing/2014/main" id="{F283B2EA-5C6B-B157-60B6-81366FCB26B2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62000" y="4049714"/>
            <a:ext cx="914400" cy="914400"/>
          </a:xfrm>
          <a:prstGeom prst="rect">
            <a:avLst/>
          </a:prstGeom>
        </p:spPr>
      </p:pic>
      <p:pic>
        <p:nvPicPr>
          <p:cNvPr id="26" name="Graphic 25" descr="Badge 4 outline">
            <a:extLst>
              <a:ext uri="{FF2B5EF4-FFF2-40B4-BE49-F238E27FC236}">
                <a16:creationId xmlns:a16="http://schemas.microsoft.com/office/drawing/2014/main" id="{375D2F3B-F91F-D5F3-2B91-F614818F9D0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62000" y="499427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660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DAED1-3BE2-9435-D00B-85D7C87FE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7855BA7-94A3-BD6A-332D-A995716D500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72525" y="6421397"/>
            <a:ext cx="326707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fld id="{9075DFD0-07EF-4284-9776-CB87591D3A2A}" type="datetime1">
              <a:rPr lang="en-US" smtClean="0"/>
              <a:t>11/19/2025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389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24792-F20C-3C04-176B-DF8F05829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9D99DC-14BC-D85E-6D66-16BEBD6D04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20000"/>
              </a:lnSpc>
              <a:defRPr sz="2200">
                <a:solidFill>
                  <a:srgbClr val="404040"/>
                </a:solidFill>
              </a:defRPr>
            </a:lvl1pPr>
            <a:lvl2pPr>
              <a:lnSpc>
                <a:spcPct val="120000"/>
              </a:lnSpc>
              <a:defRPr sz="2000">
                <a:solidFill>
                  <a:srgbClr val="404040"/>
                </a:solidFill>
              </a:defRPr>
            </a:lvl2pPr>
            <a:lvl3pPr>
              <a:lnSpc>
                <a:spcPct val="120000"/>
              </a:lnSpc>
              <a:defRPr>
                <a:solidFill>
                  <a:srgbClr val="404040"/>
                </a:solidFill>
              </a:defRPr>
            </a:lvl3pPr>
            <a:lvl4pPr>
              <a:lnSpc>
                <a:spcPct val="120000"/>
              </a:lnSpc>
              <a:defRPr>
                <a:solidFill>
                  <a:srgbClr val="404040"/>
                </a:solidFill>
              </a:defRPr>
            </a:lvl4pPr>
            <a:lvl5pPr>
              <a:lnSpc>
                <a:spcPct val="120000"/>
              </a:lnSpc>
              <a:defRPr>
                <a:solidFill>
                  <a:srgbClr val="40404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5A11D8-ACC2-3DBE-D246-B25AD268FD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46F57EF-5558-42EB-91D2-8812774A58F2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97D4A5-F4E2-5287-5DC5-244FAD4C9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2473A4-0FB6-2401-01CC-D2E0EE4EB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0BCBC47-D36B-4543-BBAE-9E7C9B971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123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ED53F-4EAC-D2C1-B7F7-34F72ABD8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CBC2BA-232E-5A53-9859-409F478C0B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78B72-F5CF-CA4E-89A7-4248A8C02F3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0ABD3D0-E148-4A52-8ECC-69E7E01C0C30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690F2B-3722-D0A1-2280-020EB7973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DB2FC0-1F18-42F7-FAC0-31BBA90AF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0BCBC47-D36B-4543-BBAE-9E7C9B971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259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2F49D-5B0D-FC8E-FB30-9CF50603C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490176-D12F-3AF7-00EF-9659AF840B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C3A25E-9AEC-9870-E700-3FA3DB6BF8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3C1313-33B8-10E1-48E8-28CC29FECF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26B374-C9EE-45B0-A4C8-802F5950E8DD}" type="datetime1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F54DAB-7848-12A5-AB7A-328C0333A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54DA80-0FB8-C2FB-8607-BEA541DE0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0BCBC47-D36B-4543-BBAE-9E7C9B971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74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A465E-5495-8F17-F0A6-93A502C86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8F35CD-900C-3EB8-DE2E-4A6C4915E8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85FF6E-19A1-C9AB-F2E7-3E6CC09C85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AF9CEF-0F65-9AF9-3007-939306E0DF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0B3AD6-C3E3-BC20-7D8E-0F54289266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F74F01-B51F-6A09-64B6-A7957B8E44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3608B-17E7-49F4-A776-E3E80AF28893}" type="datetime1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62D0E4C-D1A6-3E0A-E3C2-5BA6886C8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AA063A-2A17-FC66-9D98-6F5580F87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0BCBC47-D36B-4543-BBAE-9E7C9B971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969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6DEAA-35F6-EBBC-2EF3-0B16E05A6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1C9505-5093-1C27-BE97-2AA2ED83C2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CDAB162-27B5-4303-968A-0EB9B43E35D9}" type="datetime1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F4C820-5F36-244D-EA1B-80CD61BE6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75740F-241E-58CD-76B5-C9789F865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0BCBC47-D36B-4543-BBAE-9E7C9B971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279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E33C84-645C-03F6-16E6-7E7E4AF63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034862-073C-217D-3BAC-BCB6E5C503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29942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  <p:sldLayoutId id="2147483649" r:id="rId2"/>
    <p:sldLayoutId id="2147483663" r:id="rId3"/>
    <p:sldLayoutId id="2147483661" r:id="rId4"/>
    <p:sldLayoutId id="2147483814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E57CB4-4A31-F04D-9063-8CD98908B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59D30A-5322-4A4F-AAD7-3087415DCF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2F677B-79F1-1B4A-9D46-6BE469EE83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FA632-E2D4-46BF-A021-47D7FB6145A3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3AA757-FC24-0F46-8AC6-B2A6F77375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May 18, 2022 |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EA5437-C254-BC4F-A4E1-A0B3DBD965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60B579-24F4-0E4A-9499-0B5BC526E1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62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7" r:id="rId2"/>
    <p:sldLayoutId id="2147483811" r:id="rId3"/>
  </p:sldLayoutIdLst>
  <p:hf hdr="0" ftr="0" dt="0"/>
  <p:txStyles>
    <p:titleStyle>
      <a:lvl1pPr algn="l" defTabSz="913943" rtl="0" eaLnBrk="1" latinLnBrk="0" hangingPunct="1">
        <a:lnSpc>
          <a:spcPct val="90000"/>
        </a:lnSpc>
        <a:spcBef>
          <a:spcPct val="0"/>
        </a:spcBef>
        <a:buNone/>
        <a:defRPr sz="43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486" indent="-228486" algn="l" defTabSz="913943" rtl="0" eaLnBrk="1" latinLnBrk="0" hangingPunct="1">
        <a:lnSpc>
          <a:spcPct val="90000"/>
        </a:lnSpc>
        <a:spcBef>
          <a:spcPts val="999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457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429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3pPr>
      <a:lvl4pPr marL="1599400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2056372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513343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314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286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4257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6972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3943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0914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7886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4857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1829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8800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5771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jgrigas@naco.or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EE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1A721-BE49-2E2B-4CEE-40DE30814F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5020" y="1299918"/>
            <a:ext cx="9061774" cy="2387600"/>
          </a:xfrm>
        </p:spPr>
        <p:txBody>
          <a:bodyPr>
            <a:normAutofit/>
          </a:bodyPr>
          <a:lstStyle/>
          <a:p>
            <a:r>
              <a:rPr lang="en-US" sz="5400" dirty="0">
                <a:solidFill>
                  <a:srgbClr val="404040"/>
                </a:solidFill>
              </a:rPr>
              <a:t>WASHINGTON UPDATE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DD87880-C6FB-2E1C-53FD-D8F1320D6E0A}"/>
              </a:ext>
            </a:extLst>
          </p:cNvPr>
          <p:cNvSpPr txBox="1"/>
          <p:nvPr/>
        </p:nvSpPr>
        <p:spPr>
          <a:xfrm>
            <a:off x="2978249" y="3687518"/>
            <a:ext cx="619531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666666"/>
                </a:solidFill>
              </a:rPr>
              <a:t>Jared Grigas</a:t>
            </a:r>
          </a:p>
          <a:p>
            <a:pPr algn="ctr"/>
            <a:r>
              <a:rPr lang="en-US" sz="2000" dirty="0">
                <a:solidFill>
                  <a:srgbClr val="666666"/>
                </a:solidFill>
              </a:rPr>
              <a:t>Associate Legislative Director</a:t>
            </a:r>
          </a:p>
          <a:p>
            <a:pPr algn="ctr"/>
            <a:r>
              <a:rPr lang="en-US" sz="2000" dirty="0">
                <a:solidFill>
                  <a:srgbClr val="666666"/>
                </a:solidFill>
              </a:rPr>
              <a:t>Community, Economic, &amp; Workforce Development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5BB4CD4-F3C0-925D-DA44-99CA34D92705}"/>
              </a:ext>
            </a:extLst>
          </p:cNvPr>
          <p:cNvCxnSpPr>
            <a:cxnSpLocks/>
          </p:cNvCxnSpPr>
          <p:nvPr/>
        </p:nvCxnSpPr>
        <p:spPr>
          <a:xfrm flipH="1">
            <a:off x="2236797" y="1600200"/>
            <a:ext cx="7678220" cy="0"/>
          </a:xfrm>
          <a:prstGeom prst="line">
            <a:avLst/>
          </a:prstGeom>
          <a:ln w="22225" cap="flat">
            <a:solidFill>
              <a:srgbClr val="1F4E79">
                <a:alpha val="75000"/>
              </a:srgbClr>
            </a:solidFill>
            <a:prstDash val="solid"/>
            <a:miter lim="800000"/>
            <a:headEnd type="diamond" w="med" len="med"/>
            <a:tailEnd type="diamond" w="med" len="med"/>
          </a:ln>
          <a:effectLst>
            <a:glow>
              <a:schemeClr val="accent1">
                <a:alpha val="40000"/>
              </a:schemeClr>
            </a:glo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A62D95A-3E0C-FC8D-027B-5D577A3BA771}"/>
              </a:ext>
            </a:extLst>
          </p:cNvPr>
          <p:cNvCxnSpPr>
            <a:cxnSpLocks/>
          </p:cNvCxnSpPr>
          <p:nvPr/>
        </p:nvCxnSpPr>
        <p:spPr>
          <a:xfrm flipH="1">
            <a:off x="2236797" y="3429000"/>
            <a:ext cx="7678220" cy="0"/>
          </a:xfrm>
          <a:prstGeom prst="line">
            <a:avLst/>
          </a:prstGeom>
          <a:ln w="22225">
            <a:solidFill>
              <a:srgbClr val="1F4E79">
                <a:alpha val="75000"/>
              </a:srgbClr>
            </a:solidFill>
            <a:prstDash val="solid"/>
            <a:headEnd type="diamond" w="med" len="med"/>
            <a:tailEnd type="diamond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10247509-16C5-ACF1-B3EF-F30882EA3880}"/>
              </a:ext>
            </a:extLst>
          </p:cNvPr>
          <p:cNvGrpSpPr>
            <a:grpSpLocks noChangeAspect="1"/>
          </p:cNvGrpSpPr>
          <p:nvPr/>
        </p:nvGrpSpPr>
        <p:grpSpPr>
          <a:xfrm>
            <a:off x="4466724" y="4876800"/>
            <a:ext cx="3258552" cy="1487520"/>
            <a:chOff x="4050789" y="4572000"/>
            <a:chExt cx="4248150" cy="1939270"/>
          </a:xfrm>
        </p:grpSpPr>
        <p:pic>
          <p:nvPicPr>
            <p:cNvPr id="10" name="Picture 9" descr="A red blue and black logo&#10;&#10;AI-generated content may be incorrect.">
              <a:extLst>
                <a:ext uri="{FF2B5EF4-FFF2-40B4-BE49-F238E27FC236}">
                  <a16:creationId xmlns:a16="http://schemas.microsoft.com/office/drawing/2014/main" id="{2677A4ED-D465-3330-7ECF-65BB56158B32}"/>
                </a:ext>
              </a:extLst>
            </p:cNvPr>
            <p:cNvPicPr/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95800" y="4572000"/>
              <a:ext cx="3358128" cy="1538023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FF3CD180-559F-E996-8384-35CE77ED5C96}"/>
                </a:ext>
              </a:extLst>
            </p:cNvPr>
            <p:cNvSpPr txBox="1"/>
            <p:nvPr userDrawn="1"/>
          </p:nvSpPr>
          <p:spPr>
            <a:xfrm>
              <a:off x="4050789" y="6110023"/>
              <a:ext cx="4248150" cy="4012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>
                  <a:solidFill>
                    <a:schemeClr val="tx1"/>
                  </a:solidFill>
                  <a:latin typeface="+mn-lt"/>
                </a:rPr>
                <a:t>Stronger</a:t>
              </a:r>
              <a:r>
                <a:rPr lang="en-US" sz="1400" b="1">
                  <a:solidFill>
                    <a:schemeClr val="tx1"/>
                  </a:solidFill>
                </a:rPr>
                <a:t> Counties. </a:t>
              </a:r>
              <a:r>
                <a:rPr lang="en-US" sz="1400" b="0">
                  <a:solidFill>
                    <a:schemeClr val="tx1"/>
                  </a:solidFill>
                </a:rPr>
                <a:t>Stronger America.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53587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8904D3-7920-A8B0-5501-2E2AEDB327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>
            <a:extLst>
              <a:ext uri="{FF2B5EF4-FFF2-40B4-BE49-F238E27FC236}">
                <a16:creationId xmlns:a16="http://schemas.microsoft.com/office/drawing/2014/main" id="{D0D1BFD8-B9FA-3834-ECB1-12DDE1982E0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93210" y="248968"/>
            <a:ext cx="9025061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lang="en-US" sz="4000" spc="-150" dirty="0">
                <a:latin typeface="Aptos" panose="020B0004020202020204" pitchFamily="34" charset="0"/>
                <a:cs typeface="Calibri Light"/>
              </a:rPr>
              <a:t>Government Shutdown in Review:</a:t>
            </a:r>
          </a:p>
        </p:txBody>
      </p:sp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0FB5F14E-6BC7-3B34-F901-01847C6548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3387" y="39786"/>
            <a:ext cx="1625403" cy="1255613"/>
          </a:xfrm>
          <a:prstGeom prst="rect">
            <a:avLst/>
          </a:prstGeom>
        </p:spPr>
      </p:pic>
      <p:graphicFrame>
        <p:nvGraphicFramePr>
          <p:cNvPr id="11" name="object 4">
            <a:extLst>
              <a:ext uri="{FF2B5EF4-FFF2-40B4-BE49-F238E27FC236}">
                <a16:creationId xmlns:a16="http://schemas.microsoft.com/office/drawing/2014/main" id="{B5590520-5BFF-A70F-444C-A7B7BAA5C5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51386269"/>
              </p:ext>
            </p:extLst>
          </p:nvPr>
        </p:nvGraphicFramePr>
        <p:xfrm>
          <a:off x="174171" y="1218341"/>
          <a:ext cx="11832772" cy="56396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16086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FEC6EC-987F-B42F-5046-467D7A6BAA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>
            <a:extLst>
              <a:ext uri="{FF2B5EF4-FFF2-40B4-BE49-F238E27FC236}">
                <a16:creationId xmlns:a16="http://schemas.microsoft.com/office/drawing/2014/main" id="{D241F92F-9840-CCF5-60A2-2531E7B87D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93210" y="248968"/>
            <a:ext cx="9025061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lang="en-US" sz="4000" spc="-150" dirty="0">
                <a:latin typeface="Aptos" panose="020B0004020202020204" pitchFamily="34" charset="0"/>
                <a:cs typeface="Calibri Light"/>
              </a:rPr>
              <a:t>Continuing Resolution</a:t>
            </a:r>
          </a:p>
        </p:txBody>
      </p:sp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090F72A3-0A4F-982C-6D94-CA56A92F63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3387" y="39786"/>
            <a:ext cx="1625403" cy="1255613"/>
          </a:xfrm>
          <a:prstGeom prst="rect">
            <a:avLst/>
          </a:prstGeom>
        </p:spPr>
      </p:pic>
      <p:graphicFrame>
        <p:nvGraphicFramePr>
          <p:cNvPr id="11" name="object 4">
            <a:extLst>
              <a:ext uri="{FF2B5EF4-FFF2-40B4-BE49-F238E27FC236}">
                <a16:creationId xmlns:a16="http://schemas.microsoft.com/office/drawing/2014/main" id="{CF1AD4BD-A06F-45C7-5AF1-C5D96347023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09341353"/>
              </p:ext>
            </p:extLst>
          </p:nvPr>
        </p:nvGraphicFramePr>
        <p:xfrm>
          <a:off x="174171" y="1218341"/>
          <a:ext cx="11832772" cy="56396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58447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1B4251-EF0F-3253-B5F2-2EFE84122B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>
            <a:extLst>
              <a:ext uri="{FF2B5EF4-FFF2-40B4-BE49-F238E27FC236}">
                <a16:creationId xmlns:a16="http://schemas.microsoft.com/office/drawing/2014/main" id="{0AC75C6E-C868-E811-F6FF-F15A7AA5C73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93210" y="248968"/>
            <a:ext cx="9025061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lang="en-US" sz="4000" spc="-150" dirty="0">
                <a:latin typeface="Aptos" panose="020B0004020202020204" pitchFamily="34" charset="0"/>
                <a:cs typeface="Calibri Light"/>
              </a:rPr>
              <a:t>Continuum-of-Care Grants</a:t>
            </a:r>
          </a:p>
        </p:txBody>
      </p:sp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498C0EC1-DB3D-DE6B-BFD2-165D0FD60B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3387" y="39786"/>
            <a:ext cx="1625403" cy="1255613"/>
          </a:xfrm>
          <a:prstGeom prst="rect">
            <a:avLst/>
          </a:prstGeom>
        </p:spPr>
      </p:pic>
      <p:graphicFrame>
        <p:nvGraphicFramePr>
          <p:cNvPr id="11" name="object 4">
            <a:extLst>
              <a:ext uri="{FF2B5EF4-FFF2-40B4-BE49-F238E27FC236}">
                <a16:creationId xmlns:a16="http://schemas.microsoft.com/office/drawing/2014/main" id="{17E15460-C6E2-2017-AFBA-526EAA269E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67504519"/>
              </p:ext>
            </p:extLst>
          </p:nvPr>
        </p:nvGraphicFramePr>
        <p:xfrm>
          <a:off x="174171" y="1218341"/>
          <a:ext cx="11832772" cy="56396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61036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42BA3D-48E1-EDD7-760D-AB6ED78EA5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>
            <a:extLst>
              <a:ext uri="{FF2B5EF4-FFF2-40B4-BE49-F238E27FC236}">
                <a16:creationId xmlns:a16="http://schemas.microsoft.com/office/drawing/2014/main" id="{B093B3E9-E12D-1798-5866-4F0512041F4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93210" y="248968"/>
            <a:ext cx="9025061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lang="en-US" sz="4000" spc="-150" dirty="0">
                <a:latin typeface="Aptos" panose="020B0004020202020204" pitchFamily="34" charset="0"/>
                <a:cs typeface="Calibri Light"/>
              </a:rPr>
              <a:t>Continuum-of-Care Grants (cont.)</a:t>
            </a:r>
          </a:p>
        </p:txBody>
      </p:sp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56E9EBC9-0D47-AE89-13FC-4EBE305E52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3387" y="39786"/>
            <a:ext cx="1625403" cy="1255613"/>
          </a:xfrm>
          <a:prstGeom prst="rect">
            <a:avLst/>
          </a:prstGeom>
        </p:spPr>
      </p:pic>
      <p:graphicFrame>
        <p:nvGraphicFramePr>
          <p:cNvPr id="11" name="object 4">
            <a:extLst>
              <a:ext uri="{FF2B5EF4-FFF2-40B4-BE49-F238E27FC236}">
                <a16:creationId xmlns:a16="http://schemas.microsoft.com/office/drawing/2014/main" id="{335DDE31-35B8-EE10-77C3-81CEAC196C8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22590601"/>
              </p:ext>
            </p:extLst>
          </p:nvPr>
        </p:nvGraphicFramePr>
        <p:xfrm>
          <a:off x="174171" y="1218341"/>
          <a:ext cx="11832772" cy="56396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235700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D209A3-ECB2-4CAE-3544-B709EE2427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>
            <a:extLst>
              <a:ext uri="{FF2B5EF4-FFF2-40B4-BE49-F238E27FC236}">
                <a16:creationId xmlns:a16="http://schemas.microsoft.com/office/drawing/2014/main" id="{45BF33DF-C69D-5C88-9560-569AA24128E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93210" y="248968"/>
            <a:ext cx="9025061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lang="en-US" sz="4000" spc="-150" dirty="0">
                <a:latin typeface="Aptos" panose="020B0004020202020204" pitchFamily="34" charset="0"/>
                <a:cs typeface="Calibri Light"/>
              </a:rPr>
              <a:t>ROAD to Housing Act</a:t>
            </a:r>
          </a:p>
        </p:txBody>
      </p:sp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04923CD-A390-FBA6-BA71-EE1556AC9B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3387" y="39786"/>
            <a:ext cx="1625403" cy="1255613"/>
          </a:xfrm>
          <a:prstGeom prst="rect">
            <a:avLst/>
          </a:prstGeom>
        </p:spPr>
      </p:pic>
      <p:graphicFrame>
        <p:nvGraphicFramePr>
          <p:cNvPr id="11" name="object 4">
            <a:extLst>
              <a:ext uri="{FF2B5EF4-FFF2-40B4-BE49-F238E27FC236}">
                <a16:creationId xmlns:a16="http://schemas.microsoft.com/office/drawing/2014/main" id="{EB897503-3ADF-E447-DC43-D4594383798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65047860"/>
              </p:ext>
            </p:extLst>
          </p:nvPr>
        </p:nvGraphicFramePr>
        <p:xfrm>
          <a:off x="174171" y="1218341"/>
          <a:ext cx="11832772" cy="56396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14920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8BF0CD-F5BA-B503-8604-5D8BCB3A1C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>
            <a:extLst>
              <a:ext uri="{FF2B5EF4-FFF2-40B4-BE49-F238E27FC236}">
                <a16:creationId xmlns:a16="http://schemas.microsoft.com/office/drawing/2014/main" id="{9ABF32DF-B3DF-65BB-A954-8980D8B546F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93210" y="248968"/>
            <a:ext cx="9025061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lang="en-US" sz="4000" spc="-150" dirty="0">
                <a:latin typeface="Aptos" panose="020B0004020202020204" pitchFamily="34" charset="0"/>
                <a:cs typeface="Calibri Light"/>
              </a:rPr>
              <a:t>Additional Federal Outlook</a:t>
            </a:r>
          </a:p>
        </p:txBody>
      </p:sp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5D0B0AC2-48BA-F93E-4FBA-8C7F500619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3387" y="39786"/>
            <a:ext cx="1625403" cy="1255613"/>
          </a:xfrm>
          <a:prstGeom prst="rect">
            <a:avLst/>
          </a:prstGeom>
        </p:spPr>
      </p:pic>
      <p:graphicFrame>
        <p:nvGraphicFramePr>
          <p:cNvPr id="11" name="object 4">
            <a:extLst>
              <a:ext uri="{FF2B5EF4-FFF2-40B4-BE49-F238E27FC236}">
                <a16:creationId xmlns:a16="http://schemas.microsoft.com/office/drawing/2014/main" id="{EB7A95AB-891A-D92E-74B5-CBB83D88696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8859865"/>
              </p:ext>
            </p:extLst>
          </p:nvPr>
        </p:nvGraphicFramePr>
        <p:xfrm>
          <a:off x="174171" y="1218341"/>
          <a:ext cx="11832772" cy="56396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26004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7772CC-1AA7-F893-7D4C-578BFDD1FB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>
            <a:extLst>
              <a:ext uri="{FF2B5EF4-FFF2-40B4-BE49-F238E27FC236}">
                <a16:creationId xmlns:a16="http://schemas.microsoft.com/office/drawing/2014/main" id="{950ADE5C-57A3-8333-FCC4-6D0FC187C294}"/>
              </a:ext>
            </a:extLst>
          </p:cNvPr>
          <p:cNvSpPr txBox="1"/>
          <p:nvPr/>
        </p:nvSpPr>
        <p:spPr>
          <a:xfrm>
            <a:off x="358424" y="1505793"/>
            <a:ext cx="8223635" cy="5673861"/>
          </a:xfrm>
          <a:prstGeom prst="rect">
            <a:avLst/>
          </a:prstGeom>
        </p:spPr>
        <p:txBody>
          <a:bodyPr vert="horz" wrap="square" lIns="0" tIns="165100" rIns="0" bIns="0" rtlCol="0">
            <a:spAutoFit/>
          </a:bodyPr>
          <a:lstStyle/>
          <a:p>
            <a:pPr marL="342900" marR="0" lvl="0" indent="-342900">
              <a:lnSpc>
                <a:spcPct val="115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Preserve county authority over siting and permitting without federal and state preemption</a:t>
            </a:r>
          </a:p>
          <a:p>
            <a:pPr marL="342900" marR="0" lvl="0" indent="-342900">
              <a:lnSpc>
                <a:spcPct val="115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24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Increase county consultation with federal agencies throughout permitting process</a:t>
            </a:r>
          </a:p>
          <a:p>
            <a:pPr marL="342900" marR="0" lvl="0" indent="-342900">
              <a:lnSpc>
                <a:spcPct val="115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kern="100" dirty="0">
                <a:latin typeface="Aptos" panose="020B0004020202020204" pitchFamily="34" charset="0"/>
                <a:cs typeface="Times New Roman" panose="02020603050405020304" pitchFamily="18" charset="0"/>
              </a:rPr>
              <a:t>Restore clear, enforceable regulatory provisions defining cooperating agency roles for counties</a:t>
            </a:r>
          </a:p>
          <a:p>
            <a:pPr marL="342900" indent="-342900">
              <a:lnSpc>
                <a:spcPct val="115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2400" kern="1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kern="100" dirty="0">
                <a:latin typeface="Aptos" panose="020B0004020202020204" pitchFamily="34" charset="0"/>
                <a:cs typeface="Times New Roman" panose="02020603050405020304" pitchFamily="18" charset="0"/>
              </a:rPr>
              <a:t>Ensure financial benefits for counties hosting permitting projects.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AD1E8196-4BC1-AA9E-2C62-6374B44AFFF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58425" y="741043"/>
            <a:ext cx="8510446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lang="en-US" sz="3600" spc="-150" dirty="0">
                <a:latin typeface="Aptos" panose="020B0004020202020204" pitchFamily="34" charset="0"/>
                <a:cs typeface="Calibri Light"/>
              </a:rPr>
              <a:t>NACO’s PERMITTING REFORM PRIORITIES</a:t>
            </a:r>
            <a:endParaRPr lang="en-US" sz="3200" spc="-150" dirty="0">
              <a:latin typeface="Aptos" panose="020B0004020202020204" pitchFamily="34" charset="0"/>
              <a:cs typeface="Calibri Light"/>
            </a:endParaRPr>
          </a:p>
        </p:txBody>
      </p:sp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9F23CAEA-09C2-47A2-031C-B45C7C9CEF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9400" y="250180"/>
            <a:ext cx="1259664" cy="97308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93BA54B-6885-D056-4141-7A42F7F051FA}"/>
              </a:ext>
            </a:extLst>
          </p:cNvPr>
          <p:cNvSpPr txBox="1"/>
          <p:nvPr/>
        </p:nvSpPr>
        <p:spPr>
          <a:xfrm>
            <a:off x="9233685" y="4854643"/>
            <a:ext cx="24114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NACo Permitting Blog</a:t>
            </a:r>
          </a:p>
          <a:p>
            <a:pPr algn="ctr"/>
            <a:endParaRPr lang="en-US" i="1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1855474-1996-1131-2166-0F71676459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68872" y="1931296"/>
            <a:ext cx="2776242" cy="2776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1912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EEF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853F1A0-7EEA-F1C2-AF90-4748B2A6E7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CB373-D72B-A462-153E-C188A4563A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5020" y="1213109"/>
            <a:ext cx="9061774" cy="2387600"/>
          </a:xfrm>
        </p:spPr>
        <p:txBody>
          <a:bodyPr>
            <a:normAutofit/>
          </a:bodyPr>
          <a:lstStyle/>
          <a:p>
            <a:r>
              <a:rPr lang="en-US" sz="5400" dirty="0">
                <a:solidFill>
                  <a:srgbClr val="404040"/>
                </a:solidFill>
              </a:rPr>
              <a:t>Questions?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938D043-E440-CD0C-1071-1874F6E0DF1E}"/>
              </a:ext>
            </a:extLst>
          </p:cNvPr>
          <p:cNvSpPr txBox="1"/>
          <p:nvPr/>
        </p:nvSpPr>
        <p:spPr>
          <a:xfrm>
            <a:off x="2978248" y="3553360"/>
            <a:ext cx="619531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666666"/>
                </a:solidFill>
              </a:rPr>
              <a:t>Jared Grigas</a:t>
            </a:r>
          </a:p>
          <a:p>
            <a:pPr algn="ctr"/>
            <a:r>
              <a:rPr lang="en-US" sz="2000" dirty="0">
                <a:solidFill>
                  <a:srgbClr val="666666"/>
                </a:solidFill>
              </a:rPr>
              <a:t>Associate Legislative Director</a:t>
            </a:r>
          </a:p>
          <a:p>
            <a:pPr algn="ctr"/>
            <a:r>
              <a:rPr lang="en-US" sz="2000" dirty="0">
                <a:solidFill>
                  <a:srgbClr val="666666"/>
                </a:solidFill>
              </a:rPr>
              <a:t>E: </a:t>
            </a:r>
            <a:r>
              <a:rPr lang="en-US" sz="2000" dirty="0">
                <a:solidFill>
                  <a:srgbClr val="666666"/>
                </a:solidFill>
                <a:hlinkClick r:id="rId3"/>
              </a:rPr>
              <a:t>jgrigas@naco.org</a:t>
            </a:r>
            <a:endParaRPr lang="en-US" sz="2000" dirty="0">
              <a:solidFill>
                <a:srgbClr val="666666"/>
              </a:solidFill>
            </a:endParaRPr>
          </a:p>
          <a:p>
            <a:pPr algn="ctr"/>
            <a:r>
              <a:rPr lang="en-US" sz="2000" dirty="0">
                <a:solidFill>
                  <a:srgbClr val="666666"/>
                </a:solidFill>
              </a:rPr>
              <a:t>C: (850)322-0229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B34C9F9-6A9E-0096-02AF-9393F7E67511}"/>
              </a:ext>
            </a:extLst>
          </p:cNvPr>
          <p:cNvCxnSpPr>
            <a:cxnSpLocks/>
          </p:cNvCxnSpPr>
          <p:nvPr/>
        </p:nvCxnSpPr>
        <p:spPr>
          <a:xfrm flipH="1">
            <a:off x="2236797" y="1600200"/>
            <a:ext cx="7678220" cy="0"/>
          </a:xfrm>
          <a:prstGeom prst="line">
            <a:avLst/>
          </a:prstGeom>
          <a:ln w="22225" cap="flat">
            <a:solidFill>
              <a:srgbClr val="1F4E79">
                <a:alpha val="75000"/>
              </a:srgbClr>
            </a:solidFill>
            <a:prstDash val="solid"/>
            <a:miter lim="800000"/>
            <a:headEnd type="diamond" w="med" len="med"/>
            <a:tailEnd type="diamond" w="med" len="med"/>
          </a:ln>
          <a:effectLst>
            <a:glow>
              <a:schemeClr val="accent1">
                <a:alpha val="40000"/>
              </a:schemeClr>
            </a:glo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EAB0C74-A115-E0B4-5E86-BC9F996C6C3B}"/>
              </a:ext>
            </a:extLst>
          </p:cNvPr>
          <p:cNvCxnSpPr>
            <a:cxnSpLocks/>
          </p:cNvCxnSpPr>
          <p:nvPr/>
        </p:nvCxnSpPr>
        <p:spPr>
          <a:xfrm flipH="1">
            <a:off x="2236797" y="3429000"/>
            <a:ext cx="7678220" cy="0"/>
          </a:xfrm>
          <a:prstGeom prst="line">
            <a:avLst/>
          </a:prstGeom>
          <a:ln w="22225">
            <a:solidFill>
              <a:srgbClr val="1F4E79">
                <a:alpha val="75000"/>
              </a:srgbClr>
            </a:solidFill>
            <a:prstDash val="solid"/>
            <a:headEnd type="diamond" w="med" len="med"/>
            <a:tailEnd type="diamond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C8733856-1B81-1F3C-496A-E24470D22A7D}"/>
              </a:ext>
            </a:extLst>
          </p:cNvPr>
          <p:cNvGrpSpPr>
            <a:grpSpLocks noChangeAspect="1"/>
          </p:cNvGrpSpPr>
          <p:nvPr/>
        </p:nvGrpSpPr>
        <p:grpSpPr>
          <a:xfrm>
            <a:off x="4466724" y="5001158"/>
            <a:ext cx="3258552" cy="1487520"/>
            <a:chOff x="4050789" y="4572000"/>
            <a:chExt cx="4248150" cy="1939270"/>
          </a:xfrm>
        </p:grpSpPr>
        <p:pic>
          <p:nvPicPr>
            <p:cNvPr id="10" name="Picture 9" descr="A red blue and black logo&#10;&#10;AI-generated content may be incorrect.">
              <a:extLst>
                <a:ext uri="{FF2B5EF4-FFF2-40B4-BE49-F238E27FC236}">
                  <a16:creationId xmlns:a16="http://schemas.microsoft.com/office/drawing/2014/main" id="{7F0A3AAB-A7A4-1899-14BC-4F5BEB961CDC}"/>
                </a:ext>
              </a:extLst>
            </p:cNvPr>
            <p:cNvPicPr/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95800" y="4572000"/>
              <a:ext cx="3358128" cy="1538023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B70FF6AD-6D18-BF8C-ACF0-0489BDAC30F0}"/>
                </a:ext>
              </a:extLst>
            </p:cNvPr>
            <p:cNvSpPr txBox="1"/>
            <p:nvPr userDrawn="1"/>
          </p:nvSpPr>
          <p:spPr>
            <a:xfrm>
              <a:off x="4050789" y="6110023"/>
              <a:ext cx="4248150" cy="4012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>
                  <a:solidFill>
                    <a:schemeClr val="tx1"/>
                  </a:solidFill>
                  <a:latin typeface="+mn-lt"/>
                </a:rPr>
                <a:t>Stronger</a:t>
              </a:r>
              <a:r>
                <a:rPr lang="en-US" sz="1400" b="1">
                  <a:solidFill>
                    <a:schemeClr val="tx1"/>
                  </a:solidFill>
                </a:rPr>
                <a:t> Counties. </a:t>
              </a:r>
              <a:r>
                <a:rPr lang="en-US" sz="1400" b="0">
                  <a:solidFill>
                    <a:schemeClr val="tx1"/>
                  </a:solidFill>
                </a:rPr>
                <a:t>Stronger America.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13209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5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A6F73050F6844468BAB12C587612892" ma:contentTypeVersion="21" ma:contentTypeDescription="Create a new document." ma:contentTypeScope="" ma:versionID="cd9c860407bd62730cb3eb87c557b7e9">
  <xsd:schema xmlns:xsd="http://www.w3.org/2001/XMLSchema" xmlns:xs="http://www.w3.org/2001/XMLSchema" xmlns:p="http://schemas.microsoft.com/office/2006/metadata/properties" xmlns:ns1="http://schemas.microsoft.com/sharepoint/v3" xmlns:ns2="f9bbe8b6-5114-4b7f-a6e4-c9cc42d32f28" xmlns:ns3="565fee76-5c69-47ec-8d5c-de6706c05df9" targetNamespace="http://schemas.microsoft.com/office/2006/metadata/properties" ma:root="true" ma:fieldsID="337dddcbd401799b889472ccfb37378b" ns1:_="" ns2:_="" ns3:_="">
    <xsd:import namespace="http://schemas.microsoft.com/sharepoint/v3"/>
    <xsd:import namespace="f9bbe8b6-5114-4b7f-a6e4-c9cc42d32f28"/>
    <xsd:import namespace="565fee76-5c69-47ec-8d5c-de6706c05df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1:_ip_UnifiedCompliancePolicyProperties" minOccurs="0"/>
                <xsd:element ref="ns1:_ip_UnifiedCompliancePolicyUIAc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bbe8b6-5114-4b7f-a6e4-c9cc42d32f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7f8e0c7d-1306-4f30-8931-762c1820acf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5fee76-5c69-47ec-8d5c-de6706c05df9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c66a42c1-3c32-4b0f-9346-66f8283914e4}" ma:internalName="TaxCatchAll" ma:showField="CatchAllData" ma:web="565fee76-5c69-47ec-8d5c-de6706c05df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9bbe8b6-5114-4b7f-a6e4-c9cc42d32f28">
      <Terms xmlns="http://schemas.microsoft.com/office/infopath/2007/PartnerControls"/>
    </lcf76f155ced4ddcb4097134ff3c332f>
    <TaxCatchAll xmlns="565fee76-5c69-47ec-8d5c-de6706c05df9" xsi:nil="true"/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0CD655BA-2557-45BE-A430-EE12C2F5940B}"/>
</file>

<file path=customXml/itemProps2.xml><?xml version="1.0" encoding="utf-8"?>
<ds:datastoreItem xmlns:ds="http://schemas.openxmlformats.org/officeDocument/2006/customXml" ds:itemID="{B900A5D5-F3CB-4E29-9CF0-31D594D158C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E99F181-EAA7-49EA-9FB6-82F23D849893}">
  <ds:schemaRefs>
    <ds:schemaRef ds:uri="http://purl.org/dc/terms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e9f3cde6-781c-418b-b646-1f5ca57d336d"/>
    <ds:schemaRef ds:uri="http://purl.org/dc/dcmitype/"/>
    <ds:schemaRef ds:uri="986852e5-b804-4cc9-b7a5-404c706483ec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25701</TotalTime>
  <Words>525</Words>
  <Application>Microsoft Office PowerPoint</Application>
  <PresentationFormat>Widescreen</PresentationFormat>
  <Paragraphs>86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Calibri Light</vt:lpstr>
      <vt:lpstr>Symbol</vt:lpstr>
      <vt:lpstr>Office Theme</vt:lpstr>
      <vt:lpstr>5_Custom Design</vt:lpstr>
      <vt:lpstr>WASHINGTON UPDATE </vt:lpstr>
      <vt:lpstr>Government Shutdown in Review:</vt:lpstr>
      <vt:lpstr>Continuing Resolution</vt:lpstr>
      <vt:lpstr>Continuum-of-Care Grants</vt:lpstr>
      <vt:lpstr>Continuum-of-Care Grants (cont.)</vt:lpstr>
      <vt:lpstr>ROAD to Housing Act</vt:lpstr>
      <vt:lpstr>Additional Federal Outlook</vt:lpstr>
      <vt:lpstr>NACO’s PERMITTING REFORM PRIORITIES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 Ritacco</dc:creator>
  <cp:lastModifiedBy>Krista Sinibaldi</cp:lastModifiedBy>
  <cp:revision>8</cp:revision>
  <cp:lastPrinted>2025-10-10T14:03:37Z</cp:lastPrinted>
  <dcterms:created xsi:type="dcterms:W3CDTF">2025-05-25T16:40:49Z</dcterms:created>
  <dcterms:modified xsi:type="dcterms:W3CDTF">2025-11-19T12:05:19Z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0x0101001A6F73050F6844468BAB12C587612892</vt:lpwstr>
  </property>
  <property fmtid="{D5CDD505-2E9C-101B-9397-08002B2CF9AE}" pid="3" name="MediaServiceImageTags">
    <vt:lpwstr/>
  </property>
</Properties>
</file>