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83" r:id="rId5"/>
    <p:sldId id="271" r:id="rId6"/>
    <p:sldId id="282" r:id="rId7"/>
    <p:sldId id="284" r:id="rId8"/>
    <p:sldId id="265" r:id="rId9"/>
    <p:sldId id="263" r:id="rId10"/>
    <p:sldId id="266" r:id="rId11"/>
    <p:sldId id="299" r:id="rId12"/>
    <p:sldId id="389" r:id="rId13"/>
    <p:sldId id="390" r:id="rId14"/>
    <p:sldId id="290" r:id="rId15"/>
    <p:sldId id="302" r:id="rId16"/>
    <p:sldId id="300" r:id="rId17"/>
    <p:sldId id="293" r:id="rId18"/>
    <p:sldId id="256" r:id="rId19"/>
    <p:sldId id="333" r:id="rId20"/>
    <p:sldId id="384" r:id="rId21"/>
    <p:sldId id="387" r:id="rId22"/>
    <p:sldId id="385" r:id="rId23"/>
    <p:sldId id="386" r:id="rId24"/>
    <p:sldId id="388" r:id="rId25"/>
    <p:sldId id="264" r:id="rId26"/>
    <p:sldId id="380" r:id="rId27"/>
    <p:sldId id="280" r:id="rId28"/>
    <p:sldId id="267" r:id="rId29"/>
    <p:sldId id="301" r:id="rId30"/>
    <p:sldId id="26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5"/>
    <p:restoredTop sz="94726"/>
  </p:normalViewPr>
  <p:slideViewPr>
    <p:cSldViewPr snapToGrid="0">
      <p:cViewPr varScale="1">
        <p:scale>
          <a:sx n="104" d="100"/>
          <a:sy n="104" d="100"/>
        </p:scale>
        <p:origin x="224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D5577E-05A2-464B-991C-5F3D6D7BFD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66C26B-6526-488F-AAA0-D724B7D10F8A}">
      <dgm:prSet/>
      <dgm:spPr/>
      <dgm:t>
        <a:bodyPr/>
        <a:lstStyle/>
        <a:p>
          <a:r>
            <a:rPr lang="en-US" b="1" dirty="0"/>
            <a:t>Began on October 1</a:t>
          </a:r>
          <a:endParaRPr lang="en-US" dirty="0"/>
        </a:p>
      </dgm:t>
    </dgm:pt>
    <dgm:pt modelId="{9A2B8CA2-1371-40FB-8875-0A99CF88B83B}" type="parTrans" cxnId="{64C7CFB5-8042-48A0-94B6-8800A233DFAF}">
      <dgm:prSet/>
      <dgm:spPr/>
      <dgm:t>
        <a:bodyPr/>
        <a:lstStyle/>
        <a:p>
          <a:endParaRPr lang="en-US"/>
        </a:p>
      </dgm:t>
    </dgm:pt>
    <dgm:pt modelId="{EC04968C-0F0F-4C6A-A05C-816FD1433D2D}" type="sibTrans" cxnId="{64C7CFB5-8042-48A0-94B6-8800A233DFAF}">
      <dgm:prSet/>
      <dgm:spPr/>
      <dgm:t>
        <a:bodyPr/>
        <a:lstStyle/>
        <a:p>
          <a:endParaRPr lang="en-US"/>
        </a:p>
      </dgm:t>
    </dgm:pt>
    <dgm:pt modelId="{E553EE8A-1102-44E7-80C9-763CB1BEDF60}">
      <dgm:prSet/>
      <dgm:spPr/>
      <dgm:t>
        <a:bodyPr/>
        <a:lstStyle/>
        <a:p>
          <a:r>
            <a:rPr lang="en-US" dirty="0"/>
            <a:t>43 days in total—the longest in history</a:t>
          </a:r>
        </a:p>
      </dgm:t>
    </dgm:pt>
    <dgm:pt modelId="{15C714C0-BA77-45F7-B4FF-7EAD5990FF22}" type="parTrans" cxnId="{620C795B-71DF-4550-92E3-924DE0E9C493}">
      <dgm:prSet/>
      <dgm:spPr/>
      <dgm:t>
        <a:bodyPr/>
        <a:lstStyle/>
        <a:p>
          <a:endParaRPr lang="en-US"/>
        </a:p>
      </dgm:t>
    </dgm:pt>
    <dgm:pt modelId="{06645614-928D-4F98-B0DF-C2B5B369EA30}" type="sibTrans" cxnId="{620C795B-71DF-4550-92E3-924DE0E9C493}">
      <dgm:prSet/>
      <dgm:spPr/>
      <dgm:t>
        <a:bodyPr/>
        <a:lstStyle/>
        <a:p>
          <a:endParaRPr lang="en-US"/>
        </a:p>
      </dgm:t>
    </dgm:pt>
    <dgm:pt modelId="{601BAB36-AF95-4690-B940-999E57F13287}">
      <dgm:prSet/>
      <dgm:spPr/>
      <dgm:t>
        <a:bodyPr/>
        <a:lstStyle/>
        <a:p>
          <a:r>
            <a:rPr lang="en-US" b="1" dirty="0"/>
            <a:t>County Impacts</a:t>
          </a:r>
          <a:endParaRPr lang="en-US" dirty="0"/>
        </a:p>
      </dgm:t>
    </dgm:pt>
    <dgm:pt modelId="{EC8CAF88-B090-4657-8C34-8C2E2119279F}" type="parTrans" cxnId="{2C8AA162-1954-4C04-89E7-3971453A8CD3}">
      <dgm:prSet/>
      <dgm:spPr/>
      <dgm:t>
        <a:bodyPr/>
        <a:lstStyle/>
        <a:p>
          <a:endParaRPr lang="en-US"/>
        </a:p>
      </dgm:t>
    </dgm:pt>
    <dgm:pt modelId="{1787EC40-54A9-4841-975F-39E4BA317D9A}" type="sibTrans" cxnId="{2C8AA162-1954-4C04-89E7-3971453A8CD3}">
      <dgm:prSet/>
      <dgm:spPr/>
      <dgm:t>
        <a:bodyPr/>
        <a:lstStyle/>
        <a:p>
          <a:endParaRPr lang="en-US"/>
        </a:p>
      </dgm:t>
    </dgm:pt>
    <dgm:pt modelId="{27B28013-4EDA-449B-990B-9391537B7967}">
      <dgm:prSet/>
      <dgm:spPr/>
      <dgm:t>
        <a:bodyPr/>
        <a:lstStyle/>
        <a:p>
          <a:r>
            <a:rPr lang="en-US" dirty="0"/>
            <a:t>Counties receive more than </a:t>
          </a:r>
          <a:r>
            <a:rPr lang="en-US" b="1" i="1" dirty="0"/>
            <a:t>$62 billion</a:t>
          </a:r>
          <a:r>
            <a:rPr lang="en-US" b="0" i="0" dirty="0"/>
            <a:t> in intergovernmental revenue</a:t>
          </a:r>
          <a:endParaRPr lang="en-US" dirty="0"/>
        </a:p>
      </dgm:t>
    </dgm:pt>
    <dgm:pt modelId="{2C882230-668D-406A-80F5-82EA45708147}" type="parTrans" cxnId="{5C080479-B91D-481B-A663-DB5A0394312D}">
      <dgm:prSet/>
      <dgm:spPr/>
      <dgm:t>
        <a:bodyPr/>
        <a:lstStyle/>
        <a:p>
          <a:endParaRPr lang="en-US"/>
        </a:p>
      </dgm:t>
    </dgm:pt>
    <dgm:pt modelId="{E237AC82-6A53-4021-9426-5DA8408DEDF9}" type="sibTrans" cxnId="{5C080479-B91D-481B-A663-DB5A0394312D}">
      <dgm:prSet/>
      <dgm:spPr/>
      <dgm:t>
        <a:bodyPr/>
        <a:lstStyle/>
        <a:p>
          <a:endParaRPr lang="en-US"/>
        </a:p>
      </dgm:t>
    </dgm:pt>
    <dgm:pt modelId="{DD6534EB-E58C-47AF-B471-EA3AE64C1766}">
      <dgm:prSet/>
      <dgm:spPr/>
      <dgm:t>
        <a:bodyPr/>
        <a:lstStyle/>
        <a:p>
          <a:r>
            <a:rPr lang="en-US" dirty="0"/>
            <a:t>Agency programs largely scaled-back or frozen</a:t>
          </a:r>
        </a:p>
      </dgm:t>
    </dgm:pt>
    <dgm:pt modelId="{EA2A6D97-2928-4A98-982D-999F7086471C}" type="parTrans" cxnId="{FDF7FAF8-1A1A-4BD7-B34B-82914CD6DACE}">
      <dgm:prSet/>
      <dgm:spPr/>
      <dgm:t>
        <a:bodyPr/>
        <a:lstStyle/>
        <a:p>
          <a:endParaRPr lang="en-US"/>
        </a:p>
      </dgm:t>
    </dgm:pt>
    <dgm:pt modelId="{6338B849-AAD8-4114-9338-E5F670B60589}" type="sibTrans" cxnId="{FDF7FAF8-1A1A-4BD7-B34B-82914CD6DACE}">
      <dgm:prSet/>
      <dgm:spPr/>
      <dgm:t>
        <a:bodyPr/>
        <a:lstStyle/>
        <a:p>
          <a:endParaRPr lang="en-US"/>
        </a:p>
      </dgm:t>
    </dgm:pt>
    <dgm:pt modelId="{439E4DE5-0647-469A-A98A-5763A3FCEBD1}">
      <dgm:prSet custT="1"/>
      <dgm:spPr/>
      <dgm:t>
        <a:bodyPr/>
        <a:lstStyle/>
        <a:p>
          <a:r>
            <a:rPr lang="en-US" sz="2200" dirty="0"/>
            <a:t>Urged Congress to reach a bipartisan resolution</a:t>
          </a:r>
        </a:p>
      </dgm:t>
    </dgm:pt>
    <dgm:pt modelId="{AEC22A52-DC8A-4DF7-9CCF-AF9D0099ED85}" type="parTrans" cxnId="{C0EC79BB-1B29-4CEA-BCC4-EE5615E57D4A}">
      <dgm:prSet/>
      <dgm:spPr/>
      <dgm:t>
        <a:bodyPr/>
        <a:lstStyle/>
        <a:p>
          <a:endParaRPr lang="en-US"/>
        </a:p>
      </dgm:t>
    </dgm:pt>
    <dgm:pt modelId="{A014D1EC-34E0-421F-8DE9-8F62250599BB}" type="sibTrans" cxnId="{C0EC79BB-1B29-4CEA-BCC4-EE5615E57D4A}">
      <dgm:prSet/>
      <dgm:spPr/>
      <dgm:t>
        <a:bodyPr/>
        <a:lstStyle/>
        <a:p>
          <a:endParaRPr lang="en-US"/>
        </a:p>
      </dgm:t>
    </dgm:pt>
    <dgm:pt modelId="{3ED2A66E-C0AB-49BF-A2F4-0AE733CFC0D9}">
      <dgm:prSet/>
      <dgm:spPr/>
      <dgm:t>
        <a:bodyPr/>
        <a:lstStyle/>
        <a:p>
          <a:endParaRPr lang="en-US" sz="2000" dirty="0"/>
        </a:p>
      </dgm:t>
    </dgm:pt>
    <dgm:pt modelId="{E0DEB7E2-3C7B-441F-AE9A-82D4EB61DCF1}" type="parTrans" cxnId="{0A2E9CD8-F0E2-4C86-8A73-AC64EDF84284}">
      <dgm:prSet/>
      <dgm:spPr/>
      <dgm:t>
        <a:bodyPr/>
        <a:lstStyle/>
        <a:p>
          <a:endParaRPr lang="en-US"/>
        </a:p>
      </dgm:t>
    </dgm:pt>
    <dgm:pt modelId="{C33E11FB-A54C-4D19-9B89-9A73C358091D}" type="sibTrans" cxnId="{0A2E9CD8-F0E2-4C86-8A73-AC64EDF84284}">
      <dgm:prSet/>
      <dgm:spPr/>
      <dgm:t>
        <a:bodyPr/>
        <a:lstStyle/>
        <a:p>
          <a:endParaRPr lang="en-US"/>
        </a:p>
      </dgm:t>
    </dgm:pt>
    <dgm:pt modelId="{8EF8200F-3330-430C-98F3-9760788DDA6D}">
      <dgm:prSet/>
      <dgm:spPr/>
      <dgm:t>
        <a:bodyPr/>
        <a:lstStyle/>
        <a:p>
          <a:r>
            <a:rPr lang="en-US" b="1" dirty="0"/>
            <a:t>NACo joins “Big 7” Letter</a:t>
          </a:r>
          <a:endParaRPr lang="en-US" dirty="0"/>
        </a:p>
      </dgm:t>
    </dgm:pt>
    <dgm:pt modelId="{EACBF087-0EE2-4DFB-B9DF-F3CA2631F44D}" type="sibTrans" cxnId="{634AE6F5-E60F-468D-BBCF-59E773E4F703}">
      <dgm:prSet/>
      <dgm:spPr/>
      <dgm:t>
        <a:bodyPr/>
        <a:lstStyle/>
        <a:p>
          <a:endParaRPr lang="en-US"/>
        </a:p>
      </dgm:t>
    </dgm:pt>
    <dgm:pt modelId="{BF06E4D8-E206-463A-B049-F886AB719B36}" type="parTrans" cxnId="{634AE6F5-E60F-468D-BBCF-59E773E4F703}">
      <dgm:prSet/>
      <dgm:spPr/>
      <dgm:t>
        <a:bodyPr/>
        <a:lstStyle/>
        <a:p>
          <a:endParaRPr lang="en-US"/>
        </a:p>
      </dgm:t>
    </dgm:pt>
    <dgm:pt modelId="{36BEC5B0-5FAB-424A-AF50-86E3AFE0F330}">
      <dgm:prSet/>
      <dgm:spPr/>
      <dgm:t>
        <a:bodyPr/>
        <a:lstStyle/>
        <a:p>
          <a:r>
            <a:rPr lang="en-US" dirty="0"/>
            <a:t>States and local governments forced to backfill federal funding</a:t>
          </a:r>
        </a:p>
      </dgm:t>
    </dgm:pt>
    <dgm:pt modelId="{B2BD663C-E743-4487-833D-8F5E8847CD2B}" type="parTrans" cxnId="{3D868EDD-1B89-4808-8D29-BFAA0F2B036C}">
      <dgm:prSet/>
      <dgm:spPr/>
      <dgm:t>
        <a:bodyPr/>
        <a:lstStyle/>
        <a:p>
          <a:endParaRPr lang="en-US"/>
        </a:p>
      </dgm:t>
    </dgm:pt>
    <dgm:pt modelId="{63653F4A-CABD-4927-BB59-4FE40D4F08C4}" type="sibTrans" cxnId="{3D868EDD-1B89-4808-8D29-BFAA0F2B036C}">
      <dgm:prSet/>
      <dgm:spPr/>
      <dgm:t>
        <a:bodyPr/>
        <a:lstStyle/>
        <a:p>
          <a:endParaRPr lang="en-US"/>
        </a:p>
      </dgm:t>
    </dgm:pt>
    <dgm:pt modelId="{8FEE7008-3F5A-4CAC-B814-57F84A04E361}">
      <dgm:prSet custT="1"/>
      <dgm:spPr/>
      <dgm:t>
        <a:bodyPr/>
        <a:lstStyle/>
        <a:p>
          <a:r>
            <a:rPr lang="en-US" sz="2200" dirty="0"/>
            <a:t>Highlighted the strain of a protracted shutdown on state and local budgets and service delivery </a:t>
          </a:r>
        </a:p>
      </dgm:t>
    </dgm:pt>
    <dgm:pt modelId="{B41E57A9-5F79-435B-A104-0969256030AC}" type="parTrans" cxnId="{09AED099-29BF-4003-A769-E4688B081117}">
      <dgm:prSet/>
      <dgm:spPr/>
      <dgm:t>
        <a:bodyPr/>
        <a:lstStyle/>
        <a:p>
          <a:endParaRPr lang="en-US"/>
        </a:p>
      </dgm:t>
    </dgm:pt>
    <dgm:pt modelId="{1425A640-72B0-40A9-BDCE-6BACBC93CF4C}" type="sibTrans" cxnId="{09AED099-29BF-4003-A769-E4688B081117}">
      <dgm:prSet/>
      <dgm:spPr/>
      <dgm:t>
        <a:bodyPr/>
        <a:lstStyle/>
        <a:p>
          <a:endParaRPr lang="en-US"/>
        </a:p>
      </dgm:t>
    </dgm:pt>
    <dgm:pt modelId="{C71E6520-55A0-40A8-AF52-D3D2BA832BBA}" type="pres">
      <dgm:prSet presAssocID="{EBD5577E-05A2-464B-991C-5F3D6D7BFD43}" presName="linear" presStyleCnt="0">
        <dgm:presLayoutVars>
          <dgm:animLvl val="lvl"/>
          <dgm:resizeHandles val="exact"/>
        </dgm:presLayoutVars>
      </dgm:prSet>
      <dgm:spPr/>
    </dgm:pt>
    <dgm:pt modelId="{EB5542D2-A7F5-426C-A869-4E29B6FF915A}" type="pres">
      <dgm:prSet presAssocID="{F466C26B-6526-488F-AAA0-D724B7D10F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84A1AE9-8F9D-4CDC-99E7-C6FFE83B120A}" type="pres">
      <dgm:prSet presAssocID="{F466C26B-6526-488F-AAA0-D724B7D10F8A}" presName="childText" presStyleLbl="revTx" presStyleIdx="0" presStyleCnt="3">
        <dgm:presLayoutVars>
          <dgm:bulletEnabled val="1"/>
        </dgm:presLayoutVars>
      </dgm:prSet>
      <dgm:spPr/>
    </dgm:pt>
    <dgm:pt modelId="{92CE118A-3A7E-47A3-B8A1-F4ABB95624A7}" type="pres">
      <dgm:prSet presAssocID="{601BAB36-AF95-4690-B940-999E57F132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73E6A76-4DC1-4495-A090-4718A7232379}" type="pres">
      <dgm:prSet presAssocID="{601BAB36-AF95-4690-B940-999E57F13287}" presName="childText" presStyleLbl="revTx" presStyleIdx="1" presStyleCnt="3">
        <dgm:presLayoutVars>
          <dgm:bulletEnabled val="1"/>
        </dgm:presLayoutVars>
      </dgm:prSet>
      <dgm:spPr/>
    </dgm:pt>
    <dgm:pt modelId="{E73F6C78-5820-428D-9F9F-BC18C2DA878F}" type="pres">
      <dgm:prSet presAssocID="{8EF8200F-3330-430C-98F3-9760788DDA6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80C5F68-EFCA-4327-914B-9FE8FFDA8514}" type="pres">
      <dgm:prSet presAssocID="{8EF8200F-3330-430C-98F3-9760788DDA6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3BCBB1B-0F25-4511-83AE-11C4AEEE7DE2}" type="presOf" srcId="{F466C26B-6526-488F-AAA0-D724B7D10F8A}" destId="{EB5542D2-A7F5-426C-A869-4E29B6FF915A}" srcOrd="0" destOrd="0" presId="urn:microsoft.com/office/officeart/2005/8/layout/vList2"/>
    <dgm:cxn modelId="{F9775734-69B4-41D5-9C9E-2F4FC6E80E16}" type="presOf" srcId="{439E4DE5-0647-469A-A98A-5763A3FCEBD1}" destId="{B80C5F68-EFCA-4327-914B-9FE8FFDA8514}" srcOrd="0" destOrd="0" presId="urn:microsoft.com/office/officeart/2005/8/layout/vList2"/>
    <dgm:cxn modelId="{9C2C9641-167E-4129-9AF7-7BCBB4390223}" type="presOf" srcId="{E553EE8A-1102-44E7-80C9-763CB1BEDF60}" destId="{784A1AE9-8F9D-4CDC-99E7-C6FFE83B120A}" srcOrd="0" destOrd="0" presId="urn:microsoft.com/office/officeart/2005/8/layout/vList2"/>
    <dgm:cxn modelId="{D47A1C55-7CE3-4948-8C77-0F45F3879675}" type="presOf" srcId="{601BAB36-AF95-4690-B940-999E57F13287}" destId="{92CE118A-3A7E-47A3-B8A1-F4ABB95624A7}" srcOrd="0" destOrd="0" presId="urn:microsoft.com/office/officeart/2005/8/layout/vList2"/>
    <dgm:cxn modelId="{620C795B-71DF-4550-92E3-924DE0E9C493}" srcId="{F466C26B-6526-488F-AAA0-D724B7D10F8A}" destId="{E553EE8A-1102-44E7-80C9-763CB1BEDF60}" srcOrd="0" destOrd="0" parTransId="{15C714C0-BA77-45F7-B4FF-7EAD5990FF22}" sibTransId="{06645614-928D-4F98-B0DF-C2B5B369EA30}"/>
    <dgm:cxn modelId="{AD3A4361-991E-46F0-9762-3116074A6E48}" type="presOf" srcId="{DD6534EB-E58C-47AF-B471-EA3AE64C1766}" destId="{C73E6A76-4DC1-4495-A090-4718A7232379}" srcOrd="0" destOrd="1" presId="urn:microsoft.com/office/officeart/2005/8/layout/vList2"/>
    <dgm:cxn modelId="{2C8AA162-1954-4C04-89E7-3971453A8CD3}" srcId="{EBD5577E-05A2-464B-991C-5F3D6D7BFD43}" destId="{601BAB36-AF95-4690-B940-999E57F13287}" srcOrd="1" destOrd="0" parTransId="{EC8CAF88-B090-4657-8C34-8C2E2119279F}" sibTransId="{1787EC40-54A9-4841-975F-39E4BA317D9A}"/>
    <dgm:cxn modelId="{62411877-4285-4C57-8F56-C75B4CAB5F3E}" type="presOf" srcId="{8EF8200F-3330-430C-98F3-9760788DDA6D}" destId="{E73F6C78-5820-428D-9F9F-BC18C2DA878F}" srcOrd="0" destOrd="0" presId="urn:microsoft.com/office/officeart/2005/8/layout/vList2"/>
    <dgm:cxn modelId="{5C080479-B91D-481B-A663-DB5A0394312D}" srcId="{601BAB36-AF95-4690-B940-999E57F13287}" destId="{27B28013-4EDA-449B-990B-9391537B7967}" srcOrd="0" destOrd="0" parTransId="{2C882230-668D-406A-80F5-82EA45708147}" sibTransId="{E237AC82-6A53-4021-9426-5DA8408DEDF9}"/>
    <dgm:cxn modelId="{C2B2277D-A23B-47DB-ACB1-4B9AB54461F8}" type="presOf" srcId="{27B28013-4EDA-449B-990B-9391537B7967}" destId="{C73E6A76-4DC1-4495-A090-4718A7232379}" srcOrd="0" destOrd="0" presId="urn:microsoft.com/office/officeart/2005/8/layout/vList2"/>
    <dgm:cxn modelId="{09AED099-29BF-4003-A769-E4688B081117}" srcId="{8EF8200F-3330-430C-98F3-9760788DDA6D}" destId="{8FEE7008-3F5A-4CAC-B814-57F84A04E361}" srcOrd="1" destOrd="0" parTransId="{B41E57A9-5F79-435B-A104-0969256030AC}" sibTransId="{1425A640-72B0-40A9-BDCE-6BACBC93CF4C}"/>
    <dgm:cxn modelId="{6763BBB2-9FF1-42D9-A7FD-1C1D8CEB0029}" type="presOf" srcId="{EBD5577E-05A2-464B-991C-5F3D6D7BFD43}" destId="{C71E6520-55A0-40A8-AF52-D3D2BA832BBA}" srcOrd="0" destOrd="0" presId="urn:microsoft.com/office/officeart/2005/8/layout/vList2"/>
    <dgm:cxn modelId="{34457BB3-D872-4B8A-8193-898E806764B7}" type="presOf" srcId="{36BEC5B0-5FAB-424A-AF50-86E3AFE0F330}" destId="{C73E6A76-4DC1-4495-A090-4718A7232379}" srcOrd="0" destOrd="2" presId="urn:microsoft.com/office/officeart/2005/8/layout/vList2"/>
    <dgm:cxn modelId="{AB962EB4-5119-4869-A967-5D3687B5D4B4}" type="presOf" srcId="{8FEE7008-3F5A-4CAC-B814-57F84A04E361}" destId="{B80C5F68-EFCA-4327-914B-9FE8FFDA8514}" srcOrd="0" destOrd="1" presId="urn:microsoft.com/office/officeart/2005/8/layout/vList2"/>
    <dgm:cxn modelId="{64C7CFB5-8042-48A0-94B6-8800A233DFAF}" srcId="{EBD5577E-05A2-464B-991C-5F3D6D7BFD43}" destId="{F466C26B-6526-488F-AAA0-D724B7D10F8A}" srcOrd="0" destOrd="0" parTransId="{9A2B8CA2-1371-40FB-8875-0A99CF88B83B}" sibTransId="{EC04968C-0F0F-4C6A-A05C-816FD1433D2D}"/>
    <dgm:cxn modelId="{66FDB6B9-820F-4363-816D-277F2F08F63A}" type="presOf" srcId="{3ED2A66E-C0AB-49BF-A2F4-0AE733CFC0D9}" destId="{B80C5F68-EFCA-4327-914B-9FE8FFDA8514}" srcOrd="0" destOrd="2" presId="urn:microsoft.com/office/officeart/2005/8/layout/vList2"/>
    <dgm:cxn modelId="{C0EC79BB-1B29-4CEA-BCC4-EE5615E57D4A}" srcId="{8EF8200F-3330-430C-98F3-9760788DDA6D}" destId="{439E4DE5-0647-469A-A98A-5763A3FCEBD1}" srcOrd="0" destOrd="0" parTransId="{AEC22A52-DC8A-4DF7-9CCF-AF9D0099ED85}" sibTransId="{A014D1EC-34E0-421F-8DE9-8F62250599BB}"/>
    <dgm:cxn modelId="{0A2E9CD8-F0E2-4C86-8A73-AC64EDF84284}" srcId="{8EF8200F-3330-430C-98F3-9760788DDA6D}" destId="{3ED2A66E-C0AB-49BF-A2F4-0AE733CFC0D9}" srcOrd="2" destOrd="0" parTransId="{E0DEB7E2-3C7B-441F-AE9A-82D4EB61DCF1}" sibTransId="{C33E11FB-A54C-4D19-9B89-9A73C358091D}"/>
    <dgm:cxn modelId="{3D868EDD-1B89-4808-8D29-BFAA0F2B036C}" srcId="{601BAB36-AF95-4690-B940-999E57F13287}" destId="{36BEC5B0-5FAB-424A-AF50-86E3AFE0F330}" srcOrd="2" destOrd="0" parTransId="{B2BD663C-E743-4487-833D-8F5E8847CD2B}" sibTransId="{63653F4A-CABD-4927-BB59-4FE40D4F08C4}"/>
    <dgm:cxn modelId="{634AE6F5-E60F-468D-BBCF-59E773E4F703}" srcId="{EBD5577E-05A2-464B-991C-5F3D6D7BFD43}" destId="{8EF8200F-3330-430C-98F3-9760788DDA6D}" srcOrd="2" destOrd="0" parTransId="{BF06E4D8-E206-463A-B049-F886AB719B36}" sibTransId="{EACBF087-0EE2-4DFB-B9DF-F3CA2631F44D}"/>
    <dgm:cxn modelId="{FDF7FAF8-1A1A-4BD7-B34B-82914CD6DACE}" srcId="{601BAB36-AF95-4690-B940-999E57F13287}" destId="{DD6534EB-E58C-47AF-B471-EA3AE64C1766}" srcOrd="1" destOrd="0" parTransId="{EA2A6D97-2928-4A98-982D-999F7086471C}" sibTransId="{6338B849-AAD8-4114-9338-E5F670B60589}"/>
    <dgm:cxn modelId="{1CF5156B-41C2-47EB-A72D-20D4587DC71A}" type="presParOf" srcId="{C71E6520-55A0-40A8-AF52-D3D2BA832BBA}" destId="{EB5542D2-A7F5-426C-A869-4E29B6FF915A}" srcOrd="0" destOrd="0" presId="urn:microsoft.com/office/officeart/2005/8/layout/vList2"/>
    <dgm:cxn modelId="{84753275-82E9-429B-BB4B-26B1013EA4E4}" type="presParOf" srcId="{C71E6520-55A0-40A8-AF52-D3D2BA832BBA}" destId="{784A1AE9-8F9D-4CDC-99E7-C6FFE83B120A}" srcOrd="1" destOrd="0" presId="urn:microsoft.com/office/officeart/2005/8/layout/vList2"/>
    <dgm:cxn modelId="{DF1B2ACB-80B5-4A0B-A274-AC044A780EC5}" type="presParOf" srcId="{C71E6520-55A0-40A8-AF52-D3D2BA832BBA}" destId="{92CE118A-3A7E-47A3-B8A1-F4ABB95624A7}" srcOrd="2" destOrd="0" presId="urn:microsoft.com/office/officeart/2005/8/layout/vList2"/>
    <dgm:cxn modelId="{9785D8F5-AF9E-43DD-93BD-418FFB7C5AF7}" type="presParOf" srcId="{C71E6520-55A0-40A8-AF52-D3D2BA832BBA}" destId="{C73E6A76-4DC1-4495-A090-4718A7232379}" srcOrd="3" destOrd="0" presId="urn:microsoft.com/office/officeart/2005/8/layout/vList2"/>
    <dgm:cxn modelId="{355FD471-869D-45F0-B2F1-D642F11379A4}" type="presParOf" srcId="{C71E6520-55A0-40A8-AF52-D3D2BA832BBA}" destId="{E73F6C78-5820-428D-9F9F-BC18C2DA878F}" srcOrd="4" destOrd="0" presId="urn:microsoft.com/office/officeart/2005/8/layout/vList2"/>
    <dgm:cxn modelId="{C81B7DE5-8ADB-45B6-ABF2-46CF2E86AF23}" type="presParOf" srcId="{C71E6520-55A0-40A8-AF52-D3D2BA832BBA}" destId="{B80C5F68-EFCA-4327-914B-9FE8FFDA851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D5577E-05A2-464B-991C-5F3D6D7BFD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66C26B-6526-488F-AAA0-D724B7D10F8A}">
      <dgm:prSet/>
      <dgm:spPr/>
      <dgm:t>
        <a:bodyPr/>
        <a:lstStyle/>
        <a:p>
          <a:r>
            <a:rPr lang="en-US" b="1" dirty="0"/>
            <a:t>November 12: Signed into law</a:t>
          </a:r>
        </a:p>
      </dgm:t>
    </dgm:pt>
    <dgm:pt modelId="{9A2B8CA2-1371-40FB-8875-0A99CF88B83B}" type="parTrans" cxnId="{64C7CFB5-8042-48A0-94B6-8800A233DFAF}">
      <dgm:prSet/>
      <dgm:spPr/>
      <dgm:t>
        <a:bodyPr/>
        <a:lstStyle/>
        <a:p>
          <a:endParaRPr lang="en-US"/>
        </a:p>
      </dgm:t>
    </dgm:pt>
    <dgm:pt modelId="{EC04968C-0F0F-4C6A-A05C-816FD1433D2D}" type="sibTrans" cxnId="{64C7CFB5-8042-48A0-94B6-8800A233DFAF}">
      <dgm:prSet/>
      <dgm:spPr/>
      <dgm:t>
        <a:bodyPr/>
        <a:lstStyle/>
        <a:p>
          <a:endParaRPr lang="en-US"/>
        </a:p>
      </dgm:t>
    </dgm:pt>
    <dgm:pt modelId="{E553EE8A-1102-44E7-80C9-763CB1BEDF60}">
      <dgm:prSet/>
      <dgm:spPr/>
      <dgm:t>
        <a:bodyPr/>
        <a:lstStyle/>
        <a:p>
          <a:r>
            <a:rPr lang="en-US" dirty="0"/>
            <a:t>60-40 in Senate, 222-209 in House</a:t>
          </a:r>
        </a:p>
      </dgm:t>
    </dgm:pt>
    <dgm:pt modelId="{15C714C0-BA77-45F7-B4FF-7EAD5990FF22}" type="parTrans" cxnId="{620C795B-71DF-4550-92E3-924DE0E9C493}">
      <dgm:prSet/>
      <dgm:spPr/>
      <dgm:t>
        <a:bodyPr/>
        <a:lstStyle/>
        <a:p>
          <a:endParaRPr lang="en-US"/>
        </a:p>
      </dgm:t>
    </dgm:pt>
    <dgm:pt modelId="{06645614-928D-4F98-B0DF-C2B5B369EA30}" type="sibTrans" cxnId="{620C795B-71DF-4550-92E3-924DE0E9C493}">
      <dgm:prSet/>
      <dgm:spPr/>
      <dgm:t>
        <a:bodyPr/>
        <a:lstStyle/>
        <a:p>
          <a:endParaRPr lang="en-US"/>
        </a:p>
      </dgm:t>
    </dgm:pt>
    <dgm:pt modelId="{601BAB36-AF95-4690-B940-999E57F13287}">
      <dgm:prSet/>
      <dgm:spPr/>
      <dgm:t>
        <a:bodyPr/>
        <a:lstStyle/>
        <a:p>
          <a:r>
            <a:rPr lang="en-US" b="1" dirty="0"/>
            <a:t>Three-Bill “Minibus”</a:t>
          </a:r>
          <a:endParaRPr lang="en-US" dirty="0"/>
        </a:p>
      </dgm:t>
    </dgm:pt>
    <dgm:pt modelId="{EC8CAF88-B090-4657-8C34-8C2E2119279F}" type="parTrans" cxnId="{2C8AA162-1954-4C04-89E7-3971453A8CD3}">
      <dgm:prSet/>
      <dgm:spPr/>
      <dgm:t>
        <a:bodyPr/>
        <a:lstStyle/>
        <a:p>
          <a:endParaRPr lang="en-US"/>
        </a:p>
      </dgm:t>
    </dgm:pt>
    <dgm:pt modelId="{1787EC40-54A9-4841-975F-39E4BA317D9A}" type="sibTrans" cxnId="{2C8AA162-1954-4C04-89E7-3971453A8CD3}">
      <dgm:prSet/>
      <dgm:spPr/>
      <dgm:t>
        <a:bodyPr/>
        <a:lstStyle/>
        <a:p>
          <a:endParaRPr lang="en-US"/>
        </a:p>
      </dgm:t>
    </dgm:pt>
    <dgm:pt modelId="{27B28013-4EDA-449B-990B-9391537B7967}">
      <dgm:prSet/>
      <dgm:spPr/>
      <dgm:t>
        <a:bodyPr/>
        <a:lstStyle/>
        <a:p>
          <a:r>
            <a:rPr lang="en-US" dirty="0"/>
            <a:t>Agriculture, </a:t>
          </a:r>
          <a:r>
            <a:rPr lang="en-US" dirty="0" err="1"/>
            <a:t>MilCon</a:t>
          </a:r>
          <a:r>
            <a:rPr lang="en-US" dirty="0"/>
            <a:t>/VA, Legislative Branch</a:t>
          </a:r>
        </a:p>
      </dgm:t>
    </dgm:pt>
    <dgm:pt modelId="{2C882230-668D-406A-80F5-82EA45708147}" type="parTrans" cxnId="{5C080479-B91D-481B-A663-DB5A0394312D}">
      <dgm:prSet/>
      <dgm:spPr/>
      <dgm:t>
        <a:bodyPr/>
        <a:lstStyle/>
        <a:p>
          <a:endParaRPr lang="en-US"/>
        </a:p>
      </dgm:t>
    </dgm:pt>
    <dgm:pt modelId="{E237AC82-6A53-4021-9426-5DA8408DEDF9}" type="sibTrans" cxnId="{5C080479-B91D-481B-A663-DB5A0394312D}">
      <dgm:prSet/>
      <dgm:spPr/>
      <dgm:t>
        <a:bodyPr/>
        <a:lstStyle/>
        <a:p>
          <a:endParaRPr lang="en-US"/>
        </a:p>
      </dgm:t>
    </dgm:pt>
    <dgm:pt modelId="{439E4DE5-0647-469A-A98A-5763A3FCEBD1}">
      <dgm:prSet custT="1"/>
      <dgm:spPr/>
      <dgm:t>
        <a:bodyPr/>
        <a:lstStyle/>
        <a:p>
          <a:r>
            <a:rPr lang="en-US" sz="2400" dirty="0"/>
            <a:t>Framework for state and local reimbursement</a:t>
          </a:r>
        </a:p>
      </dgm:t>
    </dgm:pt>
    <dgm:pt modelId="{AEC22A52-DC8A-4DF7-9CCF-AF9D0099ED85}" type="parTrans" cxnId="{C0EC79BB-1B29-4CEA-BCC4-EE5615E57D4A}">
      <dgm:prSet/>
      <dgm:spPr/>
      <dgm:t>
        <a:bodyPr/>
        <a:lstStyle/>
        <a:p>
          <a:endParaRPr lang="en-US"/>
        </a:p>
      </dgm:t>
    </dgm:pt>
    <dgm:pt modelId="{A014D1EC-34E0-421F-8DE9-8F62250599BB}" type="sibTrans" cxnId="{C0EC79BB-1B29-4CEA-BCC4-EE5615E57D4A}">
      <dgm:prSet/>
      <dgm:spPr/>
      <dgm:t>
        <a:bodyPr/>
        <a:lstStyle/>
        <a:p>
          <a:endParaRPr lang="en-US"/>
        </a:p>
      </dgm:t>
    </dgm:pt>
    <dgm:pt modelId="{3ED2A66E-C0AB-49BF-A2F4-0AE733CFC0D9}">
      <dgm:prSet/>
      <dgm:spPr/>
      <dgm:t>
        <a:bodyPr/>
        <a:lstStyle/>
        <a:p>
          <a:endParaRPr lang="en-US" sz="2000" dirty="0"/>
        </a:p>
      </dgm:t>
    </dgm:pt>
    <dgm:pt modelId="{E0DEB7E2-3C7B-441F-AE9A-82D4EB61DCF1}" type="parTrans" cxnId="{0A2E9CD8-F0E2-4C86-8A73-AC64EDF84284}">
      <dgm:prSet/>
      <dgm:spPr/>
      <dgm:t>
        <a:bodyPr/>
        <a:lstStyle/>
        <a:p>
          <a:endParaRPr lang="en-US"/>
        </a:p>
      </dgm:t>
    </dgm:pt>
    <dgm:pt modelId="{C33E11FB-A54C-4D19-9B89-9A73C358091D}" type="sibTrans" cxnId="{0A2E9CD8-F0E2-4C86-8A73-AC64EDF84284}">
      <dgm:prSet/>
      <dgm:spPr/>
      <dgm:t>
        <a:bodyPr/>
        <a:lstStyle/>
        <a:p>
          <a:endParaRPr lang="en-US"/>
        </a:p>
      </dgm:t>
    </dgm:pt>
    <dgm:pt modelId="{8EF8200F-3330-430C-98F3-9760788DDA6D}">
      <dgm:prSet/>
      <dgm:spPr/>
      <dgm:t>
        <a:bodyPr/>
        <a:lstStyle/>
        <a:p>
          <a:r>
            <a:rPr lang="en-US" b="1" dirty="0"/>
            <a:t>Additional Provisions</a:t>
          </a:r>
          <a:endParaRPr lang="en-US" dirty="0"/>
        </a:p>
      </dgm:t>
    </dgm:pt>
    <dgm:pt modelId="{EACBF087-0EE2-4DFB-B9DF-F3CA2631F44D}" type="sibTrans" cxnId="{634AE6F5-E60F-468D-BBCF-59E773E4F703}">
      <dgm:prSet/>
      <dgm:spPr/>
      <dgm:t>
        <a:bodyPr/>
        <a:lstStyle/>
        <a:p>
          <a:endParaRPr lang="en-US"/>
        </a:p>
      </dgm:t>
    </dgm:pt>
    <dgm:pt modelId="{BF06E4D8-E206-463A-B049-F886AB719B36}" type="parTrans" cxnId="{634AE6F5-E60F-468D-BBCF-59E773E4F703}">
      <dgm:prSet/>
      <dgm:spPr/>
      <dgm:t>
        <a:bodyPr/>
        <a:lstStyle/>
        <a:p>
          <a:endParaRPr lang="en-US"/>
        </a:p>
      </dgm:t>
    </dgm:pt>
    <dgm:pt modelId="{8F98033B-940B-4287-872E-F4EB019CD272}">
      <dgm:prSet/>
      <dgm:spPr/>
      <dgm:t>
        <a:bodyPr/>
        <a:lstStyle/>
        <a:p>
          <a:r>
            <a:rPr lang="en-US" dirty="0"/>
            <a:t>Funds most agencies through January 30, 2026</a:t>
          </a:r>
        </a:p>
      </dgm:t>
    </dgm:pt>
    <dgm:pt modelId="{15F35AB1-0F22-4EC3-8B68-0917A07FDE33}" type="parTrans" cxnId="{E29D6DA2-B635-4149-A0C1-354F5C313F89}">
      <dgm:prSet/>
      <dgm:spPr/>
      <dgm:t>
        <a:bodyPr/>
        <a:lstStyle/>
        <a:p>
          <a:endParaRPr lang="en-US"/>
        </a:p>
      </dgm:t>
    </dgm:pt>
    <dgm:pt modelId="{047860EF-956E-474F-A54C-5059FC80A4AF}" type="sibTrans" cxnId="{E29D6DA2-B635-4149-A0C1-354F5C313F89}">
      <dgm:prSet/>
      <dgm:spPr/>
      <dgm:t>
        <a:bodyPr/>
        <a:lstStyle/>
        <a:p>
          <a:endParaRPr lang="en-US"/>
        </a:p>
      </dgm:t>
    </dgm:pt>
    <dgm:pt modelId="{67017CB5-860D-46DE-90E0-42C7B22A7092}">
      <dgm:prSet custT="1"/>
      <dgm:spPr/>
      <dgm:t>
        <a:bodyPr/>
        <a:lstStyle/>
        <a:p>
          <a:r>
            <a:rPr lang="en-US" sz="2400" dirty="0"/>
            <a:t>Rescinds recent RIFs</a:t>
          </a:r>
        </a:p>
      </dgm:t>
    </dgm:pt>
    <dgm:pt modelId="{F30AD566-E5D0-4FEA-9075-0BEAA22468B0}" type="parTrans" cxnId="{5D0870F9-7989-4B46-A52A-8FC9B8FF30C9}">
      <dgm:prSet/>
      <dgm:spPr/>
      <dgm:t>
        <a:bodyPr/>
        <a:lstStyle/>
        <a:p>
          <a:endParaRPr lang="en-US"/>
        </a:p>
      </dgm:t>
    </dgm:pt>
    <dgm:pt modelId="{78D5F0E2-225A-4347-8044-0243028CC2CA}" type="sibTrans" cxnId="{5D0870F9-7989-4B46-A52A-8FC9B8FF30C9}">
      <dgm:prSet/>
      <dgm:spPr/>
      <dgm:t>
        <a:bodyPr/>
        <a:lstStyle/>
        <a:p>
          <a:endParaRPr lang="en-US"/>
        </a:p>
      </dgm:t>
    </dgm:pt>
    <dgm:pt modelId="{02AF75EA-415D-4B2A-9E97-158504A18DFC}">
      <dgm:prSet custT="1"/>
      <dgm:spPr/>
      <dgm:t>
        <a:bodyPr/>
        <a:lstStyle/>
        <a:p>
          <a:r>
            <a:rPr lang="en-US" sz="2400" dirty="0"/>
            <a:t>Extends State and Local Cybersecurity Grant program through Jan. 30</a:t>
          </a:r>
        </a:p>
      </dgm:t>
    </dgm:pt>
    <dgm:pt modelId="{C64F4DCD-1B5D-447F-920D-33352F824C5D}" type="parTrans" cxnId="{5FB46F91-5919-47F3-A742-B7507693A6EA}">
      <dgm:prSet/>
      <dgm:spPr/>
      <dgm:t>
        <a:bodyPr/>
        <a:lstStyle/>
        <a:p>
          <a:endParaRPr lang="en-US"/>
        </a:p>
      </dgm:t>
    </dgm:pt>
    <dgm:pt modelId="{23BCE07E-6CBF-453F-96FB-06E86CE1BCC9}" type="sibTrans" cxnId="{5FB46F91-5919-47F3-A742-B7507693A6EA}">
      <dgm:prSet/>
      <dgm:spPr/>
      <dgm:t>
        <a:bodyPr/>
        <a:lstStyle/>
        <a:p>
          <a:endParaRPr lang="en-US"/>
        </a:p>
      </dgm:t>
    </dgm:pt>
    <dgm:pt modelId="{B7A784C5-D34A-4D4F-933C-A937D8BA9EBF}">
      <dgm:prSet custT="1"/>
      <dgm:spPr/>
      <dgm:t>
        <a:bodyPr/>
        <a:lstStyle/>
        <a:p>
          <a:r>
            <a:rPr lang="en-US" sz="2400" b="0" i="0" u="none" dirty="0"/>
            <a:t>Additional funding: $107B for SNAP; $8.2B for WIC; $50M for </a:t>
          </a:r>
          <a:r>
            <a:rPr lang="en-US" sz="2400" b="0" i="0" u="none" dirty="0" err="1"/>
            <a:t>ReConnect</a:t>
          </a:r>
          <a:r>
            <a:rPr lang="en-US" sz="2400" b="0" i="0" u="none" dirty="0"/>
            <a:t>; $17M for Community Connect </a:t>
          </a:r>
          <a:endParaRPr lang="en-US" sz="2400" dirty="0"/>
        </a:p>
      </dgm:t>
    </dgm:pt>
    <dgm:pt modelId="{87B86A55-83E1-4D7A-9859-E21BB1DB1428}" type="parTrans" cxnId="{1BC67186-D225-4170-8DE2-E97009731BF4}">
      <dgm:prSet/>
      <dgm:spPr/>
      <dgm:t>
        <a:bodyPr/>
        <a:lstStyle/>
        <a:p>
          <a:endParaRPr lang="en-US"/>
        </a:p>
      </dgm:t>
    </dgm:pt>
    <dgm:pt modelId="{825B0F5B-95E7-44A2-A95B-A625D58B8EB1}" type="sibTrans" cxnId="{1BC67186-D225-4170-8DE2-E97009731BF4}">
      <dgm:prSet/>
      <dgm:spPr/>
      <dgm:t>
        <a:bodyPr/>
        <a:lstStyle/>
        <a:p>
          <a:endParaRPr lang="en-US"/>
        </a:p>
      </dgm:t>
    </dgm:pt>
    <dgm:pt modelId="{C71E6520-55A0-40A8-AF52-D3D2BA832BBA}" type="pres">
      <dgm:prSet presAssocID="{EBD5577E-05A2-464B-991C-5F3D6D7BFD43}" presName="linear" presStyleCnt="0">
        <dgm:presLayoutVars>
          <dgm:animLvl val="lvl"/>
          <dgm:resizeHandles val="exact"/>
        </dgm:presLayoutVars>
      </dgm:prSet>
      <dgm:spPr/>
    </dgm:pt>
    <dgm:pt modelId="{EB5542D2-A7F5-426C-A869-4E29B6FF915A}" type="pres">
      <dgm:prSet presAssocID="{F466C26B-6526-488F-AAA0-D724B7D10F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84A1AE9-8F9D-4CDC-99E7-C6FFE83B120A}" type="pres">
      <dgm:prSet presAssocID="{F466C26B-6526-488F-AAA0-D724B7D10F8A}" presName="childText" presStyleLbl="revTx" presStyleIdx="0" presStyleCnt="3">
        <dgm:presLayoutVars>
          <dgm:bulletEnabled val="1"/>
        </dgm:presLayoutVars>
      </dgm:prSet>
      <dgm:spPr/>
    </dgm:pt>
    <dgm:pt modelId="{92CE118A-3A7E-47A3-B8A1-F4ABB95624A7}" type="pres">
      <dgm:prSet presAssocID="{601BAB36-AF95-4690-B940-999E57F132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73E6A76-4DC1-4495-A090-4718A7232379}" type="pres">
      <dgm:prSet presAssocID="{601BAB36-AF95-4690-B940-999E57F13287}" presName="childText" presStyleLbl="revTx" presStyleIdx="1" presStyleCnt="3">
        <dgm:presLayoutVars>
          <dgm:bulletEnabled val="1"/>
        </dgm:presLayoutVars>
      </dgm:prSet>
      <dgm:spPr/>
    </dgm:pt>
    <dgm:pt modelId="{E73F6C78-5820-428D-9F9F-BC18C2DA878F}" type="pres">
      <dgm:prSet presAssocID="{8EF8200F-3330-430C-98F3-9760788DDA6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80C5F68-EFCA-4327-914B-9FE8FFDA8514}" type="pres">
      <dgm:prSet presAssocID="{8EF8200F-3330-430C-98F3-9760788DDA6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8418103-BA2B-4D36-A3A9-ACDB6FD057D5}" type="presOf" srcId="{02AF75EA-415D-4B2A-9E97-158504A18DFC}" destId="{B80C5F68-EFCA-4327-914B-9FE8FFDA8514}" srcOrd="0" destOrd="2" presId="urn:microsoft.com/office/officeart/2005/8/layout/vList2"/>
    <dgm:cxn modelId="{33BCBB1B-0F25-4511-83AE-11C4AEEE7DE2}" type="presOf" srcId="{F466C26B-6526-488F-AAA0-D724B7D10F8A}" destId="{EB5542D2-A7F5-426C-A869-4E29B6FF915A}" srcOrd="0" destOrd="0" presId="urn:microsoft.com/office/officeart/2005/8/layout/vList2"/>
    <dgm:cxn modelId="{F9775734-69B4-41D5-9C9E-2F4FC6E80E16}" type="presOf" srcId="{439E4DE5-0647-469A-A98A-5763A3FCEBD1}" destId="{B80C5F68-EFCA-4327-914B-9FE8FFDA8514}" srcOrd="0" destOrd="0" presId="urn:microsoft.com/office/officeart/2005/8/layout/vList2"/>
    <dgm:cxn modelId="{9C2C9641-167E-4129-9AF7-7BCBB4390223}" type="presOf" srcId="{E553EE8A-1102-44E7-80C9-763CB1BEDF60}" destId="{784A1AE9-8F9D-4CDC-99E7-C6FFE83B120A}" srcOrd="0" destOrd="0" presId="urn:microsoft.com/office/officeart/2005/8/layout/vList2"/>
    <dgm:cxn modelId="{D47A1C55-7CE3-4948-8C77-0F45F3879675}" type="presOf" srcId="{601BAB36-AF95-4690-B940-999E57F13287}" destId="{92CE118A-3A7E-47A3-B8A1-F4ABB95624A7}" srcOrd="0" destOrd="0" presId="urn:microsoft.com/office/officeart/2005/8/layout/vList2"/>
    <dgm:cxn modelId="{620C795B-71DF-4550-92E3-924DE0E9C493}" srcId="{F466C26B-6526-488F-AAA0-D724B7D10F8A}" destId="{E553EE8A-1102-44E7-80C9-763CB1BEDF60}" srcOrd="0" destOrd="0" parTransId="{15C714C0-BA77-45F7-B4FF-7EAD5990FF22}" sibTransId="{06645614-928D-4F98-B0DF-C2B5B369EA30}"/>
    <dgm:cxn modelId="{2C8AA162-1954-4C04-89E7-3971453A8CD3}" srcId="{EBD5577E-05A2-464B-991C-5F3D6D7BFD43}" destId="{601BAB36-AF95-4690-B940-999E57F13287}" srcOrd="1" destOrd="0" parTransId="{EC8CAF88-B090-4657-8C34-8C2E2119279F}" sibTransId="{1787EC40-54A9-4841-975F-39E4BA317D9A}"/>
    <dgm:cxn modelId="{699DFA62-7E97-4F60-BD13-018B4C57C3D7}" type="presOf" srcId="{67017CB5-860D-46DE-90E0-42C7B22A7092}" destId="{B80C5F68-EFCA-4327-914B-9FE8FFDA8514}" srcOrd="0" destOrd="1" presId="urn:microsoft.com/office/officeart/2005/8/layout/vList2"/>
    <dgm:cxn modelId="{62411877-4285-4C57-8F56-C75B4CAB5F3E}" type="presOf" srcId="{8EF8200F-3330-430C-98F3-9760788DDA6D}" destId="{E73F6C78-5820-428D-9F9F-BC18C2DA878F}" srcOrd="0" destOrd="0" presId="urn:microsoft.com/office/officeart/2005/8/layout/vList2"/>
    <dgm:cxn modelId="{5C080479-B91D-481B-A663-DB5A0394312D}" srcId="{601BAB36-AF95-4690-B940-999E57F13287}" destId="{27B28013-4EDA-449B-990B-9391537B7967}" srcOrd="0" destOrd="0" parTransId="{2C882230-668D-406A-80F5-82EA45708147}" sibTransId="{E237AC82-6A53-4021-9426-5DA8408DEDF9}"/>
    <dgm:cxn modelId="{C2B2277D-A23B-47DB-ACB1-4B9AB54461F8}" type="presOf" srcId="{27B28013-4EDA-449B-990B-9391537B7967}" destId="{C73E6A76-4DC1-4495-A090-4718A7232379}" srcOrd="0" destOrd="0" presId="urn:microsoft.com/office/officeart/2005/8/layout/vList2"/>
    <dgm:cxn modelId="{1BC67186-D225-4170-8DE2-E97009731BF4}" srcId="{8EF8200F-3330-430C-98F3-9760788DDA6D}" destId="{B7A784C5-D34A-4D4F-933C-A937D8BA9EBF}" srcOrd="3" destOrd="0" parTransId="{87B86A55-83E1-4D7A-9859-E21BB1DB1428}" sibTransId="{825B0F5B-95E7-44A2-A95B-A625D58B8EB1}"/>
    <dgm:cxn modelId="{5FB46F91-5919-47F3-A742-B7507693A6EA}" srcId="{8EF8200F-3330-430C-98F3-9760788DDA6D}" destId="{02AF75EA-415D-4B2A-9E97-158504A18DFC}" srcOrd="2" destOrd="0" parTransId="{C64F4DCD-1B5D-447F-920D-33352F824C5D}" sibTransId="{23BCE07E-6CBF-453F-96FB-06E86CE1BCC9}"/>
    <dgm:cxn modelId="{E29D6DA2-B635-4149-A0C1-354F5C313F89}" srcId="{F466C26B-6526-488F-AAA0-D724B7D10F8A}" destId="{8F98033B-940B-4287-872E-F4EB019CD272}" srcOrd="1" destOrd="0" parTransId="{15F35AB1-0F22-4EC3-8B68-0917A07FDE33}" sibTransId="{047860EF-956E-474F-A54C-5059FC80A4AF}"/>
    <dgm:cxn modelId="{6763BBB2-9FF1-42D9-A7FD-1C1D8CEB0029}" type="presOf" srcId="{EBD5577E-05A2-464B-991C-5F3D6D7BFD43}" destId="{C71E6520-55A0-40A8-AF52-D3D2BA832BBA}" srcOrd="0" destOrd="0" presId="urn:microsoft.com/office/officeart/2005/8/layout/vList2"/>
    <dgm:cxn modelId="{64C7CFB5-8042-48A0-94B6-8800A233DFAF}" srcId="{EBD5577E-05A2-464B-991C-5F3D6D7BFD43}" destId="{F466C26B-6526-488F-AAA0-D724B7D10F8A}" srcOrd="0" destOrd="0" parTransId="{9A2B8CA2-1371-40FB-8875-0A99CF88B83B}" sibTransId="{EC04968C-0F0F-4C6A-A05C-816FD1433D2D}"/>
    <dgm:cxn modelId="{66FDB6B9-820F-4363-816D-277F2F08F63A}" type="presOf" srcId="{3ED2A66E-C0AB-49BF-A2F4-0AE733CFC0D9}" destId="{B80C5F68-EFCA-4327-914B-9FE8FFDA8514}" srcOrd="0" destOrd="4" presId="urn:microsoft.com/office/officeart/2005/8/layout/vList2"/>
    <dgm:cxn modelId="{C0EC79BB-1B29-4CEA-BCC4-EE5615E57D4A}" srcId="{8EF8200F-3330-430C-98F3-9760788DDA6D}" destId="{439E4DE5-0647-469A-A98A-5763A3FCEBD1}" srcOrd="0" destOrd="0" parTransId="{AEC22A52-DC8A-4DF7-9CCF-AF9D0099ED85}" sibTransId="{A014D1EC-34E0-421F-8DE9-8F62250599BB}"/>
    <dgm:cxn modelId="{0A2E9CD8-F0E2-4C86-8A73-AC64EDF84284}" srcId="{8EF8200F-3330-430C-98F3-9760788DDA6D}" destId="{3ED2A66E-C0AB-49BF-A2F4-0AE733CFC0D9}" srcOrd="4" destOrd="0" parTransId="{E0DEB7E2-3C7B-441F-AE9A-82D4EB61DCF1}" sibTransId="{C33E11FB-A54C-4D19-9B89-9A73C358091D}"/>
    <dgm:cxn modelId="{3D8811E1-AEA5-4BD1-A5AC-E1068340347A}" type="presOf" srcId="{B7A784C5-D34A-4D4F-933C-A937D8BA9EBF}" destId="{B80C5F68-EFCA-4327-914B-9FE8FFDA8514}" srcOrd="0" destOrd="3" presId="urn:microsoft.com/office/officeart/2005/8/layout/vList2"/>
    <dgm:cxn modelId="{8D970EEF-3A0D-48D0-B352-89D027A63383}" type="presOf" srcId="{8F98033B-940B-4287-872E-F4EB019CD272}" destId="{784A1AE9-8F9D-4CDC-99E7-C6FFE83B120A}" srcOrd="0" destOrd="1" presId="urn:microsoft.com/office/officeart/2005/8/layout/vList2"/>
    <dgm:cxn modelId="{634AE6F5-E60F-468D-BBCF-59E773E4F703}" srcId="{EBD5577E-05A2-464B-991C-5F3D6D7BFD43}" destId="{8EF8200F-3330-430C-98F3-9760788DDA6D}" srcOrd="2" destOrd="0" parTransId="{BF06E4D8-E206-463A-B049-F886AB719B36}" sibTransId="{EACBF087-0EE2-4DFB-B9DF-F3CA2631F44D}"/>
    <dgm:cxn modelId="{5D0870F9-7989-4B46-A52A-8FC9B8FF30C9}" srcId="{8EF8200F-3330-430C-98F3-9760788DDA6D}" destId="{67017CB5-860D-46DE-90E0-42C7B22A7092}" srcOrd="1" destOrd="0" parTransId="{F30AD566-E5D0-4FEA-9075-0BEAA22468B0}" sibTransId="{78D5F0E2-225A-4347-8044-0243028CC2CA}"/>
    <dgm:cxn modelId="{1CF5156B-41C2-47EB-A72D-20D4587DC71A}" type="presParOf" srcId="{C71E6520-55A0-40A8-AF52-D3D2BA832BBA}" destId="{EB5542D2-A7F5-426C-A869-4E29B6FF915A}" srcOrd="0" destOrd="0" presId="urn:microsoft.com/office/officeart/2005/8/layout/vList2"/>
    <dgm:cxn modelId="{84753275-82E9-429B-BB4B-26B1013EA4E4}" type="presParOf" srcId="{C71E6520-55A0-40A8-AF52-D3D2BA832BBA}" destId="{784A1AE9-8F9D-4CDC-99E7-C6FFE83B120A}" srcOrd="1" destOrd="0" presId="urn:microsoft.com/office/officeart/2005/8/layout/vList2"/>
    <dgm:cxn modelId="{DF1B2ACB-80B5-4A0B-A274-AC044A780EC5}" type="presParOf" srcId="{C71E6520-55A0-40A8-AF52-D3D2BA832BBA}" destId="{92CE118A-3A7E-47A3-B8A1-F4ABB95624A7}" srcOrd="2" destOrd="0" presId="urn:microsoft.com/office/officeart/2005/8/layout/vList2"/>
    <dgm:cxn modelId="{9785D8F5-AF9E-43DD-93BD-418FFB7C5AF7}" type="presParOf" srcId="{C71E6520-55A0-40A8-AF52-D3D2BA832BBA}" destId="{C73E6A76-4DC1-4495-A090-4718A7232379}" srcOrd="3" destOrd="0" presId="urn:microsoft.com/office/officeart/2005/8/layout/vList2"/>
    <dgm:cxn modelId="{355FD471-869D-45F0-B2F1-D642F11379A4}" type="presParOf" srcId="{C71E6520-55A0-40A8-AF52-D3D2BA832BBA}" destId="{E73F6C78-5820-428D-9F9F-BC18C2DA878F}" srcOrd="4" destOrd="0" presId="urn:microsoft.com/office/officeart/2005/8/layout/vList2"/>
    <dgm:cxn modelId="{C81B7DE5-8ADB-45B6-ABF2-46CF2E86AF23}" type="presParOf" srcId="{C71E6520-55A0-40A8-AF52-D3D2BA832BBA}" destId="{B80C5F68-EFCA-4327-914B-9FE8FFDA851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D5577E-05A2-464B-991C-5F3D6D7BFD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66C26B-6526-488F-AAA0-D724B7D10F8A}">
      <dgm:prSet/>
      <dgm:spPr/>
      <dgm:t>
        <a:bodyPr/>
        <a:lstStyle/>
        <a:p>
          <a:r>
            <a:rPr lang="en-US" b="1" dirty="0"/>
            <a:t>Continuum of Care Program</a:t>
          </a:r>
        </a:p>
      </dgm:t>
    </dgm:pt>
    <dgm:pt modelId="{9A2B8CA2-1371-40FB-8875-0A99CF88B83B}" type="parTrans" cxnId="{64C7CFB5-8042-48A0-94B6-8800A233DFAF}">
      <dgm:prSet/>
      <dgm:spPr/>
      <dgm:t>
        <a:bodyPr/>
        <a:lstStyle/>
        <a:p>
          <a:endParaRPr lang="en-US"/>
        </a:p>
      </dgm:t>
    </dgm:pt>
    <dgm:pt modelId="{EC04968C-0F0F-4C6A-A05C-816FD1433D2D}" type="sibTrans" cxnId="{64C7CFB5-8042-48A0-94B6-8800A233DFAF}">
      <dgm:prSet/>
      <dgm:spPr/>
      <dgm:t>
        <a:bodyPr/>
        <a:lstStyle/>
        <a:p>
          <a:endParaRPr lang="en-US"/>
        </a:p>
      </dgm:t>
    </dgm:pt>
    <dgm:pt modelId="{E553EE8A-1102-44E7-80C9-763CB1BEDF60}">
      <dgm:prSet/>
      <dgm:spPr/>
      <dgm:t>
        <a:bodyPr/>
        <a:lstStyle/>
        <a:p>
          <a:r>
            <a:rPr lang="en-US" dirty="0"/>
            <a:t>Approximately $3.9B to over 400 regional consortiums</a:t>
          </a:r>
        </a:p>
      </dgm:t>
    </dgm:pt>
    <dgm:pt modelId="{15C714C0-BA77-45F7-B4FF-7EAD5990FF22}" type="parTrans" cxnId="{620C795B-71DF-4550-92E3-924DE0E9C493}">
      <dgm:prSet/>
      <dgm:spPr/>
      <dgm:t>
        <a:bodyPr/>
        <a:lstStyle/>
        <a:p>
          <a:endParaRPr lang="en-US"/>
        </a:p>
      </dgm:t>
    </dgm:pt>
    <dgm:pt modelId="{06645614-928D-4F98-B0DF-C2B5B369EA30}" type="sibTrans" cxnId="{620C795B-71DF-4550-92E3-924DE0E9C493}">
      <dgm:prSet/>
      <dgm:spPr/>
      <dgm:t>
        <a:bodyPr/>
        <a:lstStyle/>
        <a:p>
          <a:endParaRPr lang="en-US"/>
        </a:p>
      </dgm:t>
    </dgm:pt>
    <dgm:pt modelId="{439E4DE5-0647-469A-A98A-5763A3FCEBD1}">
      <dgm:prSet custT="1"/>
      <dgm:spPr/>
      <dgm:t>
        <a:bodyPr/>
        <a:lstStyle/>
        <a:p>
          <a:r>
            <a:rPr lang="en-US" sz="2800" dirty="0"/>
            <a:t>Congress authorized a two-year program cycle; current year grants expire in January</a:t>
          </a:r>
        </a:p>
      </dgm:t>
    </dgm:pt>
    <dgm:pt modelId="{AEC22A52-DC8A-4DF7-9CCF-AF9D0099ED85}" type="parTrans" cxnId="{C0EC79BB-1B29-4CEA-BCC4-EE5615E57D4A}">
      <dgm:prSet/>
      <dgm:spPr/>
      <dgm:t>
        <a:bodyPr/>
        <a:lstStyle/>
        <a:p>
          <a:endParaRPr lang="en-US"/>
        </a:p>
      </dgm:t>
    </dgm:pt>
    <dgm:pt modelId="{A014D1EC-34E0-421F-8DE9-8F62250599BB}" type="sibTrans" cxnId="{C0EC79BB-1B29-4CEA-BCC4-EE5615E57D4A}">
      <dgm:prSet/>
      <dgm:spPr/>
      <dgm:t>
        <a:bodyPr/>
        <a:lstStyle/>
        <a:p>
          <a:endParaRPr lang="en-US"/>
        </a:p>
      </dgm:t>
    </dgm:pt>
    <dgm:pt modelId="{3ED2A66E-C0AB-49BF-A2F4-0AE733CFC0D9}">
      <dgm:prSet/>
      <dgm:spPr/>
      <dgm:t>
        <a:bodyPr/>
        <a:lstStyle/>
        <a:p>
          <a:endParaRPr lang="en-US" sz="2000" dirty="0"/>
        </a:p>
      </dgm:t>
    </dgm:pt>
    <dgm:pt modelId="{E0DEB7E2-3C7B-441F-AE9A-82D4EB61DCF1}" type="parTrans" cxnId="{0A2E9CD8-F0E2-4C86-8A73-AC64EDF84284}">
      <dgm:prSet/>
      <dgm:spPr/>
      <dgm:t>
        <a:bodyPr/>
        <a:lstStyle/>
        <a:p>
          <a:endParaRPr lang="en-US"/>
        </a:p>
      </dgm:t>
    </dgm:pt>
    <dgm:pt modelId="{C33E11FB-A54C-4D19-9B89-9A73C358091D}" type="sibTrans" cxnId="{0A2E9CD8-F0E2-4C86-8A73-AC64EDF84284}">
      <dgm:prSet/>
      <dgm:spPr/>
      <dgm:t>
        <a:bodyPr/>
        <a:lstStyle/>
        <a:p>
          <a:endParaRPr lang="en-US"/>
        </a:p>
      </dgm:t>
    </dgm:pt>
    <dgm:pt modelId="{8EF8200F-3330-430C-98F3-9760788DDA6D}">
      <dgm:prSet/>
      <dgm:spPr/>
      <dgm:t>
        <a:bodyPr/>
        <a:lstStyle/>
        <a:p>
          <a:r>
            <a:rPr lang="en-US" b="1" dirty="0"/>
            <a:t>Timing</a:t>
          </a:r>
          <a:endParaRPr lang="en-US" dirty="0"/>
        </a:p>
      </dgm:t>
    </dgm:pt>
    <dgm:pt modelId="{EACBF087-0EE2-4DFB-B9DF-F3CA2631F44D}" type="sibTrans" cxnId="{634AE6F5-E60F-468D-BBCF-59E773E4F703}">
      <dgm:prSet/>
      <dgm:spPr/>
      <dgm:t>
        <a:bodyPr/>
        <a:lstStyle/>
        <a:p>
          <a:endParaRPr lang="en-US"/>
        </a:p>
      </dgm:t>
    </dgm:pt>
    <dgm:pt modelId="{BF06E4D8-E206-463A-B049-F886AB719B36}" type="parTrans" cxnId="{634AE6F5-E60F-468D-BBCF-59E773E4F703}">
      <dgm:prSet/>
      <dgm:spPr/>
      <dgm:t>
        <a:bodyPr/>
        <a:lstStyle/>
        <a:p>
          <a:endParaRPr lang="en-US"/>
        </a:p>
      </dgm:t>
    </dgm:pt>
    <dgm:pt modelId="{8F98033B-940B-4287-872E-F4EB019CD272}">
      <dgm:prSet/>
      <dgm:spPr/>
      <dgm:t>
        <a:bodyPr/>
        <a:lstStyle/>
        <a:p>
          <a:r>
            <a:rPr lang="en-US" dirty="0"/>
            <a:t>Homelessness services and housing</a:t>
          </a:r>
        </a:p>
      </dgm:t>
    </dgm:pt>
    <dgm:pt modelId="{15F35AB1-0F22-4EC3-8B68-0917A07FDE33}" type="parTrans" cxnId="{E29D6DA2-B635-4149-A0C1-354F5C313F89}">
      <dgm:prSet/>
      <dgm:spPr/>
      <dgm:t>
        <a:bodyPr/>
        <a:lstStyle/>
        <a:p>
          <a:endParaRPr lang="en-US"/>
        </a:p>
      </dgm:t>
    </dgm:pt>
    <dgm:pt modelId="{047860EF-956E-474F-A54C-5059FC80A4AF}" type="sibTrans" cxnId="{E29D6DA2-B635-4149-A0C1-354F5C313F89}">
      <dgm:prSet/>
      <dgm:spPr/>
      <dgm:t>
        <a:bodyPr/>
        <a:lstStyle/>
        <a:p>
          <a:endParaRPr lang="en-US"/>
        </a:p>
      </dgm:t>
    </dgm:pt>
    <dgm:pt modelId="{4950E652-4A44-4545-860A-BBE23CB1FD3C}">
      <dgm:prSet custT="1"/>
      <dgm:spPr/>
      <dgm:t>
        <a:bodyPr/>
        <a:lstStyle/>
        <a:p>
          <a:r>
            <a:rPr lang="en-US" sz="2800" dirty="0"/>
            <a:t>HUD moving forward with a new program NOFO, in lieu of second 12-month cycle</a:t>
          </a:r>
        </a:p>
      </dgm:t>
    </dgm:pt>
    <dgm:pt modelId="{9700B135-3CEB-45A4-9F35-A6EEE1424E47}" type="parTrans" cxnId="{7BBC6243-D8DA-449F-A6C1-C55BE53A5135}">
      <dgm:prSet/>
      <dgm:spPr/>
      <dgm:t>
        <a:bodyPr/>
        <a:lstStyle/>
        <a:p>
          <a:endParaRPr lang="en-US"/>
        </a:p>
      </dgm:t>
    </dgm:pt>
    <dgm:pt modelId="{365FC175-1919-4423-8EFC-E72862984BCF}" type="sibTrans" cxnId="{7BBC6243-D8DA-449F-A6C1-C55BE53A5135}">
      <dgm:prSet/>
      <dgm:spPr/>
      <dgm:t>
        <a:bodyPr/>
        <a:lstStyle/>
        <a:p>
          <a:endParaRPr lang="en-US"/>
        </a:p>
      </dgm:t>
    </dgm:pt>
    <dgm:pt modelId="{0F93C94A-FBCA-4E40-9A7D-9FA56AE7F032}">
      <dgm:prSet custT="1"/>
      <dgm:spPr/>
      <dgm:t>
        <a:bodyPr/>
        <a:lstStyle/>
        <a:p>
          <a:r>
            <a:rPr lang="en-US" sz="2800" dirty="0"/>
            <a:t>Unlikely HUD able to conduct full awards cycle before funding lapses</a:t>
          </a:r>
        </a:p>
      </dgm:t>
    </dgm:pt>
    <dgm:pt modelId="{8491B9E6-9C2D-4ADE-8A4F-3406CAEAC77D}" type="parTrans" cxnId="{D6D31BCA-D9EC-487C-AE54-9B19D78B4FFA}">
      <dgm:prSet/>
      <dgm:spPr/>
      <dgm:t>
        <a:bodyPr/>
        <a:lstStyle/>
        <a:p>
          <a:endParaRPr lang="en-US"/>
        </a:p>
      </dgm:t>
    </dgm:pt>
    <dgm:pt modelId="{8A45D4CA-15FD-4032-8FA1-45CA06AA90E0}" type="sibTrans" cxnId="{D6D31BCA-D9EC-487C-AE54-9B19D78B4FFA}">
      <dgm:prSet/>
      <dgm:spPr/>
      <dgm:t>
        <a:bodyPr/>
        <a:lstStyle/>
        <a:p>
          <a:endParaRPr lang="en-US"/>
        </a:p>
      </dgm:t>
    </dgm:pt>
    <dgm:pt modelId="{C71E6520-55A0-40A8-AF52-D3D2BA832BBA}" type="pres">
      <dgm:prSet presAssocID="{EBD5577E-05A2-464B-991C-5F3D6D7BFD43}" presName="linear" presStyleCnt="0">
        <dgm:presLayoutVars>
          <dgm:animLvl val="lvl"/>
          <dgm:resizeHandles val="exact"/>
        </dgm:presLayoutVars>
      </dgm:prSet>
      <dgm:spPr/>
    </dgm:pt>
    <dgm:pt modelId="{EB5542D2-A7F5-426C-A869-4E29B6FF915A}" type="pres">
      <dgm:prSet presAssocID="{F466C26B-6526-488F-AAA0-D724B7D10F8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84A1AE9-8F9D-4CDC-99E7-C6FFE83B120A}" type="pres">
      <dgm:prSet presAssocID="{F466C26B-6526-488F-AAA0-D724B7D10F8A}" presName="childText" presStyleLbl="revTx" presStyleIdx="0" presStyleCnt="2">
        <dgm:presLayoutVars>
          <dgm:bulletEnabled val="1"/>
        </dgm:presLayoutVars>
      </dgm:prSet>
      <dgm:spPr/>
    </dgm:pt>
    <dgm:pt modelId="{E73F6C78-5820-428D-9F9F-BC18C2DA878F}" type="pres">
      <dgm:prSet presAssocID="{8EF8200F-3330-430C-98F3-9760788DDA6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80C5F68-EFCA-4327-914B-9FE8FFDA8514}" type="pres">
      <dgm:prSet presAssocID="{8EF8200F-3330-430C-98F3-9760788DDA6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A12D405-3D95-4C73-AB92-B3CA827AC676}" type="presOf" srcId="{0F93C94A-FBCA-4E40-9A7D-9FA56AE7F032}" destId="{B80C5F68-EFCA-4327-914B-9FE8FFDA8514}" srcOrd="0" destOrd="2" presId="urn:microsoft.com/office/officeart/2005/8/layout/vList2"/>
    <dgm:cxn modelId="{33BCBB1B-0F25-4511-83AE-11C4AEEE7DE2}" type="presOf" srcId="{F466C26B-6526-488F-AAA0-D724B7D10F8A}" destId="{EB5542D2-A7F5-426C-A869-4E29B6FF915A}" srcOrd="0" destOrd="0" presId="urn:microsoft.com/office/officeart/2005/8/layout/vList2"/>
    <dgm:cxn modelId="{F9775734-69B4-41D5-9C9E-2F4FC6E80E16}" type="presOf" srcId="{439E4DE5-0647-469A-A98A-5763A3FCEBD1}" destId="{B80C5F68-EFCA-4327-914B-9FE8FFDA8514}" srcOrd="0" destOrd="0" presId="urn:microsoft.com/office/officeart/2005/8/layout/vList2"/>
    <dgm:cxn modelId="{9C2C9641-167E-4129-9AF7-7BCBB4390223}" type="presOf" srcId="{E553EE8A-1102-44E7-80C9-763CB1BEDF60}" destId="{784A1AE9-8F9D-4CDC-99E7-C6FFE83B120A}" srcOrd="0" destOrd="0" presId="urn:microsoft.com/office/officeart/2005/8/layout/vList2"/>
    <dgm:cxn modelId="{7BBC6243-D8DA-449F-A6C1-C55BE53A5135}" srcId="{8EF8200F-3330-430C-98F3-9760788DDA6D}" destId="{4950E652-4A44-4545-860A-BBE23CB1FD3C}" srcOrd="1" destOrd="0" parTransId="{9700B135-3CEB-45A4-9F35-A6EEE1424E47}" sibTransId="{365FC175-1919-4423-8EFC-E72862984BCF}"/>
    <dgm:cxn modelId="{620C795B-71DF-4550-92E3-924DE0E9C493}" srcId="{F466C26B-6526-488F-AAA0-D724B7D10F8A}" destId="{E553EE8A-1102-44E7-80C9-763CB1BEDF60}" srcOrd="0" destOrd="0" parTransId="{15C714C0-BA77-45F7-B4FF-7EAD5990FF22}" sibTransId="{06645614-928D-4F98-B0DF-C2B5B369EA30}"/>
    <dgm:cxn modelId="{62411877-4285-4C57-8F56-C75B4CAB5F3E}" type="presOf" srcId="{8EF8200F-3330-430C-98F3-9760788DDA6D}" destId="{E73F6C78-5820-428D-9F9F-BC18C2DA878F}" srcOrd="0" destOrd="0" presId="urn:microsoft.com/office/officeart/2005/8/layout/vList2"/>
    <dgm:cxn modelId="{E29D6DA2-B635-4149-A0C1-354F5C313F89}" srcId="{F466C26B-6526-488F-AAA0-D724B7D10F8A}" destId="{8F98033B-940B-4287-872E-F4EB019CD272}" srcOrd="1" destOrd="0" parTransId="{15F35AB1-0F22-4EC3-8B68-0917A07FDE33}" sibTransId="{047860EF-956E-474F-A54C-5059FC80A4AF}"/>
    <dgm:cxn modelId="{D57705AE-940A-4FE9-BC42-D7EF51487524}" type="presOf" srcId="{4950E652-4A44-4545-860A-BBE23CB1FD3C}" destId="{B80C5F68-EFCA-4327-914B-9FE8FFDA8514}" srcOrd="0" destOrd="1" presId="urn:microsoft.com/office/officeart/2005/8/layout/vList2"/>
    <dgm:cxn modelId="{6763BBB2-9FF1-42D9-A7FD-1C1D8CEB0029}" type="presOf" srcId="{EBD5577E-05A2-464B-991C-5F3D6D7BFD43}" destId="{C71E6520-55A0-40A8-AF52-D3D2BA832BBA}" srcOrd="0" destOrd="0" presId="urn:microsoft.com/office/officeart/2005/8/layout/vList2"/>
    <dgm:cxn modelId="{64C7CFB5-8042-48A0-94B6-8800A233DFAF}" srcId="{EBD5577E-05A2-464B-991C-5F3D6D7BFD43}" destId="{F466C26B-6526-488F-AAA0-D724B7D10F8A}" srcOrd="0" destOrd="0" parTransId="{9A2B8CA2-1371-40FB-8875-0A99CF88B83B}" sibTransId="{EC04968C-0F0F-4C6A-A05C-816FD1433D2D}"/>
    <dgm:cxn modelId="{66FDB6B9-820F-4363-816D-277F2F08F63A}" type="presOf" srcId="{3ED2A66E-C0AB-49BF-A2F4-0AE733CFC0D9}" destId="{B80C5F68-EFCA-4327-914B-9FE8FFDA8514}" srcOrd="0" destOrd="3" presId="urn:microsoft.com/office/officeart/2005/8/layout/vList2"/>
    <dgm:cxn modelId="{C0EC79BB-1B29-4CEA-BCC4-EE5615E57D4A}" srcId="{8EF8200F-3330-430C-98F3-9760788DDA6D}" destId="{439E4DE5-0647-469A-A98A-5763A3FCEBD1}" srcOrd="0" destOrd="0" parTransId="{AEC22A52-DC8A-4DF7-9CCF-AF9D0099ED85}" sibTransId="{A014D1EC-34E0-421F-8DE9-8F62250599BB}"/>
    <dgm:cxn modelId="{D6D31BCA-D9EC-487C-AE54-9B19D78B4FFA}" srcId="{8EF8200F-3330-430C-98F3-9760788DDA6D}" destId="{0F93C94A-FBCA-4E40-9A7D-9FA56AE7F032}" srcOrd="2" destOrd="0" parTransId="{8491B9E6-9C2D-4ADE-8A4F-3406CAEAC77D}" sibTransId="{8A45D4CA-15FD-4032-8FA1-45CA06AA90E0}"/>
    <dgm:cxn modelId="{0A2E9CD8-F0E2-4C86-8A73-AC64EDF84284}" srcId="{8EF8200F-3330-430C-98F3-9760788DDA6D}" destId="{3ED2A66E-C0AB-49BF-A2F4-0AE733CFC0D9}" srcOrd="3" destOrd="0" parTransId="{E0DEB7E2-3C7B-441F-AE9A-82D4EB61DCF1}" sibTransId="{C33E11FB-A54C-4D19-9B89-9A73C358091D}"/>
    <dgm:cxn modelId="{8D970EEF-3A0D-48D0-B352-89D027A63383}" type="presOf" srcId="{8F98033B-940B-4287-872E-F4EB019CD272}" destId="{784A1AE9-8F9D-4CDC-99E7-C6FFE83B120A}" srcOrd="0" destOrd="1" presId="urn:microsoft.com/office/officeart/2005/8/layout/vList2"/>
    <dgm:cxn modelId="{634AE6F5-E60F-468D-BBCF-59E773E4F703}" srcId="{EBD5577E-05A2-464B-991C-5F3D6D7BFD43}" destId="{8EF8200F-3330-430C-98F3-9760788DDA6D}" srcOrd="1" destOrd="0" parTransId="{BF06E4D8-E206-463A-B049-F886AB719B36}" sibTransId="{EACBF087-0EE2-4DFB-B9DF-F3CA2631F44D}"/>
    <dgm:cxn modelId="{1CF5156B-41C2-47EB-A72D-20D4587DC71A}" type="presParOf" srcId="{C71E6520-55A0-40A8-AF52-D3D2BA832BBA}" destId="{EB5542D2-A7F5-426C-A869-4E29B6FF915A}" srcOrd="0" destOrd="0" presId="urn:microsoft.com/office/officeart/2005/8/layout/vList2"/>
    <dgm:cxn modelId="{84753275-82E9-429B-BB4B-26B1013EA4E4}" type="presParOf" srcId="{C71E6520-55A0-40A8-AF52-D3D2BA832BBA}" destId="{784A1AE9-8F9D-4CDC-99E7-C6FFE83B120A}" srcOrd="1" destOrd="0" presId="urn:microsoft.com/office/officeart/2005/8/layout/vList2"/>
    <dgm:cxn modelId="{355FD471-869D-45F0-B2F1-D642F11379A4}" type="presParOf" srcId="{C71E6520-55A0-40A8-AF52-D3D2BA832BBA}" destId="{E73F6C78-5820-428D-9F9F-BC18C2DA878F}" srcOrd="2" destOrd="0" presId="urn:microsoft.com/office/officeart/2005/8/layout/vList2"/>
    <dgm:cxn modelId="{C81B7DE5-8ADB-45B6-ABF2-46CF2E86AF23}" type="presParOf" srcId="{C71E6520-55A0-40A8-AF52-D3D2BA832BBA}" destId="{B80C5F68-EFCA-4327-914B-9FE8FFDA851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D5577E-05A2-464B-991C-5F3D6D7BFD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1BAB36-AF95-4690-B940-999E57F13287}">
      <dgm:prSet/>
      <dgm:spPr/>
      <dgm:t>
        <a:bodyPr/>
        <a:lstStyle/>
        <a:p>
          <a:r>
            <a:rPr lang="en-US" b="1" dirty="0"/>
            <a:t>Advocacy Notes</a:t>
          </a:r>
          <a:endParaRPr lang="en-US" dirty="0"/>
        </a:p>
      </dgm:t>
    </dgm:pt>
    <dgm:pt modelId="{EC8CAF88-B090-4657-8C34-8C2E2119279F}" type="parTrans" cxnId="{2C8AA162-1954-4C04-89E7-3971453A8CD3}">
      <dgm:prSet/>
      <dgm:spPr/>
      <dgm:t>
        <a:bodyPr/>
        <a:lstStyle/>
        <a:p>
          <a:endParaRPr lang="en-US"/>
        </a:p>
      </dgm:t>
    </dgm:pt>
    <dgm:pt modelId="{1787EC40-54A9-4841-975F-39E4BA317D9A}" type="sibTrans" cxnId="{2C8AA162-1954-4C04-89E7-3971453A8CD3}">
      <dgm:prSet/>
      <dgm:spPr/>
      <dgm:t>
        <a:bodyPr/>
        <a:lstStyle/>
        <a:p>
          <a:endParaRPr lang="en-US"/>
        </a:p>
      </dgm:t>
    </dgm:pt>
    <dgm:pt modelId="{27B28013-4EDA-449B-990B-9391537B7967}">
      <dgm:prSet/>
      <dgm:spPr/>
      <dgm:t>
        <a:bodyPr/>
        <a:lstStyle/>
        <a:p>
          <a:r>
            <a:rPr lang="en-US" dirty="0"/>
            <a:t>NACo issued letter to HUD</a:t>
          </a:r>
        </a:p>
      </dgm:t>
    </dgm:pt>
    <dgm:pt modelId="{2C882230-668D-406A-80F5-82EA45708147}" type="parTrans" cxnId="{5C080479-B91D-481B-A663-DB5A0394312D}">
      <dgm:prSet/>
      <dgm:spPr/>
      <dgm:t>
        <a:bodyPr/>
        <a:lstStyle/>
        <a:p>
          <a:endParaRPr lang="en-US"/>
        </a:p>
      </dgm:t>
    </dgm:pt>
    <dgm:pt modelId="{E237AC82-6A53-4021-9426-5DA8408DEDF9}" type="sibTrans" cxnId="{5C080479-B91D-481B-A663-DB5A0394312D}">
      <dgm:prSet/>
      <dgm:spPr/>
      <dgm:t>
        <a:bodyPr/>
        <a:lstStyle/>
        <a:p>
          <a:endParaRPr lang="en-US"/>
        </a:p>
      </dgm:t>
    </dgm:pt>
    <dgm:pt modelId="{E553EE8A-1102-44E7-80C9-763CB1BEDF60}">
      <dgm:prSet/>
      <dgm:spPr/>
      <dgm:t>
        <a:bodyPr/>
        <a:lstStyle/>
        <a:p>
          <a:r>
            <a:rPr lang="en-US" dirty="0"/>
            <a:t>New program NOFO in lieu of the second 12-month cycle</a:t>
          </a:r>
        </a:p>
      </dgm:t>
    </dgm:pt>
    <dgm:pt modelId="{06645614-928D-4F98-B0DF-C2B5B369EA30}" type="sibTrans" cxnId="{620C795B-71DF-4550-92E3-924DE0E9C493}">
      <dgm:prSet/>
      <dgm:spPr/>
      <dgm:t>
        <a:bodyPr/>
        <a:lstStyle/>
        <a:p>
          <a:endParaRPr lang="en-US"/>
        </a:p>
      </dgm:t>
    </dgm:pt>
    <dgm:pt modelId="{15C714C0-BA77-45F7-B4FF-7EAD5990FF22}" type="parTrans" cxnId="{620C795B-71DF-4550-92E3-924DE0E9C493}">
      <dgm:prSet/>
      <dgm:spPr/>
      <dgm:t>
        <a:bodyPr/>
        <a:lstStyle/>
        <a:p>
          <a:endParaRPr lang="en-US"/>
        </a:p>
      </dgm:t>
    </dgm:pt>
    <dgm:pt modelId="{F466C26B-6526-488F-AAA0-D724B7D10F8A}">
      <dgm:prSet/>
      <dgm:spPr/>
      <dgm:t>
        <a:bodyPr/>
        <a:lstStyle/>
        <a:p>
          <a:r>
            <a:rPr lang="en-US" b="1" dirty="0"/>
            <a:t>Program Changes</a:t>
          </a:r>
        </a:p>
      </dgm:t>
    </dgm:pt>
    <dgm:pt modelId="{EC04968C-0F0F-4C6A-A05C-816FD1433D2D}" type="sibTrans" cxnId="{64C7CFB5-8042-48A0-94B6-8800A233DFAF}">
      <dgm:prSet/>
      <dgm:spPr/>
      <dgm:t>
        <a:bodyPr/>
        <a:lstStyle/>
        <a:p>
          <a:endParaRPr lang="en-US"/>
        </a:p>
      </dgm:t>
    </dgm:pt>
    <dgm:pt modelId="{9A2B8CA2-1371-40FB-8875-0A99CF88B83B}" type="parTrans" cxnId="{64C7CFB5-8042-48A0-94B6-8800A233DFAF}">
      <dgm:prSet/>
      <dgm:spPr/>
      <dgm:t>
        <a:bodyPr/>
        <a:lstStyle/>
        <a:p>
          <a:endParaRPr lang="en-US"/>
        </a:p>
      </dgm:t>
    </dgm:pt>
    <dgm:pt modelId="{8E743C59-FD1A-4A19-A99D-461D505C58E1}">
      <dgm:prSet/>
      <dgm:spPr/>
      <dgm:t>
        <a:bodyPr/>
        <a:lstStyle/>
        <a:p>
          <a:r>
            <a:rPr lang="en-US"/>
            <a:t>30 percent cap on permanent supportive housing expenditures</a:t>
          </a:r>
          <a:endParaRPr lang="en-US" dirty="0"/>
        </a:p>
      </dgm:t>
    </dgm:pt>
    <dgm:pt modelId="{79FC3E5D-4DA8-49D9-8B5A-3E8208A3CBD5}" type="parTrans" cxnId="{1A8C23CB-E41D-4ECC-8222-C7048AA05D71}">
      <dgm:prSet/>
      <dgm:spPr/>
      <dgm:t>
        <a:bodyPr/>
        <a:lstStyle/>
        <a:p>
          <a:endParaRPr lang="en-US"/>
        </a:p>
      </dgm:t>
    </dgm:pt>
    <dgm:pt modelId="{DD11DFBB-E6D5-46CF-BA23-202AB8D9B4C1}" type="sibTrans" cxnId="{1A8C23CB-E41D-4ECC-8222-C7048AA05D71}">
      <dgm:prSet/>
      <dgm:spPr/>
      <dgm:t>
        <a:bodyPr/>
        <a:lstStyle/>
        <a:p>
          <a:endParaRPr lang="en-US"/>
        </a:p>
      </dgm:t>
    </dgm:pt>
    <dgm:pt modelId="{D52E5226-E5DB-4FCC-927D-3D77CDFDD39B}">
      <dgm:prSet/>
      <dgm:spPr/>
      <dgm:t>
        <a:bodyPr/>
        <a:lstStyle/>
        <a:p>
          <a:r>
            <a:rPr lang="en-US"/>
            <a:t>Down from 87 percent</a:t>
          </a:r>
          <a:endParaRPr lang="en-US" dirty="0"/>
        </a:p>
      </dgm:t>
    </dgm:pt>
    <dgm:pt modelId="{AD4E3AE6-E82A-4CA4-92E7-A79AFF8AA41B}" type="parTrans" cxnId="{C78C9136-C3FB-4B3C-9D55-49E581BDBFA5}">
      <dgm:prSet/>
      <dgm:spPr/>
      <dgm:t>
        <a:bodyPr/>
        <a:lstStyle/>
        <a:p>
          <a:endParaRPr lang="en-US"/>
        </a:p>
      </dgm:t>
    </dgm:pt>
    <dgm:pt modelId="{37D3D101-7B6C-4633-B077-F9BA1D0B7EAA}" type="sibTrans" cxnId="{C78C9136-C3FB-4B3C-9D55-49E581BDBFA5}">
      <dgm:prSet/>
      <dgm:spPr/>
      <dgm:t>
        <a:bodyPr/>
        <a:lstStyle/>
        <a:p>
          <a:endParaRPr lang="en-US"/>
        </a:p>
      </dgm:t>
    </dgm:pt>
    <dgm:pt modelId="{44AC1412-74C0-41F6-904A-AD22E433D31F}">
      <dgm:prSet/>
      <dgm:spPr/>
      <dgm:t>
        <a:bodyPr/>
        <a:lstStyle/>
        <a:p>
          <a:r>
            <a:rPr lang="en-US"/>
            <a:t>Shift toward short-term programs with strings attached</a:t>
          </a:r>
          <a:endParaRPr lang="en-US" dirty="0"/>
        </a:p>
      </dgm:t>
    </dgm:pt>
    <dgm:pt modelId="{DB52F667-C6C6-4D01-8546-DEBDD49DAAC4}" type="parTrans" cxnId="{7A13F934-DCBD-4E45-BBD8-EE6423ACFBD0}">
      <dgm:prSet/>
      <dgm:spPr/>
      <dgm:t>
        <a:bodyPr/>
        <a:lstStyle/>
        <a:p>
          <a:endParaRPr lang="en-US"/>
        </a:p>
      </dgm:t>
    </dgm:pt>
    <dgm:pt modelId="{67DC63AF-EA74-4CBA-B118-468A3CD38EDC}" type="sibTrans" cxnId="{7A13F934-DCBD-4E45-BBD8-EE6423ACFBD0}">
      <dgm:prSet/>
      <dgm:spPr/>
      <dgm:t>
        <a:bodyPr/>
        <a:lstStyle/>
        <a:p>
          <a:endParaRPr lang="en-US"/>
        </a:p>
      </dgm:t>
    </dgm:pt>
    <dgm:pt modelId="{B4F43B86-3AF5-469B-86AF-BC7D0E485991}">
      <dgm:prSet/>
      <dgm:spPr/>
      <dgm:t>
        <a:bodyPr/>
        <a:lstStyle/>
        <a:p>
          <a:r>
            <a:rPr lang="en-US"/>
            <a:t>Direct Impact: 170,000 residents</a:t>
          </a:r>
          <a:endParaRPr lang="en-US" dirty="0"/>
        </a:p>
      </dgm:t>
    </dgm:pt>
    <dgm:pt modelId="{D2B9165F-257A-49C7-ADA9-745AF833F102}" type="parTrans" cxnId="{BD4CA547-212C-468B-8D70-5FFE788B02F7}">
      <dgm:prSet/>
      <dgm:spPr/>
      <dgm:t>
        <a:bodyPr/>
        <a:lstStyle/>
        <a:p>
          <a:endParaRPr lang="en-US"/>
        </a:p>
      </dgm:t>
    </dgm:pt>
    <dgm:pt modelId="{36338855-47F9-4B47-84AA-B86976E8CC71}" type="sibTrans" cxnId="{BD4CA547-212C-468B-8D70-5FFE788B02F7}">
      <dgm:prSet/>
      <dgm:spPr/>
      <dgm:t>
        <a:bodyPr/>
        <a:lstStyle/>
        <a:p>
          <a:endParaRPr lang="en-US"/>
        </a:p>
      </dgm:t>
    </dgm:pt>
    <dgm:pt modelId="{419371DD-034C-4C05-B342-B241B0A6EBF0}">
      <dgm:prSet/>
      <dgm:spPr/>
      <dgm:t>
        <a:bodyPr/>
        <a:lstStyle/>
        <a:p>
          <a:r>
            <a:rPr lang="en-US" dirty="0"/>
            <a:t>Indirect Impact: Additional strain on local services—$15,000/person</a:t>
          </a:r>
        </a:p>
      </dgm:t>
    </dgm:pt>
    <dgm:pt modelId="{21B3CBC1-813F-4965-9940-F9661013A0B9}" type="parTrans" cxnId="{9B9BE6B5-6129-4A91-A916-1D34879059B6}">
      <dgm:prSet/>
      <dgm:spPr/>
      <dgm:t>
        <a:bodyPr/>
        <a:lstStyle/>
        <a:p>
          <a:endParaRPr lang="en-US"/>
        </a:p>
      </dgm:t>
    </dgm:pt>
    <dgm:pt modelId="{0100F74A-6ED1-4AD7-A3D5-6D0097A2DB27}" type="sibTrans" cxnId="{9B9BE6B5-6129-4A91-A916-1D34879059B6}">
      <dgm:prSet/>
      <dgm:spPr/>
      <dgm:t>
        <a:bodyPr/>
        <a:lstStyle/>
        <a:p>
          <a:endParaRPr lang="en-US"/>
        </a:p>
      </dgm:t>
    </dgm:pt>
    <dgm:pt modelId="{772A66B9-271C-4E74-A6DA-0E84F04E5026}">
      <dgm:prSet/>
      <dgm:spPr/>
      <dgm:t>
        <a:bodyPr/>
        <a:lstStyle/>
        <a:p>
          <a:r>
            <a:rPr lang="en-US" dirty="0"/>
            <a:t>Loss of “protected” Tier 1 funds </a:t>
          </a:r>
        </a:p>
      </dgm:t>
    </dgm:pt>
    <dgm:pt modelId="{58B8D1BE-BEDD-44A4-8829-6937E13D70F4}" type="parTrans" cxnId="{89B4C3CC-B702-4BFD-91C7-9753A6465213}">
      <dgm:prSet/>
      <dgm:spPr/>
      <dgm:t>
        <a:bodyPr/>
        <a:lstStyle/>
        <a:p>
          <a:endParaRPr lang="en-US"/>
        </a:p>
      </dgm:t>
    </dgm:pt>
    <dgm:pt modelId="{75B01B24-EC98-4921-8418-C55F37243AC5}" type="sibTrans" cxnId="{89B4C3CC-B702-4BFD-91C7-9753A6465213}">
      <dgm:prSet/>
      <dgm:spPr/>
      <dgm:t>
        <a:bodyPr/>
        <a:lstStyle/>
        <a:p>
          <a:endParaRPr lang="en-US"/>
        </a:p>
      </dgm:t>
    </dgm:pt>
    <dgm:pt modelId="{57DEB506-6F48-4B39-A76B-FAD6902D694A}">
      <dgm:prSet/>
      <dgm:spPr/>
      <dgm:t>
        <a:bodyPr/>
        <a:lstStyle/>
        <a:p>
          <a:r>
            <a:rPr lang="en-US" dirty="0"/>
            <a:t>House Republicans, Senate Democrats issued similar letters to HUD </a:t>
          </a:r>
        </a:p>
      </dgm:t>
    </dgm:pt>
    <dgm:pt modelId="{56513765-0218-4A9F-B845-3716FD7EE1A0}" type="parTrans" cxnId="{514EB9F3-65E7-4288-B6D6-654BB6FFB53A}">
      <dgm:prSet/>
      <dgm:spPr/>
      <dgm:t>
        <a:bodyPr/>
        <a:lstStyle/>
        <a:p>
          <a:endParaRPr lang="en-US"/>
        </a:p>
      </dgm:t>
    </dgm:pt>
    <dgm:pt modelId="{90FF5D80-8C04-4CC5-B810-007F56AD9746}" type="sibTrans" cxnId="{514EB9F3-65E7-4288-B6D6-654BB6FFB53A}">
      <dgm:prSet/>
      <dgm:spPr/>
      <dgm:t>
        <a:bodyPr/>
        <a:lstStyle/>
        <a:p>
          <a:endParaRPr lang="en-US"/>
        </a:p>
      </dgm:t>
    </dgm:pt>
    <dgm:pt modelId="{C71E6520-55A0-40A8-AF52-D3D2BA832BBA}" type="pres">
      <dgm:prSet presAssocID="{EBD5577E-05A2-464B-991C-5F3D6D7BFD43}" presName="linear" presStyleCnt="0">
        <dgm:presLayoutVars>
          <dgm:animLvl val="lvl"/>
          <dgm:resizeHandles val="exact"/>
        </dgm:presLayoutVars>
      </dgm:prSet>
      <dgm:spPr/>
    </dgm:pt>
    <dgm:pt modelId="{EB5542D2-A7F5-426C-A869-4E29B6FF915A}" type="pres">
      <dgm:prSet presAssocID="{F466C26B-6526-488F-AAA0-D724B7D10F8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84A1AE9-8F9D-4CDC-99E7-C6FFE83B120A}" type="pres">
      <dgm:prSet presAssocID="{F466C26B-6526-488F-AAA0-D724B7D10F8A}" presName="childText" presStyleLbl="revTx" presStyleIdx="0" presStyleCnt="2">
        <dgm:presLayoutVars>
          <dgm:bulletEnabled val="1"/>
        </dgm:presLayoutVars>
      </dgm:prSet>
      <dgm:spPr/>
    </dgm:pt>
    <dgm:pt modelId="{92CE118A-3A7E-47A3-B8A1-F4ABB95624A7}" type="pres">
      <dgm:prSet presAssocID="{601BAB36-AF95-4690-B940-999E57F1328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D8D3129-CC74-4E44-9710-25BB04159E94}" type="pres">
      <dgm:prSet presAssocID="{601BAB36-AF95-4690-B940-999E57F1328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3213701-B87C-4526-A903-261A141DF95C}" type="presOf" srcId="{772A66B9-271C-4E74-A6DA-0E84F04E5026}" destId="{784A1AE9-8F9D-4CDC-99E7-C6FFE83B120A}" srcOrd="0" destOrd="6" presId="urn:microsoft.com/office/officeart/2005/8/layout/vList2"/>
    <dgm:cxn modelId="{BB977918-6E76-4C86-9570-847E8A80AFFE}" type="presOf" srcId="{601BAB36-AF95-4690-B940-999E57F13287}" destId="{92CE118A-3A7E-47A3-B8A1-F4ABB95624A7}" srcOrd="0" destOrd="0" presId="urn:microsoft.com/office/officeart/2005/8/layout/vList2"/>
    <dgm:cxn modelId="{65B35826-9CE8-414E-8499-BDD033EEBEB1}" type="presOf" srcId="{D52E5226-E5DB-4FCC-927D-3D77CDFDD39B}" destId="{784A1AE9-8F9D-4CDC-99E7-C6FFE83B120A}" srcOrd="0" destOrd="2" presId="urn:microsoft.com/office/officeart/2005/8/layout/vList2"/>
    <dgm:cxn modelId="{C925B233-4669-4F93-867F-B6909EF6A9A7}" type="presOf" srcId="{27B28013-4EDA-449B-990B-9391537B7967}" destId="{0D8D3129-CC74-4E44-9710-25BB04159E94}" srcOrd="0" destOrd="0" presId="urn:microsoft.com/office/officeart/2005/8/layout/vList2"/>
    <dgm:cxn modelId="{7A13F934-DCBD-4E45-BBD8-EE6423ACFBD0}" srcId="{F466C26B-6526-488F-AAA0-D724B7D10F8A}" destId="{44AC1412-74C0-41F6-904A-AD22E433D31F}" srcOrd="3" destOrd="0" parTransId="{DB52F667-C6C6-4D01-8546-DEBDD49DAAC4}" sibTransId="{67DC63AF-EA74-4CBA-B118-468A3CD38EDC}"/>
    <dgm:cxn modelId="{C78C9136-C3FB-4B3C-9D55-49E581BDBFA5}" srcId="{F466C26B-6526-488F-AAA0-D724B7D10F8A}" destId="{D52E5226-E5DB-4FCC-927D-3D77CDFDD39B}" srcOrd="2" destOrd="0" parTransId="{AD4E3AE6-E82A-4CA4-92E7-A79AFF8AA41B}" sibTransId="{37D3D101-7B6C-4633-B077-F9BA1D0B7EAA}"/>
    <dgm:cxn modelId="{BD4CA547-212C-468B-8D70-5FFE788B02F7}" srcId="{F466C26B-6526-488F-AAA0-D724B7D10F8A}" destId="{B4F43B86-3AF5-469B-86AF-BC7D0E485991}" srcOrd="4" destOrd="0" parTransId="{D2B9165F-257A-49C7-ADA9-745AF833F102}" sibTransId="{36338855-47F9-4B47-84AA-B86976E8CC71}"/>
    <dgm:cxn modelId="{620C795B-71DF-4550-92E3-924DE0E9C493}" srcId="{F466C26B-6526-488F-AAA0-D724B7D10F8A}" destId="{E553EE8A-1102-44E7-80C9-763CB1BEDF60}" srcOrd="0" destOrd="0" parTransId="{15C714C0-BA77-45F7-B4FF-7EAD5990FF22}" sibTransId="{06645614-928D-4F98-B0DF-C2B5B369EA30}"/>
    <dgm:cxn modelId="{2C8AA162-1954-4C04-89E7-3971453A8CD3}" srcId="{EBD5577E-05A2-464B-991C-5F3D6D7BFD43}" destId="{601BAB36-AF95-4690-B940-999E57F13287}" srcOrd="1" destOrd="0" parTransId="{EC8CAF88-B090-4657-8C34-8C2E2119279F}" sibTransId="{1787EC40-54A9-4841-975F-39E4BA317D9A}"/>
    <dgm:cxn modelId="{CF8F5669-FF38-4709-884E-788ECB781F96}" type="presOf" srcId="{E553EE8A-1102-44E7-80C9-763CB1BEDF60}" destId="{784A1AE9-8F9D-4CDC-99E7-C6FFE83B120A}" srcOrd="0" destOrd="0" presId="urn:microsoft.com/office/officeart/2005/8/layout/vList2"/>
    <dgm:cxn modelId="{5C080479-B91D-481B-A663-DB5A0394312D}" srcId="{601BAB36-AF95-4690-B940-999E57F13287}" destId="{27B28013-4EDA-449B-990B-9391537B7967}" srcOrd="0" destOrd="0" parTransId="{2C882230-668D-406A-80F5-82EA45708147}" sibTransId="{E237AC82-6A53-4021-9426-5DA8408DEDF9}"/>
    <dgm:cxn modelId="{30CEB9A2-840C-4C50-83B2-3E51A74412D7}" type="presOf" srcId="{B4F43B86-3AF5-469B-86AF-BC7D0E485991}" destId="{784A1AE9-8F9D-4CDC-99E7-C6FFE83B120A}" srcOrd="0" destOrd="4" presId="urn:microsoft.com/office/officeart/2005/8/layout/vList2"/>
    <dgm:cxn modelId="{A65107B0-A495-4FF5-BF3E-1997FD9DE113}" type="presOf" srcId="{419371DD-034C-4C05-B342-B241B0A6EBF0}" destId="{784A1AE9-8F9D-4CDC-99E7-C6FFE83B120A}" srcOrd="0" destOrd="5" presId="urn:microsoft.com/office/officeart/2005/8/layout/vList2"/>
    <dgm:cxn modelId="{6763BBB2-9FF1-42D9-A7FD-1C1D8CEB0029}" type="presOf" srcId="{EBD5577E-05A2-464B-991C-5F3D6D7BFD43}" destId="{C71E6520-55A0-40A8-AF52-D3D2BA832BBA}" srcOrd="0" destOrd="0" presId="urn:microsoft.com/office/officeart/2005/8/layout/vList2"/>
    <dgm:cxn modelId="{64C7CFB5-8042-48A0-94B6-8800A233DFAF}" srcId="{EBD5577E-05A2-464B-991C-5F3D6D7BFD43}" destId="{F466C26B-6526-488F-AAA0-D724B7D10F8A}" srcOrd="0" destOrd="0" parTransId="{9A2B8CA2-1371-40FB-8875-0A99CF88B83B}" sibTransId="{EC04968C-0F0F-4C6A-A05C-816FD1433D2D}"/>
    <dgm:cxn modelId="{9B9BE6B5-6129-4A91-A916-1D34879059B6}" srcId="{F466C26B-6526-488F-AAA0-D724B7D10F8A}" destId="{419371DD-034C-4C05-B342-B241B0A6EBF0}" srcOrd="5" destOrd="0" parTransId="{21B3CBC1-813F-4965-9940-F9661013A0B9}" sibTransId="{0100F74A-6ED1-4AD7-A3D5-6D0097A2DB27}"/>
    <dgm:cxn modelId="{E04DDCC4-AA21-45B1-A7CC-055F1029502C}" type="presOf" srcId="{44AC1412-74C0-41F6-904A-AD22E433D31F}" destId="{784A1AE9-8F9D-4CDC-99E7-C6FFE83B120A}" srcOrd="0" destOrd="3" presId="urn:microsoft.com/office/officeart/2005/8/layout/vList2"/>
    <dgm:cxn modelId="{1A8C23CB-E41D-4ECC-8222-C7048AA05D71}" srcId="{F466C26B-6526-488F-AAA0-D724B7D10F8A}" destId="{8E743C59-FD1A-4A19-A99D-461D505C58E1}" srcOrd="1" destOrd="0" parTransId="{79FC3E5D-4DA8-49D9-8B5A-3E8208A3CBD5}" sibTransId="{DD11DFBB-E6D5-46CF-BA23-202AB8D9B4C1}"/>
    <dgm:cxn modelId="{89B4C3CC-B702-4BFD-91C7-9753A6465213}" srcId="{F466C26B-6526-488F-AAA0-D724B7D10F8A}" destId="{772A66B9-271C-4E74-A6DA-0E84F04E5026}" srcOrd="6" destOrd="0" parTransId="{58B8D1BE-BEDD-44A4-8829-6937E13D70F4}" sibTransId="{75B01B24-EC98-4921-8418-C55F37243AC5}"/>
    <dgm:cxn modelId="{6248BBDA-24FD-4A0E-8A42-8944A4424713}" type="presOf" srcId="{F466C26B-6526-488F-AAA0-D724B7D10F8A}" destId="{EB5542D2-A7F5-426C-A869-4E29B6FF915A}" srcOrd="0" destOrd="0" presId="urn:microsoft.com/office/officeart/2005/8/layout/vList2"/>
    <dgm:cxn modelId="{B20FBFDE-05C3-4686-9F7E-14F0966378F6}" type="presOf" srcId="{57DEB506-6F48-4B39-A76B-FAD6902D694A}" destId="{0D8D3129-CC74-4E44-9710-25BB04159E94}" srcOrd="0" destOrd="1" presId="urn:microsoft.com/office/officeart/2005/8/layout/vList2"/>
    <dgm:cxn modelId="{514EB9F3-65E7-4288-B6D6-654BB6FFB53A}" srcId="{601BAB36-AF95-4690-B940-999E57F13287}" destId="{57DEB506-6F48-4B39-A76B-FAD6902D694A}" srcOrd="1" destOrd="0" parTransId="{56513765-0218-4A9F-B845-3716FD7EE1A0}" sibTransId="{90FF5D80-8C04-4CC5-B810-007F56AD9746}"/>
    <dgm:cxn modelId="{D9A489FA-6992-4459-BAC5-792617B7444C}" type="presOf" srcId="{8E743C59-FD1A-4A19-A99D-461D505C58E1}" destId="{784A1AE9-8F9D-4CDC-99E7-C6FFE83B120A}" srcOrd="0" destOrd="1" presId="urn:microsoft.com/office/officeart/2005/8/layout/vList2"/>
    <dgm:cxn modelId="{38933EBA-B713-4D63-B602-6A9101EC0185}" type="presParOf" srcId="{C71E6520-55A0-40A8-AF52-D3D2BA832BBA}" destId="{EB5542D2-A7F5-426C-A869-4E29B6FF915A}" srcOrd="0" destOrd="0" presId="urn:microsoft.com/office/officeart/2005/8/layout/vList2"/>
    <dgm:cxn modelId="{69F5F12D-D876-49FB-A971-9FD69D2444FD}" type="presParOf" srcId="{C71E6520-55A0-40A8-AF52-D3D2BA832BBA}" destId="{784A1AE9-8F9D-4CDC-99E7-C6FFE83B120A}" srcOrd="1" destOrd="0" presId="urn:microsoft.com/office/officeart/2005/8/layout/vList2"/>
    <dgm:cxn modelId="{2798390B-B277-4958-93FE-D5A106076F2B}" type="presParOf" srcId="{C71E6520-55A0-40A8-AF52-D3D2BA832BBA}" destId="{92CE118A-3A7E-47A3-B8A1-F4ABB95624A7}" srcOrd="2" destOrd="0" presId="urn:microsoft.com/office/officeart/2005/8/layout/vList2"/>
    <dgm:cxn modelId="{706ECDDA-8A94-4FA5-90C1-BBF1CBCED608}" type="presParOf" srcId="{C71E6520-55A0-40A8-AF52-D3D2BA832BBA}" destId="{0D8D3129-CC74-4E44-9710-25BB04159E9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D5577E-05A2-464B-991C-5F3D6D7BFD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66C26B-6526-488F-AAA0-D724B7D10F8A}">
      <dgm:prSet/>
      <dgm:spPr/>
      <dgm:t>
        <a:bodyPr/>
        <a:lstStyle/>
        <a:p>
          <a:r>
            <a:rPr lang="en-US" b="1" dirty="0"/>
            <a:t>Most significant housing package in over a decade</a:t>
          </a:r>
        </a:p>
      </dgm:t>
    </dgm:pt>
    <dgm:pt modelId="{9A2B8CA2-1371-40FB-8875-0A99CF88B83B}" type="parTrans" cxnId="{64C7CFB5-8042-48A0-94B6-8800A233DFAF}">
      <dgm:prSet/>
      <dgm:spPr/>
      <dgm:t>
        <a:bodyPr/>
        <a:lstStyle/>
        <a:p>
          <a:endParaRPr lang="en-US"/>
        </a:p>
      </dgm:t>
    </dgm:pt>
    <dgm:pt modelId="{EC04968C-0F0F-4C6A-A05C-816FD1433D2D}" type="sibTrans" cxnId="{64C7CFB5-8042-48A0-94B6-8800A233DFAF}">
      <dgm:prSet/>
      <dgm:spPr/>
      <dgm:t>
        <a:bodyPr/>
        <a:lstStyle/>
        <a:p>
          <a:endParaRPr lang="en-US"/>
        </a:p>
      </dgm:t>
    </dgm:pt>
    <dgm:pt modelId="{E553EE8A-1102-44E7-80C9-763CB1BEDF60}">
      <dgm:prSet/>
      <dgm:spPr/>
      <dgm:t>
        <a:bodyPr/>
        <a:lstStyle/>
        <a:p>
          <a:r>
            <a:rPr lang="en-US" dirty="0"/>
            <a:t>Unanimous passage in Senate Banking; contributions from every member</a:t>
          </a:r>
        </a:p>
      </dgm:t>
    </dgm:pt>
    <dgm:pt modelId="{15C714C0-BA77-45F7-B4FF-7EAD5990FF22}" type="parTrans" cxnId="{620C795B-71DF-4550-92E3-924DE0E9C493}">
      <dgm:prSet/>
      <dgm:spPr/>
      <dgm:t>
        <a:bodyPr/>
        <a:lstStyle/>
        <a:p>
          <a:endParaRPr lang="en-US"/>
        </a:p>
      </dgm:t>
    </dgm:pt>
    <dgm:pt modelId="{06645614-928D-4F98-B0DF-C2B5B369EA30}" type="sibTrans" cxnId="{620C795B-71DF-4550-92E3-924DE0E9C493}">
      <dgm:prSet/>
      <dgm:spPr/>
      <dgm:t>
        <a:bodyPr/>
        <a:lstStyle/>
        <a:p>
          <a:endParaRPr lang="en-US"/>
        </a:p>
      </dgm:t>
    </dgm:pt>
    <dgm:pt modelId="{601BAB36-AF95-4690-B940-999E57F13287}">
      <dgm:prSet/>
      <dgm:spPr/>
      <dgm:t>
        <a:bodyPr/>
        <a:lstStyle/>
        <a:p>
          <a:r>
            <a:rPr lang="en-US" b="1"/>
            <a:t>Build Now Act</a:t>
          </a:r>
          <a:endParaRPr lang="en-US" dirty="0"/>
        </a:p>
      </dgm:t>
    </dgm:pt>
    <dgm:pt modelId="{EC8CAF88-B090-4657-8C34-8C2E2119279F}" type="parTrans" cxnId="{2C8AA162-1954-4C04-89E7-3971453A8CD3}">
      <dgm:prSet/>
      <dgm:spPr/>
      <dgm:t>
        <a:bodyPr/>
        <a:lstStyle/>
        <a:p>
          <a:endParaRPr lang="en-US"/>
        </a:p>
      </dgm:t>
    </dgm:pt>
    <dgm:pt modelId="{1787EC40-54A9-4841-975F-39E4BA317D9A}" type="sibTrans" cxnId="{2C8AA162-1954-4C04-89E7-3971453A8CD3}">
      <dgm:prSet/>
      <dgm:spPr/>
      <dgm:t>
        <a:bodyPr/>
        <a:lstStyle/>
        <a:p>
          <a:endParaRPr lang="en-US"/>
        </a:p>
      </dgm:t>
    </dgm:pt>
    <dgm:pt modelId="{27B28013-4EDA-449B-990B-9391537B7967}">
      <dgm:prSet custT="1"/>
      <dgm:spPr/>
      <dgm:t>
        <a:bodyPr/>
        <a:lstStyle/>
        <a:p>
          <a:r>
            <a:rPr lang="en-US" sz="2200" dirty="0"/>
            <a:t>Ties CDBG allocations to housing growth</a:t>
          </a:r>
        </a:p>
      </dgm:t>
    </dgm:pt>
    <dgm:pt modelId="{2C882230-668D-406A-80F5-82EA45708147}" type="parTrans" cxnId="{5C080479-B91D-481B-A663-DB5A0394312D}">
      <dgm:prSet/>
      <dgm:spPr/>
      <dgm:t>
        <a:bodyPr/>
        <a:lstStyle/>
        <a:p>
          <a:endParaRPr lang="en-US"/>
        </a:p>
      </dgm:t>
    </dgm:pt>
    <dgm:pt modelId="{E237AC82-6A53-4021-9426-5DA8408DEDF9}" type="sibTrans" cxnId="{5C080479-B91D-481B-A663-DB5A0394312D}">
      <dgm:prSet/>
      <dgm:spPr/>
      <dgm:t>
        <a:bodyPr/>
        <a:lstStyle/>
        <a:p>
          <a:endParaRPr lang="en-US"/>
        </a:p>
      </dgm:t>
    </dgm:pt>
    <dgm:pt modelId="{439E4DE5-0647-469A-A98A-5763A3FCEBD1}">
      <dgm:prSet custT="1"/>
      <dgm:spPr/>
      <dgm:t>
        <a:bodyPr/>
        <a:lstStyle/>
        <a:p>
          <a:r>
            <a:rPr lang="en-US" sz="2400" dirty="0"/>
            <a:t>Directs HUD to develop model zoning frameworks for states/local governments</a:t>
          </a:r>
        </a:p>
      </dgm:t>
    </dgm:pt>
    <dgm:pt modelId="{AEC22A52-DC8A-4DF7-9CCF-AF9D0099ED85}" type="parTrans" cxnId="{C0EC79BB-1B29-4CEA-BCC4-EE5615E57D4A}">
      <dgm:prSet/>
      <dgm:spPr/>
      <dgm:t>
        <a:bodyPr/>
        <a:lstStyle/>
        <a:p>
          <a:endParaRPr lang="en-US"/>
        </a:p>
      </dgm:t>
    </dgm:pt>
    <dgm:pt modelId="{A014D1EC-34E0-421F-8DE9-8F62250599BB}" type="sibTrans" cxnId="{C0EC79BB-1B29-4CEA-BCC4-EE5615E57D4A}">
      <dgm:prSet/>
      <dgm:spPr/>
      <dgm:t>
        <a:bodyPr/>
        <a:lstStyle/>
        <a:p>
          <a:endParaRPr lang="en-US"/>
        </a:p>
      </dgm:t>
    </dgm:pt>
    <dgm:pt modelId="{8EF8200F-3330-430C-98F3-9760788DDA6D}">
      <dgm:prSet/>
      <dgm:spPr/>
      <dgm:t>
        <a:bodyPr/>
        <a:lstStyle/>
        <a:p>
          <a:r>
            <a:rPr lang="en-US" b="1" dirty="0"/>
            <a:t>Model Zoning Frameworks</a:t>
          </a:r>
          <a:endParaRPr lang="en-US" dirty="0"/>
        </a:p>
      </dgm:t>
    </dgm:pt>
    <dgm:pt modelId="{EACBF087-0EE2-4DFB-B9DF-F3CA2631F44D}" type="sibTrans" cxnId="{634AE6F5-E60F-468D-BBCF-59E773E4F703}">
      <dgm:prSet/>
      <dgm:spPr/>
      <dgm:t>
        <a:bodyPr/>
        <a:lstStyle/>
        <a:p>
          <a:endParaRPr lang="en-US"/>
        </a:p>
      </dgm:t>
    </dgm:pt>
    <dgm:pt modelId="{BF06E4D8-E206-463A-B049-F886AB719B36}" type="parTrans" cxnId="{634AE6F5-E60F-468D-BBCF-59E773E4F703}">
      <dgm:prSet/>
      <dgm:spPr/>
      <dgm:t>
        <a:bodyPr/>
        <a:lstStyle/>
        <a:p>
          <a:endParaRPr lang="en-US"/>
        </a:p>
      </dgm:t>
    </dgm:pt>
    <dgm:pt modelId="{A4509860-81F9-490B-AA1E-D21DC80DDB46}">
      <dgm:prSet/>
      <dgm:spPr/>
      <dgm:t>
        <a:bodyPr/>
        <a:lstStyle/>
        <a:p>
          <a:r>
            <a:rPr lang="en-US" b="1" dirty="0"/>
            <a:t>County Wins</a:t>
          </a:r>
        </a:p>
      </dgm:t>
    </dgm:pt>
    <dgm:pt modelId="{E19AAAD1-46D5-4979-9CDA-9A2379B24662}" type="parTrans" cxnId="{3AF33EBC-116C-4B5D-A360-0DD6EA9E7F9C}">
      <dgm:prSet/>
      <dgm:spPr/>
      <dgm:t>
        <a:bodyPr/>
        <a:lstStyle/>
        <a:p>
          <a:endParaRPr lang="en-US"/>
        </a:p>
      </dgm:t>
    </dgm:pt>
    <dgm:pt modelId="{C167C01D-7888-40EA-B22E-813607070AA8}" type="sibTrans" cxnId="{3AF33EBC-116C-4B5D-A360-0DD6EA9E7F9C}">
      <dgm:prSet/>
      <dgm:spPr/>
      <dgm:t>
        <a:bodyPr/>
        <a:lstStyle/>
        <a:p>
          <a:endParaRPr lang="en-US"/>
        </a:p>
      </dgm:t>
    </dgm:pt>
    <dgm:pt modelId="{1C819DAD-DEBF-451F-88E0-C5135239031C}">
      <dgm:prSet/>
      <dgm:spPr/>
      <dgm:t>
        <a:bodyPr/>
        <a:lstStyle/>
        <a:p>
          <a:r>
            <a:rPr lang="en-US" b="0" dirty="0"/>
            <a:t>Reauthorizes HOME Program</a:t>
          </a:r>
        </a:p>
      </dgm:t>
    </dgm:pt>
    <dgm:pt modelId="{225C33A0-2F9C-4D0A-AFFA-454CD25F9BE5}" type="parTrans" cxnId="{FD40EE4D-F43A-4E5E-A987-23ED4F2FBBF2}">
      <dgm:prSet/>
      <dgm:spPr/>
      <dgm:t>
        <a:bodyPr/>
        <a:lstStyle/>
        <a:p>
          <a:endParaRPr lang="en-US"/>
        </a:p>
      </dgm:t>
    </dgm:pt>
    <dgm:pt modelId="{FB6D9959-ECEC-4EB7-9313-D1AA06376B80}" type="sibTrans" cxnId="{FD40EE4D-F43A-4E5E-A987-23ED4F2FBBF2}">
      <dgm:prSet/>
      <dgm:spPr/>
      <dgm:t>
        <a:bodyPr/>
        <a:lstStyle/>
        <a:p>
          <a:endParaRPr lang="en-US"/>
        </a:p>
      </dgm:t>
    </dgm:pt>
    <dgm:pt modelId="{0201A372-D157-4C15-A336-EBCA0D725180}">
      <dgm:prSet/>
      <dgm:spPr/>
      <dgm:t>
        <a:bodyPr/>
        <a:lstStyle/>
        <a:p>
          <a:r>
            <a:rPr lang="en-US" dirty="0"/>
            <a:t>Passed as floor amendment to NDAA</a:t>
          </a:r>
        </a:p>
      </dgm:t>
    </dgm:pt>
    <dgm:pt modelId="{29B4DD66-E36B-4D45-BB11-3CB7D625BAD7}" type="parTrans" cxnId="{762D84D9-8B11-403C-90CC-8E100D287E44}">
      <dgm:prSet/>
      <dgm:spPr/>
      <dgm:t>
        <a:bodyPr/>
        <a:lstStyle/>
        <a:p>
          <a:endParaRPr lang="en-US"/>
        </a:p>
      </dgm:t>
    </dgm:pt>
    <dgm:pt modelId="{F9860AA7-767A-48BB-92DC-0C0A537933A3}" type="sibTrans" cxnId="{762D84D9-8B11-403C-90CC-8E100D287E44}">
      <dgm:prSet/>
      <dgm:spPr/>
      <dgm:t>
        <a:bodyPr/>
        <a:lstStyle/>
        <a:p>
          <a:endParaRPr lang="en-US"/>
        </a:p>
      </dgm:t>
    </dgm:pt>
    <dgm:pt modelId="{697B5167-628A-4037-8243-582DF065BE13}">
      <dgm:prSet/>
      <dgm:spPr/>
      <dgm:t>
        <a:bodyPr/>
        <a:lstStyle/>
        <a:p>
          <a:r>
            <a:rPr lang="en-US" b="0" dirty="0"/>
            <a:t>Permanent authorization for CDBG-DR</a:t>
          </a:r>
        </a:p>
      </dgm:t>
    </dgm:pt>
    <dgm:pt modelId="{1A69CE0E-B33A-46F3-9D67-CF51F66413AD}" type="parTrans" cxnId="{7A01CC66-828D-4B3B-87A7-66010E9F3F49}">
      <dgm:prSet/>
      <dgm:spPr/>
      <dgm:t>
        <a:bodyPr/>
        <a:lstStyle/>
        <a:p>
          <a:endParaRPr lang="en-US"/>
        </a:p>
      </dgm:t>
    </dgm:pt>
    <dgm:pt modelId="{B089F68D-7BED-4160-8C92-C007C8449B94}" type="sibTrans" cxnId="{7A01CC66-828D-4B3B-87A7-66010E9F3F49}">
      <dgm:prSet/>
      <dgm:spPr/>
      <dgm:t>
        <a:bodyPr/>
        <a:lstStyle/>
        <a:p>
          <a:endParaRPr lang="en-US"/>
        </a:p>
      </dgm:t>
    </dgm:pt>
    <dgm:pt modelId="{56D47618-D8AD-4BFC-9CA9-B54113D98A11}">
      <dgm:prSet/>
      <dgm:spPr/>
      <dgm:t>
        <a:bodyPr/>
        <a:lstStyle/>
        <a:p>
          <a:r>
            <a:rPr lang="en-US" b="0" dirty="0"/>
            <a:t>Reduces administrative barriers: streamlined inspection requirements for HCV</a:t>
          </a:r>
        </a:p>
      </dgm:t>
    </dgm:pt>
    <dgm:pt modelId="{A6E8B5C3-E883-4A47-A08C-330DC2C088C7}" type="parTrans" cxnId="{233BF870-375E-46F1-9169-E60D365D3AB2}">
      <dgm:prSet/>
      <dgm:spPr/>
      <dgm:t>
        <a:bodyPr/>
        <a:lstStyle/>
        <a:p>
          <a:endParaRPr lang="en-US"/>
        </a:p>
      </dgm:t>
    </dgm:pt>
    <dgm:pt modelId="{1AEC9C4F-8311-4810-9C79-6B14AE9169C7}" type="sibTrans" cxnId="{233BF870-375E-46F1-9169-E60D365D3AB2}">
      <dgm:prSet/>
      <dgm:spPr/>
      <dgm:t>
        <a:bodyPr/>
        <a:lstStyle/>
        <a:p>
          <a:endParaRPr lang="en-US"/>
        </a:p>
      </dgm:t>
    </dgm:pt>
    <dgm:pt modelId="{F49969BF-7E97-4F01-A198-398767846B28}">
      <dgm:prSet custT="1"/>
      <dgm:spPr/>
      <dgm:t>
        <a:bodyPr/>
        <a:lstStyle/>
        <a:p>
          <a:r>
            <a:rPr lang="en-US" sz="2400" dirty="0"/>
            <a:t>Double-edged sword: technical assistance vs. preemption potential</a:t>
          </a:r>
        </a:p>
      </dgm:t>
    </dgm:pt>
    <dgm:pt modelId="{A8885FED-12F2-4DF2-859C-CE7B58DEA39B}" type="parTrans" cxnId="{9254AD92-E5BB-4340-BBCA-C3FB7BB70DD1}">
      <dgm:prSet/>
      <dgm:spPr/>
      <dgm:t>
        <a:bodyPr/>
        <a:lstStyle/>
        <a:p>
          <a:endParaRPr lang="en-US"/>
        </a:p>
      </dgm:t>
    </dgm:pt>
    <dgm:pt modelId="{FC9AB52F-BFC0-4ACF-940B-2101AC969FA9}" type="sibTrans" cxnId="{9254AD92-E5BB-4340-BBCA-C3FB7BB70DD1}">
      <dgm:prSet/>
      <dgm:spPr/>
      <dgm:t>
        <a:bodyPr/>
        <a:lstStyle/>
        <a:p>
          <a:endParaRPr lang="en-US"/>
        </a:p>
      </dgm:t>
    </dgm:pt>
    <dgm:pt modelId="{A19440AB-3B88-417C-B202-0B95CCC45A67}">
      <dgm:prSet custT="1"/>
      <dgm:spPr/>
      <dgm:t>
        <a:bodyPr/>
        <a:lstStyle/>
        <a:p>
          <a:r>
            <a:rPr lang="en-US" sz="2200" dirty="0"/>
            <a:t>Risk-reward system</a:t>
          </a:r>
        </a:p>
      </dgm:t>
    </dgm:pt>
    <dgm:pt modelId="{81C4FAC6-4436-4A13-97D2-7D676D604C61}" type="parTrans" cxnId="{FD8B739D-CD39-4E7C-B211-4DE482CAF065}">
      <dgm:prSet/>
      <dgm:spPr/>
    </dgm:pt>
    <dgm:pt modelId="{8D827647-20A2-42A9-8110-74749D7D71A5}" type="sibTrans" cxnId="{FD8B739D-CD39-4E7C-B211-4DE482CAF065}">
      <dgm:prSet/>
      <dgm:spPr/>
    </dgm:pt>
    <dgm:pt modelId="{C71E6520-55A0-40A8-AF52-D3D2BA832BBA}" type="pres">
      <dgm:prSet presAssocID="{EBD5577E-05A2-464B-991C-5F3D6D7BFD43}" presName="linear" presStyleCnt="0">
        <dgm:presLayoutVars>
          <dgm:animLvl val="lvl"/>
          <dgm:resizeHandles val="exact"/>
        </dgm:presLayoutVars>
      </dgm:prSet>
      <dgm:spPr/>
    </dgm:pt>
    <dgm:pt modelId="{EB5542D2-A7F5-426C-A869-4E29B6FF915A}" type="pres">
      <dgm:prSet presAssocID="{F466C26B-6526-488F-AAA0-D724B7D10F8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84A1AE9-8F9D-4CDC-99E7-C6FFE83B120A}" type="pres">
      <dgm:prSet presAssocID="{F466C26B-6526-488F-AAA0-D724B7D10F8A}" presName="childText" presStyleLbl="revTx" presStyleIdx="0" presStyleCnt="4">
        <dgm:presLayoutVars>
          <dgm:bulletEnabled val="1"/>
        </dgm:presLayoutVars>
      </dgm:prSet>
      <dgm:spPr/>
    </dgm:pt>
    <dgm:pt modelId="{DF5F7D57-DEA0-47C1-9B15-718161992453}" type="pres">
      <dgm:prSet presAssocID="{A4509860-81F9-490B-AA1E-D21DC80DDB4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1A923E5-0408-4BCB-9DF1-EAFA70A53117}" type="pres">
      <dgm:prSet presAssocID="{A4509860-81F9-490B-AA1E-D21DC80DDB46}" presName="childText" presStyleLbl="revTx" presStyleIdx="1" presStyleCnt="4">
        <dgm:presLayoutVars>
          <dgm:bulletEnabled val="1"/>
        </dgm:presLayoutVars>
      </dgm:prSet>
      <dgm:spPr/>
    </dgm:pt>
    <dgm:pt modelId="{92CE118A-3A7E-47A3-B8A1-F4ABB95624A7}" type="pres">
      <dgm:prSet presAssocID="{601BAB36-AF95-4690-B940-999E57F1328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73E6A76-4DC1-4495-A090-4718A7232379}" type="pres">
      <dgm:prSet presAssocID="{601BAB36-AF95-4690-B940-999E57F13287}" presName="childText" presStyleLbl="revTx" presStyleIdx="2" presStyleCnt="4">
        <dgm:presLayoutVars>
          <dgm:bulletEnabled val="1"/>
        </dgm:presLayoutVars>
      </dgm:prSet>
      <dgm:spPr/>
    </dgm:pt>
    <dgm:pt modelId="{E73F6C78-5820-428D-9F9F-BC18C2DA878F}" type="pres">
      <dgm:prSet presAssocID="{8EF8200F-3330-430C-98F3-9760788DDA6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80C5F68-EFCA-4327-914B-9FE8FFDA8514}" type="pres">
      <dgm:prSet presAssocID="{8EF8200F-3330-430C-98F3-9760788DDA6D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A8F7F11-6B8B-483E-919C-C24EB660FF7A}" type="presOf" srcId="{A4509860-81F9-490B-AA1E-D21DC80DDB46}" destId="{DF5F7D57-DEA0-47C1-9B15-718161992453}" srcOrd="0" destOrd="0" presId="urn:microsoft.com/office/officeart/2005/8/layout/vList2"/>
    <dgm:cxn modelId="{F68BC93F-3698-4823-91E6-66A04251C36D}" type="presOf" srcId="{1C819DAD-DEBF-451F-88E0-C5135239031C}" destId="{31A923E5-0408-4BCB-9DF1-EAFA70A53117}" srcOrd="0" destOrd="0" presId="urn:microsoft.com/office/officeart/2005/8/layout/vList2"/>
    <dgm:cxn modelId="{AB6B6845-E196-425D-9B3D-DD530FCA4AF4}" type="presOf" srcId="{8EF8200F-3330-430C-98F3-9760788DDA6D}" destId="{E73F6C78-5820-428D-9F9F-BC18C2DA878F}" srcOrd="0" destOrd="0" presId="urn:microsoft.com/office/officeart/2005/8/layout/vList2"/>
    <dgm:cxn modelId="{232A504D-876D-4E3F-815B-0C796912C06D}" type="presOf" srcId="{697B5167-628A-4037-8243-582DF065BE13}" destId="{31A923E5-0408-4BCB-9DF1-EAFA70A53117}" srcOrd="0" destOrd="1" presId="urn:microsoft.com/office/officeart/2005/8/layout/vList2"/>
    <dgm:cxn modelId="{FD40EE4D-F43A-4E5E-A987-23ED4F2FBBF2}" srcId="{A4509860-81F9-490B-AA1E-D21DC80DDB46}" destId="{1C819DAD-DEBF-451F-88E0-C5135239031C}" srcOrd="0" destOrd="0" parTransId="{225C33A0-2F9C-4D0A-AFFA-454CD25F9BE5}" sibTransId="{FB6D9959-ECEC-4EB7-9313-D1AA06376B80}"/>
    <dgm:cxn modelId="{3C880E54-DD28-432D-9A66-9B7C4E1B17E0}" type="presOf" srcId="{601BAB36-AF95-4690-B940-999E57F13287}" destId="{92CE118A-3A7E-47A3-B8A1-F4ABB95624A7}" srcOrd="0" destOrd="0" presId="urn:microsoft.com/office/officeart/2005/8/layout/vList2"/>
    <dgm:cxn modelId="{620C795B-71DF-4550-92E3-924DE0E9C493}" srcId="{F466C26B-6526-488F-AAA0-D724B7D10F8A}" destId="{E553EE8A-1102-44E7-80C9-763CB1BEDF60}" srcOrd="0" destOrd="0" parTransId="{15C714C0-BA77-45F7-B4FF-7EAD5990FF22}" sibTransId="{06645614-928D-4F98-B0DF-C2B5B369EA30}"/>
    <dgm:cxn modelId="{73EF0B5F-FFDC-4125-B0D1-C75563EDE68C}" type="presOf" srcId="{27B28013-4EDA-449B-990B-9391537B7967}" destId="{C73E6A76-4DC1-4495-A090-4718A7232379}" srcOrd="0" destOrd="0" presId="urn:microsoft.com/office/officeart/2005/8/layout/vList2"/>
    <dgm:cxn modelId="{2C8AA162-1954-4C04-89E7-3971453A8CD3}" srcId="{EBD5577E-05A2-464B-991C-5F3D6D7BFD43}" destId="{601BAB36-AF95-4690-B940-999E57F13287}" srcOrd="2" destOrd="0" parTransId="{EC8CAF88-B090-4657-8C34-8C2E2119279F}" sibTransId="{1787EC40-54A9-4841-975F-39E4BA317D9A}"/>
    <dgm:cxn modelId="{82B35766-B1D9-4213-A87B-B55D1BAE876E}" type="presOf" srcId="{F466C26B-6526-488F-AAA0-D724B7D10F8A}" destId="{EB5542D2-A7F5-426C-A869-4E29B6FF915A}" srcOrd="0" destOrd="0" presId="urn:microsoft.com/office/officeart/2005/8/layout/vList2"/>
    <dgm:cxn modelId="{7A01CC66-828D-4B3B-87A7-66010E9F3F49}" srcId="{A4509860-81F9-490B-AA1E-D21DC80DDB46}" destId="{697B5167-628A-4037-8243-582DF065BE13}" srcOrd="1" destOrd="0" parTransId="{1A69CE0E-B33A-46F3-9D67-CF51F66413AD}" sibTransId="{B089F68D-7BED-4160-8C92-C007C8449B94}"/>
    <dgm:cxn modelId="{233BF870-375E-46F1-9169-E60D365D3AB2}" srcId="{A4509860-81F9-490B-AA1E-D21DC80DDB46}" destId="{56D47618-D8AD-4BFC-9CA9-B54113D98A11}" srcOrd="2" destOrd="0" parTransId="{A6E8B5C3-E883-4A47-A08C-330DC2C088C7}" sibTransId="{1AEC9C4F-8311-4810-9C79-6B14AE9169C7}"/>
    <dgm:cxn modelId="{5C080479-B91D-481B-A663-DB5A0394312D}" srcId="{601BAB36-AF95-4690-B940-999E57F13287}" destId="{27B28013-4EDA-449B-990B-9391537B7967}" srcOrd="0" destOrd="0" parTransId="{2C882230-668D-406A-80F5-82EA45708147}" sibTransId="{E237AC82-6A53-4021-9426-5DA8408DEDF9}"/>
    <dgm:cxn modelId="{48C23983-7A6F-42D9-84F0-DC88BAA1AEB3}" type="presOf" srcId="{439E4DE5-0647-469A-A98A-5763A3FCEBD1}" destId="{B80C5F68-EFCA-4327-914B-9FE8FFDA8514}" srcOrd="0" destOrd="0" presId="urn:microsoft.com/office/officeart/2005/8/layout/vList2"/>
    <dgm:cxn modelId="{9254AD92-E5BB-4340-BBCA-C3FB7BB70DD1}" srcId="{8EF8200F-3330-430C-98F3-9760788DDA6D}" destId="{F49969BF-7E97-4F01-A198-398767846B28}" srcOrd="1" destOrd="0" parTransId="{A8885FED-12F2-4DF2-859C-CE7B58DEA39B}" sibTransId="{FC9AB52F-BFC0-4ACF-940B-2101AC969FA9}"/>
    <dgm:cxn modelId="{A4620B9A-3CF1-441E-821D-63FD26A04953}" type="presOf" srcId="{F49969BF-7E97-4F01-A198-398767846B28}" destId="{B80C5F68-EFCA-4327-914B-9FE8FFDA8514}" srcOrd="0" destOrd="1" presId="urn:microsoft.com/office/officeart/2005/8/layout/vList2"/>
    <dgm:cxn modelId="{FD8B739D-CD39-4E7C-B211-4DE482CAF065}" srcId="{601BAB36-AF95-4690-B940-999E57F13287}" destId="{A19440AB-3B88-417C-B202-0B95CCC45A67}" srcOrd="1" destOrd="0" parTransId="{81C4FAC6-4436-4A13-97D2-7D676D604C61}" sibTransId="{8D827647-20A2-42A9-8110-74749D7D71A5}"/>
    <dgm:cxn modelId="{7BF5AEA2-D4A2-490D-B9B5-52313B941383}" type="presOf" srcId="{56D47618-D8AD-4BFC-9CA9-B54113D98A11}" destId="{31A923E5-0408-4BCB-9DF1-EAFA70A53117}" srcOrd="0" destOrd="2" presId="urn:microsoft.com/office/officeart/2005/8/layout/vList2"/>
    <dgm:cxn modelId="{0B48F2B1-EAAF-4343-9D6F-3B93D46E7E38}" type="presOf" srcId="{A19440AB-3B88-417C-B202-0B95CCC45A67}" destId="{C73E6A76-4DC1-4495-A090-4718A7232379}" srcOrd="0" destOrd="1" presId="urn:microsoft.com/office/officeart/2005/8/layout/vList2"/>
    <dgm:cxn modelId="{6763BBB2-9FF1-42D9-A7FD-1C1D8CEB0029}" type="presOf" srcId="{EBD5577E-05A2-464B-991C-5F3D6D7BFD43}" destId="{C71E6520-55A0-40A8-AF52-D3D2BA832BBA}" srcOrd="0" destOrd="0" presId="urn:microsoft.com/office/officeart/2005/8/layout/vList2"/>
    <dgm:cxn modelId="{64C7CFB5-8042-48A0-94B6-8800A233DFAF}" srcId="{EBD5577E-05A2-464B-991C-5F3D6D7BFD43}" destId="{F466C26B-6526-488F-AAA0-D724B7D10F8A}" srcOrd="0" destOrd="0" parTransId="{9A2B8CA2-1371-40FB-8875-0A99CF88B83B}" sibTransId="{EC04968C-0F0F-4C6A-A05C-816FD1433D2D}"/>
    <dgm:cxn modelId="{C0EC79BB-1B29-4CEA-BCC4-EE5615E57D4A}" srcId="{8EF8200F-3330-430C-98F3-9760788DDA6D}" destId="{439E4DE5-0647-469A-A98A-5763A3FCEBD1}" srcOrd="0" destOrd="0" parTransId="{AEC22A52-DC8A-4DF7-9CCF-AF9D0099ED85}" sibTransId="{A014D1EC-34E0-421F-8DE9-8F62250599BB}"/>
    <dgm:cxn modelId="{3AF33EBC-116C-4B5D-A360-0DD6EA9E7F9C}" srcId="{EBD5577E-05A2-464B-991C-5F3D6D7BFD43}" destId="{A4509860-81F9-490B-AA1E-D21DC80DDB46}" srcOrd="1" destOrd="0" parTransId="{E19AAAD1-46D5-4979-9CDA-9A2379B24662}" sibTransId="{C167C01D-7888-40EA-B22E-813607070AA8}"/>
    <dgm:cxn modelId="{784C5CD7-4334-4DD4-ADAB-C6A537F6A220}" type="presOf" srcId="{E553EE8A-1102-44E7-80C9-763CB1BEDF60}" destId="{784A1AE9-8F9D-4CDC-99E7-C6FFE83B120A}" srcOrd="0" destOrd="0" presId="urn:microsoft.com/office/officeart/2005/8/layout/vList2"/>
    <dgm:cxn modelId="{762D84D9-8B11-403C-90CC-8E100D287E44}" srcId="{F466C26B-6526-488F-AAA0-D724B7D10F8A}" destId="{0201A372-D157-4C15-A336-EBCA0D725180}" srcOrd="1" destOrd="0" parTransId="{29B4DD66-E36B-4D45-BB11-3CB7D625BAD7}" sibTransId="{F9860AA7-767A-48BB-92DC-0C0A537933A3}"/>
    <dgm:cxn modelId="{634AE6F5-E60F-468D-BBCF-59E773E4F703}" srcId="{EBD5577E-05A2-464B-991C-5F3D6D7BFD43}" destId="{8EF8200F-3330-430C-98F3-9760788DDA6D}" srcOrd="3" destOrd="0" parTransId="{BF06E4D8-E206-463A-B049-F886AB719B36}" sibTransId="{EACBF087-0EE2-4DFB-B9DF-F3CA2631F44D}"/>
    <dgm:cxn modelId="{822367FA-653A-4E43-8A61-4C7086AF0601}" type="presOf" srcId="{0201A372-D157-4C15-A336-EBCA0D725180}" destId="{784A1AE9-8F9D-4CDC-99E7-C6FFE83B120A}" srcOrd="0" destOrd="1" presId="urn:microsoft.com/office/officeart/2005/8/layout/vList2"/>
    <dgm:cxn modelId="{B1E6BB3A-4A27-4D7B-884D-158A14FF5375}" type="presParOf" srcId="{C71E6520-55A0-40A8-AF52-D3D2BA832BBA}" destId="{EB5542D2-A7F5-426C-A869-4E29B6FF915A}" srcOrd="0" destOrd="0" presId="urn:microsoft.com/office/officeart/2005/8/layout/vList2"/>
    <dgm:cxn modelId="{805D626F-D706-4267-9EC4-999837C562DB}" type="presParOf" srcId="{C71E6520-55A0-40A8-AF52-D3D2BA832BBA}" destId="{784A1AE9-8F9D-4CDC-99E7-C6FFE83B120A}" srcOrd="1" destOrd="0" presId="urn:microsoft.com/office/officeart/2005/8/layout/vList2"/>
    <dgm:cxn modelId="{743402DE-6031-4113-B8C6-2FD414D73B21}" type="presParOf" srcId="{C71E6520-55A0-40A8-AF52-D3D2BA832BBA}" destId="{DF5F7D57-DEA0-47C1-9B15-718161992453}" srcOrd="2" destOrd="0" presId="urn:microsoft.com/office/officeart/2005/8/layout/vList2"/>
    <dgm:cxn modelId="{E6C75D13-351A-4118-91D7-127C5D3E6A70}" type="presParOf" srcId="{C71E6520-55A0-40A8-AF52-D3D2BA832BBA}" destId="{31A923E5-0408-4BCB-9DF1-EAFA70A53117}" srcOrd="3" destOrd="0" presId="urn:microsoft.com/office/officeart/2005/8/layout/vList2"/>
    <dgm:cxn modelId="{A38391C0-2A2C-46F5-AB8A-B26E83F91847}" type="presParOf" srcId="{C71E6520-55A0-40A8-AF52-D3D2BA832BBA}" destId="{92CE118A-3A7E-47A3-B8A1-F4ABB95624A7}" srcOrd="4" destOrd="0" presId="urn:microsoft.com/office/officeart/2005/8/layout/vList2"/>
    <dgm:cxn modelId="{7645DAC4-1932-4154-9E3C-3CFE056A8C0F}" type="presParOf" srcId="{C71E6520-55A0-40A8-AF52-D3D2BA832BBA}" destId="{C73E6A76-4DC1-4495-A090-4718A7232379}" srcOrd="5" destOrd="0" presId="urn:microsoft.com/office/officeart/2005/8/layout/vList2"/>
    <dgm:cxn modelId="{02AA6B38-C4F1-4030-B2AD-6B55B5B927E1}" type="presParOf" srcId="{C71E6520-55A0-40A8-AF52-D3D2BA832BBA}" destId="{E73F6C78-5820-428D-9F9F-BC18C2DA878F}" srcOrd="6" destOrd="0" presId="urn:microsoft.com/office/officeart/2005/8/layout/vList2"/>
    <dgm:cxn modelId="{01311462-37EA-47FF-84DA-4D511F93C5D5}" type="presParOf" srcId="{C71E6520-55A0-40A8-AF52-D3D2BA832BBA}" destId="{B80C5F68-EFCA-4327-914B-9FE8FFDA851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542D2-A7F5-426C-A869-4E29B6FF915A}">
      <dsp:nvSpPr>
        <dsp:cNvPr id="0" name=""/>
        <dsp:cNvSpPr/>
      </dsp:nvSpPr>
      <dsp:spPr>
        <a:xfrm>
          <a:off x="0" y="17589"/>
          <a:ext cx="11832771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Began on October 1</a:t>
          </a:r>
          <a:endParaRPr lang="en-US" sz="3200" kern="1200" dirty="0"/>
        </a:p>
      </dsp:txBody>
      <dsp:txXfrm>
        <a:off x="38381" y="55970"/>
        <a:ext cx="11756009" cy="709478"/>
      </dsp:txXfrm>
    </dsp:sp>
    <dsp:sp modelId="{784A1AE9-8F9D-4CDC-99E7-C6FFE83B120A}">
      <dsp:nvSpPr>
        <dsp:cNvPr id="0" name=""/>
        <dsp:cNvSpPr/>
      </dsp:nvSpPr>
      <dsp:spPr>
        <a:xfrm>
          <a:off x="0" y="803829"/>
          <a:ext cx="11832771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43 days in total—the longest in history</a:t>
          </a:r>
        </a:p>
      </dsp:txBody>
      <dsp:txXfrm>
        <a:off x="0" y="803829"/>
        <a:ext cx="11832771" cy="529920"/>
      </dsp:txXfrm>
    </dsp:sp>
    <dsp:sp modelId="{92CE118A-3A7E-47A3-B8A1-F4ABB95624A7}">
      <dsp:nvSpPr>
        <dsp:cNvPr id="0" name=""/>
        <dsp:cNvSpPr/>
      </dsp:nvSpPr>
      <dsp:spPr>
        <a:xfrm>
          <a:off x="0" y="1333749"/>
          <a:ext cx="11832771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County Impacts</a:t>
          </a:r>
          <a:endParaRPr lang="en-US" sz="3200" kern="1200" dirty="0"/>
        </a:p>
      </dsp:txBody>
      <dsp:txXfrm>
        <a:off x="38381" y="1372130"/>
        <a:ext cx="11756009" cy="709478"/>
      </dsp:txXfrm>
    </dsp:sp>
    <dsp:sp modelId="{C73E6A76-4DC1-4495-A090-4718A7232379}">
      <dsp:nvSpPr>
        <dsp:cNvPr id="0" name=""/>
        <dsp:cNvSpPr/>
      </dsp:nvSpPr>
      <dsp:spPr>
        <a:xfrm>
          <a:off x="0" y="2119989"/>
          <a:ext cx="11832771" cy="129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Counties receive more than </a:t>
          </a:r>
          <a:r>
            <a:rPr lang="en-US" sz="2500" b="1" i="1" kern="1200" dirty="0"/>
            <a:t>$62 billion</a:t>
          </a:r>
          <a:r>
            <a:rPr lang="en-US" sz="2500" b="0" i="0" kern="1200" dirty="0"/>
            <a:t> in intergovernmental revenue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Agency programs largely scaled-back or frozen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States and local governments forced to backfill federal funding</a:t>
          </a:r>
        </a:p>
      </dsp:txBody>
      <dsp:txXfrm>
        <a:off x="0" y="2119989"/>
        <a:ext cx="11832771" cy="1291680"/>
      </dsp:txXfrm>
    </dsp:sp>
    <dsp:sp modelId="{E73F6C78-5820-428D-9F9F-BC18C2DA878F}">
      <dsp:nvSpPr>
        <dsp:cNvPr id="0" name=""/>
        <dsp:cNvSpPr/>
      </dsp:nvSpPr>
      <dsp:spPr>
        <a:xfrm>
          <a:off x="0" y="3411669"/>
          <a:ext cx="11832771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NACo joins “Big 7” Letter</a:t>
          </a:r>
          <a:endParaRPr lang="en-US" sz="3200" kern="1200" dirty="0"/>
        </a:p>
      </dsp:txBody>
      <dsp:txXfrm>
        <a:off x="38381" y="3450050"/>
        <a:ext cx="11756009" cy="709478"/>
      </dsp:txXfrm>
    </dsp:sp>
    <dsp:sp modelId="{B80C5F68-EFCA-4327-914B-9FE8FFDA8514}">
      <dsp:nvSpPr>
        <dsp:cNvPr id="0" name=""/>
        <dsp:cNvSpPr/>
      </dsp:nvSpPr>
      <dsp:spPr>
        <a:xfrm>
          <a:off x="0" y="4197909"/>
          <a:ext cx="11832771" cy="142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Urged Congress to reach a bipartisan resolution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Highlighted the strain of a protracted shutdown on state and local budgets and service delivery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4197909"/>
        <a:ext cx="11832771" cy="1424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542D2-A7F5-426C-A869-4E29B6FF915A}">
      <dsp:nvSpPr>
        <dsp:cNvPr id="0" name=""/>
        <dsp:cNvSpPr/>
      </dsp:nvSpPr>
      <dsp:spPr>
        <a:xfrm>
          <a:off x="0" y="12864"/>
          <a:ext cx="11832771" cy="687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November 12: Signed into law</a:t>
          </a:r>
        </a:p>
      </dsp:txBody>
      <dsp:txXfrm>
        <a:off x="33583" y="46447"/>
        <a:ext cx="11765605" cy="620794"/>
      </dsp:txXfrm>
    </dsp:sp>
    <dsp:sp modelId="{784A1AE9-8F9D-4CDC-99E7-C6FFE83B120A}">
      <dsp:nvSpPr>
        <dsp:cNvPr id="0" name=""/>
        <dsp:cNvSpPr/>
      </dsp:nvSpPr>
      <dsp:spPr>
        <a:xfrm>
          <a:off x="0" y="700824"/>
          <a:ext cx="11832771" cy="767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60-40 in Senate, 222-209 in House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Funds most agencies through January 30, 2026</a:t>
          </a:r>
        </a:p>
      </dsp:txBody>
      <dsp:txXfrm>
        <a:off x="0" y="700824"/>
        <a:ext cx="11832771" cy="767970"/>
      </dsp:txXfrm>
    </dsp:sp>
    <dsp:sp modelId="{92CE118A-3A7E-47A3-B8A1-F4ABB95624A7}">
      <dsp:nvSpPr>
        <dsp:cNvPr id="0" name=""/>
        <dsp:cNvSpPr/>
      </dsp:nvSpPr>
      <dsp:spPr>
        <a:xfrm>
          <a:off x="0" y="1468794"/>
          <a:ext cx="11832771" cy="687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Three-Bill “Minibus”</a:t>
          </a:r>
          <a:endParaRPr lang="en-US" sz="2800" kern="1200" dirty="0"/>
        </a:p>
      </dsp:txBody>
      <dsp:txXfrm>
        <a:off x="33583" y="1502377"/>
        <a:ext cx="11765605" cy="620794"/>
      </dsp:txXfrm>
    </dsp:sp>
    <dsp:sp modelId="{C73E6A76-4DC1-4495-A090-4718A7232379}">
      <dsp:nvSpPr>
        <dsp:cNvPr id="0" name=""/>
        <dsp:cNvSpPr/>
      </dsp:nvSpPr>
      <dsp:spPr>
        <a:xfrm>
          <a:off x="0" y="2156754"/>
          <a:ext cx="11832771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Agriculture, </a:t>
          </a:r>
          <a:r>
            <a:rPr lang="en-US" sz="2200" kern="1200" dirty="0" err="1"/>
            <a:t>MilCon</a:t>
          </a:r>
          <a:r>
            <a:rPr lang="en-US" sz="2200" kern="1200" dirty="0"/>
            <a:t>/VA, Legislative Branch</a:t>
          </a:r>
        </a:p>
      </dsp:txBody>
      <dsp:txXfrm>
        <a:off x="0" y="2156754"/>
        <a:ext cx="11832771" cy="463680"/>
      </dsp:txXfrm>
    </dsp:sp>
    <dsp:sp modelId="{E73F6C78-5820-428D-9F9F-BC18C2DA878F}">
      <dsp:nvSpPr>
        <dsp:cNvPr id="0" name=""/>
        <dsp:cNvSpPr/>
      </dsp:nvSpPr>
      <dsp:spPr>
        <a:xfrm>
          <a:off x="0" y="2620434"/>
          <a:ext cx="11832771" cy="687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Additional Provisions</a:t>
          </a:r>
          <a:endParaRPr lang="en-US" sz="2800" kern="1200" dirty="0"/>
        </a:p>
      </dsp:txBody>
      <dsp:txXfrm>
        <a:off x="33583" y="2654017"/>
        <a:ext cx="11765605" cy="620794"/>
      </dsp:txXfrm>
    </dsp:sp>
    <dsp:sp modelId="{B80C5F68-EFCA-4327-914B-9FE8FFDA8514}">
      <dsp:nvSpPr>
        <dsp:cNvPr id="0" name=""/>
        <dsp:cNvSpPr/>
      </dsp:nvSpPr>
      <dsp:spPr>
        <a:xfrm>
          <a:off x="0" y="3308394"/>
          <a:ext cx="11832771" cy="231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Framework for state and local reimbursement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Rescinds recent RIFs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Extends State and Local Cybersecurity Grant program through Jan. 30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i="0" u="none" kern="1200" dirty="0"/>
            <a:t>Additional funding: $107B for SNAP; $8.2B for WIC; $50M for </a:t>
          </a:r>
          <a:r>
            <a:rPr lang="en-US" sz="2400" b="0" i="0" u="none" kern="1200" dirty="0" err="1"/>
            <a:t>ReConnect</a:t>
          </a:r>
          <a:r>
            <a:rPr lang="en-US" sz="2400" b="0" i="0" u="none" kern="1200" dirty="0"/>
            <a:t>; $17M for Community Connect </a:t>
          </a:r>
          <a:endParaRPr lang="en-US" sz="2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3308394"/>
        <a:ext cx="11832771" cy="2318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542D2-A7F5-426C-A869-4E29B6FF915A}">
      <dsp:nvSpPr>
        <dsp:cNvPr id="0" name=""/>
        <dsp:cNvSpPr/>
      </dsp:nvSpPr>
      <dsp:spPr>
        <a:xfrm>
          <a:off x="0" y="15429"/>
          <a:ext cx="11832771" cy="98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Continuum of Care Program</a:t>
          </a:r>
        </a:p>
      </dsp:txBody>
      <dsp:txXfrm>
        <a:off x="47976" y="63405"/>
        <a:ext cx="11736819" cy="886848"/>
      </dsp:txXfrm>
    </dsp:sp>
    <dsp:sp modelId="{784A1AE9-8F9D-4CDC-99E7-C6FFE83B120A}">
      <dsp:nvSpPr>
        <dsp:cNvPr id="0" name=""/>
        <dsp:cNvSpPr/>
      </dsp:nvSpPr>
      <dsp:spPr>
        <a:xfrm>
          <a:off x="0" y="998229"/>
          <a:ext cx="11832771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Approximately $3.9B to over 400 regional consortiums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Homelessness services and housing</a:t>
          </a:r>
        </a:p>
      </dsp:txBody>
      <dsp:txXfrm>
        <a:off x="0" y="998229"/>
        <a:ext cx="11832771" cy="1076400"/>
      </dsp:txXfrm>
    </dsp:sp>
    <dsp:sp modelId="{E73F6C78-5820-428D-9F9F-BC18C2DA878F}">
      <dsp:nvSpPr>
        <dsp:cNvPr id="0" name=""/>
        <dsp:cNvSpPr/>
      </dsp:nvSpPr>
      <dsp:spPr>
        <a:xfrm>
          <a:off x="0" y="2074629"/>
          <a:ext cx="11832771" cy="98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Timing</a:t>
          </a:r>
          <a:endParaRPr lang="en-US" sz="4000" kern="1200" dirty="0"/>
        </a:p>
      </dsp:txBody>
      <dsp:txXfrm>
        <a:off x="47976" y="2122605"/>
        <a:ext cx="11736819" cy="886848"/>
      </dsp:txXfrm>
    </dsp:sp>
    <dsp:sp modelId="{B80C5F68-EFCA-4327-914B-9FE8FFDA8514}">
      <dsp:nvSpPr>
        <dsp:cNvPr id="0" name=""/>
        <dsp:cNvSpPr/>
      </dsp:nvSpPr>
      <dsp:spPr>
        <a:xfrm>
          <a:off x="0" y="3057429"/>
          <a:ext cx="11832771" cy="256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Congress authorized a two-year program cycle; current year grants expire in January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HUD moving forward with a new program NOFO, in lieu of second 12-month cycle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Unlikely HUD able to conduct full awards cycle before funding lapses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3057429"/>
        <a:ext cx="11832771" cy="2566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542D2-A7F5-426C-A869-4E29B6FF915A}">
      <dsp:nvSpPr>
        <dsp:cNvPr id="0" name=""/>
        <dsp:cNvSpPr/>
      </dsp:nvSpPr>
      <dsp:spPr>
        <a:xfrm>
          <a:off x="0" y="79509"/>
          <a:ext cx="11832771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Program Changes</a:t>
          </a:r>
        </a:p>
      </dsp:txBody>
      <dsp:txXfrm>
        <a:off x="38381" y="117890"/>
        <a:ext cx="11756009" cy="709478"/>
      </dsp:txXfrm>
    </dsp:sp>
    <dsp:sp modelId="{784A1AE9-8F9D-4CDC-99E7-C6FFE83B120A}">
      <dsp:nvSpPr>
        <dsp:cNvPr id="0" name=""/>
        <dsp:cNvSpPr/>
      </dsp:nvSpPr>
      <dsp:spPr>
        <a:xfrm>
          <a:off x="0" y="865749"/>
          <a:ext cx="11832771" cy="3047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New program NOFO in lieu of the second 12-month cycle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30 percent cap on permanent supportive housing expenditures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Down from 87 percent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Shift toward short-term programs with strings attached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Direct Impact: 170,000 residents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Indirect Impact: Additional strain on local services—$15,000/person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Loss of “protected” Tier 1 funds </a:t>
          </a:r>
        </a:p>
      </dsp:txBody>
      <dsp:txXfrm>
        <a:off x="0" y="865749"/>
        <a:ext cx="11832771" cy="3047040"/>
      </dsp:txXfrm>
    </dsp:sp>
    <dsp:sp modelId="{92CE118A-3A7E-47A3-B8A1-F4ABB95624A7}">
      <dsp:nvSpPr>
        <dsp:cNvPr id="0" name=""/>
        <dsp:cNvSpPr/>
      </dsp:nvSpPr>
      <dsp:spPr>
        <a:xfrm>
          <a:off x="0" y="3912789"/>
          <a:ext cx="11832771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Advocacy Notes</a:t>
          </a:r>
          <a:endParaRPr lang="en-US" sz="3200" kern="1200" dirty="0"/>
        </a:p>
      </dsp:txBody>
      <dsp:txXfrm>
        <a:off x="38381" y="3951170"/>
        <a:ext cx="11756009" cy="709478"/>
      </dsp:txXfrm>
    </dsp:sp>
    <dsp:sp modelId="{0D8D3129-CC74-4E44-9710-25BB04159E94}">
      <dsp:nvSpPr>
        <dsp:cNvPr id="0" name=""/>
        <dsp:cNvSpPr/>
      </dsp:nvSpPr>
      <dsp:spPr>
        <a:xfrm>
          <a:off x="0" y="4699029"/>
          <a:ext cx="11832771" cy="86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NACo issued letter to HUD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House Republicans, Senate Democrats issued similar letters to HUD </a:t>
          </a:r>
        </a:p>
      </dsp:txBody>
      <dsp:txXfrm>
        <a:off x="0" y="4699029"/>
        <a:ext cx="11832771" cy="8611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542D2-A7F5-426C-A869-4E29B6FF915A}">
      <dsp:nvSpPr>
        <dsp:cNvPr id="0" name=""/>
        <dsp:cNvSpPr/>
      </dsp:nvSpPr>
      <dsp:spPr>
        <a:xfrm>
          <a:off x="0" y="32079"/>
          <a:ext cx="11832771" cy="589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Most significant housing package in over a decade</a:t>
          </a:r>
        </a:p>
      </dsp:txBody>
      <dsp:txXfrm>
        <a:off x="28786" y="60865"/>
        <a:ext cx="11775199" cy="532107"/>
      </dsp:txXfrm>
    </dsp:sp>
    <dsp:sp modelId="{784A1AE9-8F9D-4CDC-99E7-C6FFE83B120A}">
      <dsp:nvSpPr>
        <dsp:cNvPr id="0" name=""/>
        <dsp:cNvSpPr/>
      </dsp:nvSpPr>
      <dsp:spPr>
        <a:xfrm>
          <a:off x="0" y="621759"/>
          <a:ext cx="11832771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Unanimous passage in Senate Banking; contributions from every member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Passed as floor amendment to NDAA</a:t>
          </a:r>
        </a:p>
      </dsp:txBody>
      <dsp:txXfrm>
        <a:off x="0" y="621759"/>
        <a:ext cx="11832771" cy="658260"/>
      </dsp:txXfrm>
    </dsp:sp>
    <dsp:sp modelId="{DF5F7D57-DEA0-47C1-9B15-718161992453}">
      <dsp:nvSpPr>
        <dsp:cNvPr id="0" name=""/>
        <dsp:cNvSpPr/>
      </dsp:nvSpPr>
      <dsp:spPr>
        <a:xfrm>
          <a:off x="0" y="1280019"/>
          <a:ext cx="11832771" cy="589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County Wins</a:t>
          </a:r>
        </a:p>
      </dsp:txBody>
      <dsp:txXfrm>
        <a:off x="28786" y="1308805"/>
        <a:ext cx="11775199" cy="532107"/>
      </dsp:txXfrm>
    </dsp:sp>
    <dsp:sp modelId="{31A923E5-0408-4BCB-9DF1-EAFA70A53117}">
      <dsp:nvSpPr>
        <dsp:cNvPr id="0" name=""/>
        <dsp:cNvSpPr/>
      </dsp:nvSpPr>
      <dsp:spPr>
        <a:xfrm>
          <a:off x="0" y="1869699"/>
          <a:ext cx="11832771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kern="1200" dirty="0"/>
            <a:t>Reauthorizes HOME Program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kern="1200" dirty="0"/>
            <a:t>Permanent authorization for CDBG-DR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kern="1200" dirty="0"/>
            <a:t>Reduces administrative barriers: streamlined inspection requirements for HCV</a:t>
          </a:r>
        </a:p>
      </dsp:txBody>
      <dsp:txXfrm>
        <a:off x="0" y="1869699"/>
        <a:ext cx="11832771" cy="993600"/>
      </dsp:txXfrm>
    </dsp:sp>
    <dsp:sp modelId="{92CE118A-3A7E-47A3-B8A1-F4ABB95624A7}">
      <dsp:nvSpPr>
        <dsp:cNvPr id="0" name=""/>
        <dsp:cNvSpPr/>
      </dsp:nvSpPr>
      <dsp:spPr>
        <a:xfrm>
          <a:off x="0" y="2863299"/>
          <a:ext cx="11832771" cy="589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Build Now Act</a:t>
          </a:r>
          <a:endParaRPr lang="en-US" sz="2400" kern="1200" dirty="0"/>
        </a:p>
      </dsp:txBody>
      <dsp:txXfrm>
        <a:off x="28786" y="2892085"/>
        <a:ext cx="11775199" cy="532107"/>
      </dsp:txXfrm>
    </dsp:sp>
    <dsp:sp modelId="{C73E6A76-4DC1-4495-A090-4718A7232379}">
      <dsp:nvSpPr>
        <dsp:cNvPr id="0" name=""/>
        <dsp:cNvSpPr/>
      </dsp:nvSpPr>
      <dsp:spPr>
        <a:xfrm>
          <a:off x="0" y="3452979"/>
          <a:ext cx="11832771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Ties CDBG allocations to housing growth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Risk-reward system</a:t>
          </a:r>
        </a:p>
      </dsp:txBody>
      <dsp:txXfrm>
        <a:off x="0" y="3452979"/>
        <a:ext cx="11832771" cy="745200"/>
      </dsp:txXfrm>
    </dsp:sp>
    <dsp:sp modelId="{E73F6C78-5820-428D-9F9F-BC18C2DA878F}">
      <dsp:nvSpPr>
        <dsp:cNvPr id="0" name=""/>
        <dsp:cNvSpPr/>
      </dsp:nvSpPr>
      <dsp:spPr>
        <a:xfrm>
          <a:off x="0" y="4198179"/>
          <a:ext cx="11832771" cy="589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Model Zoning Frameworks</a:t>
          </a:r>
          <a:endParaRPr lang="en-US" sz="2400" kern="1200" dirty="0"/>
        </a:p>
      </dsp:txBody>
      <dsp:txXfrm>
        <a:off x="28786" y="4226965"/>
        <a:ext cx="11775199" cy="532107"/>
      </dsp:txXfrm>
    </dsp:sp>
    <dsp:sp modelId="{B80C5F68-EFCA-4327-914B-9FE8FFDA8514}">
      <dsp:nvSpPr>
        <dsp:cNvPr id="0" name=""/>
        <dsp:cNvSpPr/>
      </dsp:nvSpPr>
      <dsp:spPr>
        <a:xfrm>
          <a:off x="0" y="4787859"/>
          <a:ext cx="11832771" cy="819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69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Directs HUD to develop model zoning frameworks for states/local governments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Double-edged sword: technical assistance vs. preemption potential</a:t>
          </a:r>
        </a:p>
      </dsp:txBody>
      <dsp:txXfrm>
        <a:off x="0" y="4787859"/>
        <a:ext cx="11832771" cy="819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27A39-7850-6F43-BF31-EEEE7A98D0F6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0C1E-CE47-6546-8810-470578E37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47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52B3C-7E08-4805-B766-D11A3A3446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FERC was not accepting comments, issues a final rule instead of an interim final rule.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25F4C-7DA9-40CA-9B68-1353CA9A1D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78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CCBC6-6B9D-17FB-C605-988BF6E5D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B8904D-1CBC-3528-AF8F-101C2C21C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C44243-D155-5742-6E54-0BF9E56A1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766A3-8D4B-04D9-CB1B-1C3DDFB37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52B3C-7E08-4805-B766-D11A3A3446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6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7660B-D53B-455D-6798-C62449E5D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9688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7461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jgrigas@naco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white and blue poster with text and images&#10;&#10;AI-generated content may be incorrect.">
            <a:extLst>
              <a:ext uri="{FF2B5EF4-FFF2-40B4-BE49-F238E27FC236}">
                <a16:creationId xmlns:a16="http://schemas.microsoft.com/office/drawing/2014/main" id="{C57409FD-CFB4-B578-4934-44D5B7EE7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01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2F3A0-05B8-269D-F101-70BF0BCAF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85FC6F-8308-39DD-33F0-19CDBCF009C0}"/>
              </a:ext>
            </a:extLst>
          </p:cNvPr>
          <p:cNvSpPr/>
          <p:nvPr/>
        </p:nvSpPr>
        <p:spPr>
          <a:xfrm>
            <a:off x="0" y="0"/>
            <a:ext cx="12192001" cy="169940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CONSENT AGENDA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D1DA2-102D-71A1-C999-EC7B2AB9D7AE}"/>
              </a:ext>
            </a:extLst>
          </p:cNvPr>
          <p:cNvSpPr txBox="1"/>
          <p:nvPr/>
        </p:nvSpPr>
        <p:spPr>
          <a:xfrm>
            <a:off x="1555530" y="2207172"/>
            <a:ext cx="9101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pPr marL="400050" indent="-400050">
              <a:buFont typeface="+mj-lt"/>
              <a:buAutoNum type="romanLcPeriod"/>
            </a:pPr>
            <a:endParaRPr 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296B77F-DC5D-55C0-895B-DA4BAA3FA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30B9F-E1F4-21E4-DAFC-994F59F672E7}"/>
              </a:ext>
            </a:extLst>
          </p:cNvPr>
          <p:cNvSpPr txBox="1"/>
          <p:nvPr/>
        </p:nvSpPr>
        <p:spPr>
          <a:xfrm>
            <a:off x="579821" y="1708584"/>
            <a:ext cx="9815036" cy="6725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Adopt </a:t>
            </a:r>
            <a:r>
              <a:rPr lang="en-US" sz="2800" dirty="0">
                <a:latin typeface="Arial"/>
                <a:ea typeface="Segoe UI"/>
                <a:cs typeface="Arial"/>
              </a:rPr>
              <a:t>​- </a:t>
            </a:r>
            <a:r>
              <a:rPr lang="en-US" sz="2800" dirty="0">
                <a:latin typeface="Arial"/>
                <a:cs typeface="Arial"/>
              </a:rPr>
              <a:t>Revision of Existing Policy Items 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7BE1A-2AF1-5948-2B66-EEDF3E6F521D}"/>
              </a:ext>
            </a:extLst>
          </p:cNvPr>
          <p:cNvSpPr txBox="1"/>
          <p:nvPr/>
        </p:nvSpPr>
        <p:spPr>
          <a:xfrm>
            <a:off x="0" y="2312291"/>
            <a:ext cx="11393214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Housing Choice Vouchers Portability</a:t>
            </a:r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WRDA Beach Renourishment Projects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B3FDD-FA84-C07B-76BE-76833270DC7B}"/>
              </a:ext>
            </a:extLst>
          </p:cNvPr>
          <p:cNvSpPr txBox="1"/>
          <p:nvPr/>
        </p:nvSpPr>
        <p:spPr>
          <a:xfrm>
            <a:off x="574570" y="3448042"/>
            <a:ext cx="9815036" cy="6725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Adopt </a:t>
            </a:r>
            <a:r>
              <a:rPr lang="en-US" sz="2800" dirty="0">
                <a:latin typeface="Arial"/>
                <a:ea typeface="Segoe UI"/>
                <a:cs typeface="Arial"/>
              </a:rPr>
              <a:t>​- </a:t>
            </a:r>
            <a:r>
              <a:rPr lang="en-US" sz="2800" dirty="0">
                <a:latin typeface="Arial"/>
                <a:cs typeface="Arial"/>
              </a:rPr>
              <a:t>Not Retain Existing Policy Items 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E8088-8C46-B161-19F7-BBE60736B6ED}"/>
              </a:ext>
            </a:extLst>
          </p:cNvPr>
          <p:cNvSpPr txBox="1"/>
          <p:nvPr/>
        </p:nvSpPr>
        <p:spPr>
          <a:xfrm>
            <a:off x="-47291" y="4116327"/>
            <a:ext cx="11393214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COVID - 19</a:t>
            </a:r>
          </a:p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Opportunity Zones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F906F-48F1-31B9-BACB-005AE89DBA88}"/>
              </a:ext>
            </a:extLst>
          </p:cNvPr>
          <p:cNvSpPr txBox="1"/>
          <p:nvPr/>
        </p:nvSpPr>
        <p:spPr>
          <a:xfrm>
            <a:off x="574570" y="4979987"/>
            <a:ext cx="9815036" cy="658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Adopt </a:t>
            </a:r>
            <a:r>
              <a:rPr lang="en-US" sz="2800" dirty="0">
                <a:latin typeface="Arial"/>
                <a:ea typeface="Segoe UI"/>
                <a:cs typeface="Arial"/>
              </a:rPr>
              <a:t>​- </a:t>
            </a:r>
            <a:r>
              <a:rPr lang="en-US" sz="2800" dirty="0">
                <a:latin typeface="Arial"/>
                <a:cs typeface="Arial"/>
              </a:rPr>
              <a:t>Adoption of NACo Resolutions (Florida) 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4FBD34-3D50-E400-1083-BE143F26F767}"/>
              </a:ext>
            </a:extLst>
          </p:cNvPr>
          <p:cNvSpPr txBox="1"/>
          <p:nvPr/>
        </p:nvSpPr>
        <p:spPr>
          <a:xfrm>
            <a:off x="-42033" y="5561504"/>
            <a:ext cx="11393214" cy="7848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200150" lvl="2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Included in Digital Materials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187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1F006-F110-5E98-1263-9712E9D3E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F68216-242F-2D1B-FEB6-6DD47AA138FD}"/>
              </a:ext>
            </a:extLst>
          </p:cNvPr>
          <p:cNvSpPr/>
          <p:nvPr/>
        </p:nvSpPr>
        <p:spPr>
          <a:xfrm>
            <a:off x="0" y="0"/>
            <a:ext cx="12192001" cy="169940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rial Black"/>
                <a:cs typeface="Arial"/>
              </a:rPr>
              <a:t>FEDERAL UPDATE</a:t>
            </a:r>
            <a:r>
              <a:rPr lang="en-US" sz="3200" dirty="0">
                <a:latin typeface="Arial"/>
                <a:cs typeface="Arial"/>
              </a:rPr>
              <a:t> </a:t>
            </a:r>
            <a:endParaRPr lang="en-GB" sz="3200" dirty="0">
              <a:solidFill>
                <a:schemeClr val="bg1"/>
              </a:solidFill>
              <a:latin typeface="Arial Black" panose="020B0A04020102020204" pitchFamily="34" charset="0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ED061-15C3-16C3-1A9D-005B2227A9C3}"/>
              </a:ext>
            </a:extLst>
          </p:cNvPr>
          <p:cNvSpPr txBox="1"/>
          <p:nvPr/>
        </p:nvSpPr>
        <p:spPr>
          <a:xfrm>
            <a:off x="244549" y="1860698"/>
            <a:ext cx="1119608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NACo Intergovernmental Disaster Task Force Federal Fly-In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October 27-28, 2025 | Washington, DC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Task Force Members: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Commissioner William “Bill” Truex (Charlotte County)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Ken Burke – Comptroller, Pinellas County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Eric Poole – Executive Director, FAC Institute for County Government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110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1DE25-2FE5-315F-F1CA-3A74418F5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1E7982-71A0-52F2-482F-C639955080A0}"/>
              </a:ext>
            </a:extLst>
          </p:cNvPr>
          <p:cNvSpPr/>
          <p:nvPr/>
        </p:nvSpPr>
        <p:spPr>
          <a:xfrm>
            <a:off x="0" y="0"/>
            <a:ext cx="12192001" cy="169940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rial Black"/>
                <a:cs typeface="Arial"/>
              </a:rPr>
              <a:t>FEDERAL UPDATE</a:t>
            </a:r>
            <a:r>
              <a:rPr lang="en-US" sz="3200" dirty="0">
                <a:latin typeface="Arial"/>
                <a:cs typeface="Arial"/>
              </a:rPr>
              <a:t> </a:t>
            </a:r>
            <a:endParaRPr lang="en-GB" sz="3200" b="1" dirty="0">
              <a:solidFill>
                <a:schemeClr val="bg1"/>
              </a:solidFill>
              <a:latin typeface="Arial Black" panose="020B0A04020102020204" pitchFamily="34" charset="0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2C7D29-B88D-F73D-C75B-8957B90F6A7E}"/>
              </a:ext>
            </a:extLst>
          </p:cNvPr>
          <p:cNvSpPr txBox="1"/>
          <p:nvPr/>
        </p:nvSpPr>
        <p:spPr>
          <a:xfrm>
            <a:off x="159488" y="1699404"/>
            <a:ext cx="6220047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Support for the FEMA Act (H.R. 4669)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Key Reforms Emphasized</a:t>
            </a:r>
            <a:endParaRPr lang="en-US" sz="2600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Senate Legislative Landscape</a:t>
            </a:r>
            <a:endParaRPr lang="en-US" sz="2600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pic>
        <p:nvPicPr>
          <p:cNvPr id="5" name="Picture 4" descr="A person holding a microphone and pointing at something&#10;&#10;AI-generated content may be incorrect.">
            <a:extLst>
              <a:ext uri="{FF2B5EF4-FFF2-40B4-BE49-F238E27FC236}">
                <a16:creationId xmlns:a16="http://schemas.microsoft.com/office/drawing/2014/main" id="{35ED3DAA-B864-D5E6-4AD4-25E1A5617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76" y="1699404"/>
            <a:ext cx="5004383" cy="380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3694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A3FC0A-8AD1-B11E-948A-82D3D777F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D1A9E6-78A9-C992-5253-A474CC05610B}"/>
              </a:ext>
            </a:extLst>
          </p:cNvPr>
          <p:cNvSpPr/>
          <p:nvPr/>
        </p:nvSpPr>
        <p:spPr>
          <a:xfrm>
            <a:off x="0" y="0"/>
            <a:ext cx="12192001" cy="169940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rial Black"/>
                <a:cs typeface="Arial"/>
              </a:rPr>
              <a:t>SAVE THE DATE – NACo LEGISLATIVE CONFERENCE </a:t>
            </a:r>
            <a:r>
              <a:rPr lang="en-US" sz="3200" dirty="0">
                <a:latin typeface="Arial"/>
                <a:cs typeface="Arial"/>
              </a:rPr>
              <a:t> </a:t>
            </a:r>
            <a:endParaRPr lang="en-GB" sz="3200" b="1" dirty="0">
              <a:solidFill>
                <a:schemeClr val="bg1"/>
              </a:solidFill>
              <a:latin typeface="Arial Black" panose="020B0A04020102020204" pitchFamily="34" charset="0"/>
              <a:ea typeface="Calibri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81A83-CE52-E80F-77A1-D14ED4AAC1A5}"/>
              </a:ext>
            </a:extLst>
          </p:cNvPr>
          <p:cNvSpPr/>
          <p:nvPr/>
        </p:nvSpPr>
        <p:spPr>
          <a:xfrm>
            <a:off x="126476" y="1617790"/>
            <a:ext cx="4186032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NACo Legislative Conference</a:t>
            </a:r>
          </a:p>
          <a:p>
            <a:pPr algn="ctr"/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February 21-24, 2025 Washington, DC</a:t>
            </a:r>
          </a:p>
          <a:p>
            <a:pPr algn="ctr"/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D7A857-A702-9D51-1DCB-8B2399F990BF}"/>
              </a:ext>
            </a:extLst>
          </p:cNvPr>
          <p:cNvSpPr/>
          <p:nvPr/>
        </p:nvSpPr>
        <p:spPr>
          <a:xfrm>
            <a:off x="8782492" y="4183053"/>
            <a:ext cx="34095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Join a NACo Committee Today!</a:t>
            </a:r>
            <a:endParaRPr lang="en-US" sz="32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1D2A1A07-29AF-FA0F-841F-CF309081A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8" y="3436581"/>
            <a:ext cx="2527491" cy="2527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qr code with a blue background&#10;&#10;AI-generated content may be incorrect.">
            <a:extLst>
              <a:ext uri="{FF2B5EF4-FFF2-40B4-BE49-F238E27FC236}">
                <a16:creationId xmlns:a16="http://schemas.microsoft.com/office/drawing/2014/main" id="{C0EA5158-199B-A4E5-61F0-61B4C107D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807" y="1405428"/>
            <a:ext cx="2325129" cy="2325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9734B5AD-A5D6-48FB-16E1-1245C9360E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40" y="2053580"/>
            <a:ext cx="5074152" cy="3705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7991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14">
              <a:schemeClr val="tx2">
                <a:lumMod val="90000"/>
                <a:lumOff val="10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1AB886-DB5C-FD9B-F356-13AEA99F5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DB87C-B10D-38EE-A6E3-9F391EED5AEF}"/>
              </a:ext>
            </a:extLst>
          </p:cNvPr>
          <p:cNvSpPr txBox="1"/>
          <p:nvPr/>
        </p:nvSpPr>
        <p:spPr>
          <a:xfrm>
            <a:off x="761802" y="2743200"/>
            <a:ext cx="4646905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Jared Grigas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NACo Associate Legislative Director, Community, Economic &amp; Workforce Development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B5A79D-DFB8-FC27-2C7D-567501334B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62" r="6831" b="2"/>
          <a:stretch>
            <a:fillRect/>
          </a:stretch>
        </p:blipFill>
        <p:spPr>
          <a:xfrm>
            <a:off x="6588109" y="645885"/>
            <a:ext cx="4953299" cy="55662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208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A721-BE49-2E2B-4CEE-40DE30814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5020" y="1299918"/>
            <a:ext cx="9061774" cy="2387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404040"/>
                </a:solidFill>
              </a:rPr>
              <a:t>WASHINGTON UPDATE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D87880-C6FB-2E1C-53FD-D8F1320D6E0A}"/>
              </a:ext>
            </a:extLst>
          </p:cNvPr>
          <p:cNvSpPr txBox="1"/>
          <p:nvPr/>
        </p:nvSpPr>
        <p:spPr>
          <a:xfrm>
            <a:off x="2978249" y="368751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6666"/>
                </a:solidFill>
              </a:rPr>
              <a:t>Jared Grigas</a:t>
            </a:r>
          </a:p>
          <a:p>
            <a:pPr algn="ctr"/>
            <a:r>
              <a:rPr lang="en-US" sz="2000" dirty="0">
                <a:solidFill>
                  <a:srgbClr val="666666"/>
                </a:solidFill>
              </a:rPr>
              <a:t>Associate Legislative Director</a:t>
            </a:r>
          </a:p>
          <a:p>
            <a:pPr algn="ctr"/>
            <a:r>
              <a:rPr lang="en-US" sz="2000" dirty="0">
                <a:solidFill>
                  <a:srgbClr val="666666"/>
                </a:solidFill>
              </a:rPr>
              <a:t>Community, Economic, &amp; Workforce Development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BB4CD4-F3C0-925D-DA44-99CA34D92705}"/>
              </a:ext>
            </a:extLst>
          </p:cNvPr>
          <p:cNvCxnSpPr>
            <a:cxnSpLocks/>
          </p:cNvCxnSpPr>
          <p:nvPr/>
        </p:nvCxnSpPr>
        <p:spPr>
          <a:xfrm flipH="1">
            <a:off x="2236797" y="1600200"/>
            <a:ext cx="7678220" cy="0"/>
          </a:xfrm>
          <a:prstGeom prst="line">
            <a:avLst/>
          </a:prstGeom>
          <a:ln w="22225" cap="flat">
            <a:solidFill>
              <a:srgbClr val="1F4E79">
                <a:alpha val="75000"/>
              </a:srgbClr>
            </a:solidFill>
            <a:prstDash val="solid"/>
            <a:miter lim="800000"/>
            <a:headEnd type="diamond" w="med" len="med"/>
            <a:tailEnd type="diamond" w="med" len="me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62D95A-3E0C-FC8D-027B-5D577A3BA771}"/>
              </a:ext>
            </a:extLst>
          </p:cNvPr>
          <p:cNvCxnSpPr>
            <a:cxnSpLocks/>
          </p:cNvCxnSpPr>
          <p:nvPr/>
        </p:nvCxnSpPr>
        <p:spPr>
          <a:xfrm flipH="1">
            <a:off x="2236797" y="3429000"/>
            <a:ext cx="7678220" cy="0"/>
          </a:xfrm>
          <a:prstGeom prst="line">
            <a:avLst/>
          </a:prstGeom>
          <a:ln w="22225">
            <a:solidFill>
              <a:srgbClr val="1F4E79">
                <a:alpha val="75000"/>
              </a:srgbClr>
            </a:solidFill>
            <a:prstDash val="solid"/>
            <a:headEnd type="diamond" w="med" len="med"/>
            <a:tailEnd type="diamond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0247509-16C5-ACF1-B3EF-F30882EA3880}"/>
              </a:ext>
            </a:extLst>
          </p:cNvPr>
          <p:cNvGrpSpPr>
            <a:grpSpLocks noChangeAspect="1"/>
          </p:cNvGrpSpPr>
          <p:nvPr/>
        </p:nvGrpSpPr>
        <p:grpSpPr>
          <a:xfrm>
            <a:off x="4466724" y="4876800"/>
            <a:ext cx="3258552" cy="1487520"/>
            <a:chOff x="4050789" y="4572000"/>
            <a:chExt cx="4248150" cy="1939270"/>
          </a:xfrm>
        </p:grpSpPr>
        <p:pic>
          <p:nvPicPr>
            <p:cNvPr id="10" name="Picture 9" descr="A red blue and black logo&#10;&#10;AI-generated content may be incorrect.">
              <a:extLst>
                <a:ext uri="{FF2B5EF4-FFF2-40B4-BE49-F238E27FC236}">
                  <a16:creationId xmlns:a16="http://schemas.microsoft.com/office/drawing/2014/main" id="{2677A4ED-D465-3330-7ECF-65BB56158B32}"/>
                </a:ext>
              </a:extLst>
            </p:cNvPr>
            <p:cNvPicPr/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4572000"/>
              <a:ext cx="3358128" cy="153802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3CD180-559F-E996-8384-35CE77ED5C96}"/>
                </a:ext>
              </a:extLst>
            </p:cNvPr>
            <p:cNvSpPr txBox="1"/>
            <p:nvPr userDrawn="1"/>
          </p:nvSpPr>
          <p:spPr>
            <a:xfrm>
              <a:off x="4050789" y="6110023"/>
              <a:ext cx="4248150" cy="401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  <a:latin typeface="+mn-lt"/>
                </a:rPr>
                <a:t>Stronger</a:t>
              </a:r>
              <a:r>
                <a:rPr lang="en-US" sz="1400" b="1">
                  <a:solidFill>
                    <a:schemeClr val="tx1"/>
                  </a:solidFill>
                </a:rPr>
                <a:t> Counties. </a:t>
              </a:r>
              <a:r>
                <a:rPr lang="en-US" sz="1400" b="0">
                  <a:solidFill>
                    <a:schemeClr val="tx1"/>
                  </a:solidFill>
                </a:rPr>
                <a:t>Stronger America.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3587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904D3-7920-A8B0-5501-2E2AEDB32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D0D1BFD8-B9FA-3834-ECB1-12DDE1982E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210" y="248968"/>
            <a:ext cx="9025061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spc="-150" dirty="0">
                <a:latin typeface="Aptos" panose="020B0004020202020204" pitchFamily="34" charset="0"/>
                <a:cs typeface="Calibri Light"/>
              </a:rPr>
              <a:t>Government Shutdown in Review:</a:t>
            </a: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FB5F14E-6BC7-3B34-F901-01847C654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87" y="39786"/>
            <a:ext cx="1625403" cy="1255613"/>
          </a:xfrm>
          <a:prstGeom prst="rect">
            <a:avLst/>
          </a:prstGeom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B5590520-5BFF-A70F-444C-A7B7BAA5C557}"/>
              </a:ext>
            </a:extLst>
          </p:cNvPr>
          <p:cNvGraphicFramePr/>
          <p:nvPr/>
        </p:nvGraphicFramePr>
        <p:xfrm>
          <a:off x="174171" y="1218341"/>
          <a:ext cx="11832772" cy="5639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6086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EC6EC-987F-B42F-5046-467D7A6BA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D241F92F-9840-CCF5-60A2-2531E7B87D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210" y="248968"/>
            <a:ext cx="9025061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spc="-150" dirty="0">
                <a:latin typeface="Aptos" panose="020B0004020202020204" pitchFamily="34" charset="0"/>
                <a:cs typeface="Calibri Light"/>
              </a:rPr>
              <a:t>Continuing Resolution</a:t>
            </a: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90F72A3-0A4F-982C-6D94-CA56A92F6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87" y="39786"/>
            <a:ext cx="1625403" cy="1255613"/>
          </a:xfrm>
          <a:prstGeom prst="rect">
            <a:avLst/>
          </a:prstGeom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CF1AD4BD-A06F-45C7-5AF1-C5D963470236}"/>
              </a:ext>
            </a:extLst>
          </p:cNvPr>
          <p:cNvGraphicFramePr/>
          <p:nvPr/>
        </p:nvGraphicFramePr>
        <p:xfrm>
          <a:off x="174171" y="1218341"/>
          <a:ext cx="11832772" cy="5639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8447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B4251-EF0F-3253-B5F2-2EFE84122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0AC75C6E-C868-E811-F6FF-F15A7AA5C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210" y="248968"/>
            <a:ext cx="9025061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spc="-150" dirty="0">
                <a:latin typeface="Aptos" panose="020B0004020202020204" pitchFamily="34" charset="0"/>
                <a:cs typeface="Calibri Light"/>
              </a:rPr>
              <a:t>Continuum-of-Care Grants</a:t>
            </a: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98C0EC1-DB3D-DE6B-BFD2-165D0FD60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87" y="39786"/>
            <a:ext cx="1625403" cy="1255613"/>
          </a:xfrm>
          <a:prstGeom prst="rect">
            <a:avLst/>
          </a:prstGeom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17E15460-C6E2-2017-AFBA-526EAA269E5F}"/>
              </a:ext>
            </a:extLst>
          </p:cNvPr>
          <p:cNvGraphicFramePr/>
          <p:nvPr/>
        </p:nvGraphicFramePr>
        <p:xfrm>
          <a:off x="174171" y="1218341"/>
          <a:ext cx="11832772" cy="5639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1036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2BA3D-48E1-EDD7-760D-AB6ED78EA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B093B3E9-E12D-1798-5866-4F0512041F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210" y="248968"/>
            <a:ext cx="9025061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spc="-150" dirty="0">
                <a:latin typeface="Aptos" panose="020B0004020202020204" pitchFamily="34" charset="0"/>
                <a:cs typeface="Calibri Light"/>
              </a:rPr>
              <a:t>Continuum-of-Care Grants (cont.)</a:t>
            </a: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6E9EBC9-0D47-AE89-13FC-4EBE305E5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87" y="39786"/>
            <a:ext cx="1625403" cy="1255613"/>
          </a:xfrm>
          <a:prstGeom prst="rect">
            <a:avLst/>
          </a:prstGeom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335DDE31-35B8-EE10-77C3-81CEAC196C82}"/>
              </a:ext>
            </a:extLst>
          </p:cNvPr>
          <p:cNvGraphicFramePr/>
          <p:nvPr/>
        </p:nvGraphicFramePr>
        <p:xfrm>
          <a:off x="174171" y="1218341"/>
          <a:ext cx="11832772" cy="5639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3570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uilding with a dome&#10;&#10;AI-generated content may be incorrect.">
            <a:extLst>
              <a:ext uri="{FF2B5EF4-FFF2-40B4-BE49-F238E27FC236}">
                <a16:creationId xmlns:a16="http://schemas.microsoft.com/office/drawing/2014/main" id="{5E6A20FB-6518-FA1C-1182-815DAD53A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34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09A3-ECB2-4CAE-3544-B709EE242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5BF33DF-C69D-5C88-9560-569AA24128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210" y="248968"/>
            <a:ext cx="9025061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spc="-150" dirty="0">
                <a:latin typeface="Aptos" panose="020B0004020202020204" pitchFamily="34" charset="0"/>
                <a:cs typeface="Calibri Light"/>
              </a:rPr>
              <a:t>ROAD to Housing Act</a:t>
            </a: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04923CD-A390-FBA6-BA71-EE1556AC9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87" y="39786"/>
            <a:ext cx="1625403" cy="1255613"/>
          </a:xfrm>
          <a:prstGeom prst="rect">
            <a:avLst/>
          </a:prstGeom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EB897503-3ADF-E447-DC43-D45943837988}"/>
              </a:ext>
            </a:extLst>
          </p:cNvPr>
          <p:cNvGraphicFramePr/>
          <p:nvPr/>
        </p:nvGraphicFramePr>
        <p:xfrm>
          <a:off x="174171" y="1218341"/>
          <a:ext cx="11832772" cy="5639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4920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80387-4F03-08D8-B9AD-29E44C21A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A8BC3C86-C5E3-35E0-0B26-A70CE0CCEB5B}"/>
              </a:ext>
            </a:extLst>
          </p:cNvPr>
          <p:cNvSpPr txBox="1"/>
          <p:nvPr/>
        </p:nvSpPr>
        <p:spPr>
          <a:xfrm>
            <a:off x="588253" y="1443188"/>
            <a:ext cx="8050789" cy="5022978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Congress</a:t>
            </a:r>
          </a:p>
          <a:p>
            <a:pPr marL="342900" marR="0" lvl="0" indent="-342900">
              <a:lnSpc>
                <a:spcPct val="115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Single permitting provision included in OBBBA</a:t>
            </a:r>
          </a:p>
          <a:p>
            <a:pPr marL="342900" marR="0" lvl="0" indent="-342900">
              <a:lnSpc>
                <a:spcPct val="115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Top legislative priority this fall  </a:t>
            </a:r>
          </a:p>
          <a:p>
            <a:pPr marL="342900" marR="0" lvl="0" indent="-342900">
              <a:lnSpc>
                <a:spcPct val="115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Administration</a:t>
            </a:r>
          </a:p>
          <a:p>
            <a:pPr marL="342900" lvl="1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CEQ NEPA authority rescinded sending process to individual agencies</a:t>
            </a:r>
          </a:p>
          <a:p>
            <a:pPr marL="342900" lvl="1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Decentralizes process and makes role of local governments unclear</a:t>
            </a:r>
          </a:p>
          <a:p>
            <a:pPr marL="342900" lvl="1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NACo submitted comment letters to 5 agencies that recently released new NEPA regulations 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D6E32701-021D-C449-D500-A0F18E8449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425" y="741043"/>
            <a:ext cx="8510446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n-US" sz="3600" spc="-150" dirty="0">
                <a:latin typeface="Aptos" panose="020B0004020202020204" pitchFamily="34" charset="0"/>
                <a:cs typeface="Calibri Light"/>
              </a:rPr>
              <a:t>FEDERAL PERMITTING REFORM OUTLOOK</a:t>
            </a:r>
            <a:endParaRPr lang="en-US" sz="3200" spc="-150" dirty="0">
              <a:latin typeface="Aptos" panose="020B0004020202020204" pitchFamily="34" charset="0"/>
              <a:cs typeface="Calibri Light"/>
            </a:endParaRP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B9FD9CB-2565-DC5B-2BCA-94564C346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50180"/>
            <a:ext cx="1259664" cy="973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28ABD6-F1E8-5DD1-2375-A5A0195270EF}"/>
              </a:ext>
            </a:extLst>
          </p:cNvPr>
          <p:cNvSpPr txBox="1"/>
          <p:nvPr/>
        </p:nvSpPr>
        <p:spPr>
          <a:xfrm>
            <a:off x="9000190" y="5162805"/>
            <a:ext cx="241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NACo Permitting Blog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0A60AC-0F9E-4230-134B-32FF618C8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042" y="2029080"/>
            <a:ext cx="31337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7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772CC-1AA7-F893-7D4C-578BFDD1F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50ADE5C-57A3-8333-FCC4-6D0FC187C294}"/>
              </a:ext>
            </a:extLst>
          </p:cNvPr>
          <p:cNvSpPr txBox="1"/>
          <p:nvPr/>
        </p:nvSpPr>
        <p:spPr>
          <a:xfrm>
            <a:off x="358424" y="1505793"/>
            <a:ext cx="8223635" cy="5673861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42900" marR="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Preserve county authority over siting and permitting without federal and state preemption</a:t>
            </a:r>
          </a:p>
          <a:p>
            <a:pPr marL="342900" marR="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Increase county consultation with federal agencies throughout permitting process</a:t>
            </a:r>
          </a:p>
          <a:p>
            <a:pPr marL="342900" marR="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Restore clear, enforceable regulatory provisions defining cooperating agency roles for counties</a:t>
            </a:r>
          </a:p>
          <a:p>
            <a:pPr marL="34290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Ensure financial benefits for counties hosting permitting projects.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AD1E8196-4BC1-AA9E-2C62-6374B44AFF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425" y="741043"/>
            <a:ext cx="8510446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n-US" sz="3600" spc="-150" dirty="0">
                <a:latin typeface="Aptos" panose="020B0004020202020204" pitchFamily="34" charset="0"/>
                <a:cs typeface="Calibri Light"/>
              </a:rPr>
              <a:t>NACO’s PERMITTING REFORM PRIORITIES</a:t>
            </a:r>
            <a:endParaRPr lang="en-US" sz="3200" spc="-150" dirty="0">
              <a:latin typeface="Aptos" panose="020B0004020202020204" pitchFamily="34" charset="0"/>
              <a:cs typeface="Calibri Light"/>
            </a:endParaRP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F23CAEA-09C2-47A2-031C-B45C7C9C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50180"/>
            <a:ext cx="1259664" cy="973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3BA54B-6885-D056-4141-7A42F7F051FA}"/>
              </a:ext>
            </a:extLst>
          </p:cNvPr>
          <p:cNvSpPr txBox="1"/>
          <p:nvPr/>
        </p:nvSpPr>
        <p:spPr>
          <a:xfrm>
            <a:off x="9233685" y="4854643"/>
            <a:ext cx="241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NACo Permitting Blog</a:t>
            </a:r>
          </a:p>
          <a:p>
            <a:pPr algn="ctr"/>
            <a:endParaRPr 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855474-1996-1131-2166-0F7167645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872" y="1931296"/>
            <a:ext cx="2776242" cy="27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91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3F1A0-7EEA-F1C2-AF90-4748B2A6E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CB373-D72B-A462-153E-C188A4563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5020" y="1213109"/>
            <a:ext cx="9061774" cy="2387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404040"/>
                </a:solidFill>
              </a:rPr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38D043-E440-CD0C-1071-1874F6E0DF1E}"/>
              </a:ext>
            </a:extLst>
          </p:cNvPr>
          <p:cNvSpPr txBox="1"/>
          <p:nvPr/>
        </p:nvSpPr>
        <p:spPr>
          <a:xfrm>
            <a:off x="2978248" y="3553360"/>
            <a:ext cx="6195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6666"/>
                </a:solidFill>
              </a:rPr>
              <a:t>Jared Grigas</a:t>
            </a:r>
          </a:p>
          <a:p>
            <a:pPr algn="ctr"/>
            <a:r>
              <a:rPr lang="en-US" sz="2000" dirty="0">
                <a:solidFill>
                  <a:srgbClr val="666666"/>
                </a:solidFill>
              </a:rPr>
              <a:t>Associate Legislative Director</a:t>
            </a:r>
          </a:p>
          <a:p>
            <a:pPr algn="ctr"/>
            <a:r>
              <a:rPr lang="en-US" sz="2000" dirty="0">
                <a:solidFill>
                  <a:srgbClr val="666666"/>
                </a:solidFill>
              </a:rPr>
              <a:t>E: </a:t>
            </a:r>
            <a:r>
              <a:rPr lang="en-US" sz="2000" dirty="0">
                <a:solidFill>
                  <a:srgbClr val="666666"/>
                </a:solidFill>
                <a:hlinkClick r:id="rId3"/>
              </a:rPr>
              <a:t>jgrigas@naco.org</a:t>
            </a:r>
            <a:endParaRPr lang="en-US" sz="2000" dirty="0">
              <a:solidFill>
                <a:srgbClr val="666666"/>
              </a:solidFill>
            </a:endParaRPr>
          </a:p>
          <a:p>
            <a:pPr algn="ctr"/>
            <a:r>
              <a:rPr lang="en-US" sz="2000" dirty="0">
                <a:solidFill>
                  <a:srgbClr val="666666"/>
                </a:solidFill>
              </a:rPr>
              <a:t>C: (850) 322-0229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34C9F9-6A9E-0096-02AF-9393F7E67511}"/>
              </a:ext>
            </a:extLst>
          </p:cNvPr>
          <p:cNvCxnSpPr>
            <a:cxnSpLocks/>
          </p:cNvCxnSpPr>
          <p:nvPr/>
        </p:nvCxnSpPr>
        <p:spPr>
          <a:xfrm flipH="1">
            <a:off x="2236797" y="1600200"/>
            <a:ext cx="7678220" cy="0"/>
          </a:xfrm>
          <a:prstGeom prst="line">
            <a:avLst/>
          </a:prstGeom>
          <a:ln w="22225" cap="flat">
            <a:solidFill>
              <a:srgbClr val="1F4E79">
                <a:alpha val="75000"/>
              </a:srgbClr>
            </a:solidFill>
            <a:prstDash val="solid"/>
            <a:miter lim="800000"/>
            <a:headEnd type="diamond" w="med" len="med"/>
            <a:tailEnd type="diamond" w="med" len="me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AB0C74-A115-E0B4-5E86-BC9F996C6C3B}"/>
              </a:ext>
            </a:extLst>
          </p:cNvPr>
          <p:cNvCxnSpPr>
            <a:cxnSpLocks/>
          </p:cNvCxnSpPr>
          <p:nvPr/>
        </p:nvCxnSpPr>
        <p:spPr>
          <a:xfrm flipH="1">
            <a:off x="2236797" y="3429000"/>
            <a:ext cx="7678220" cy="0"/>
          </a:xfrm>
          <a:prstGeom prst="line">
            <a:avLst/>
          </a:prstGeom>
          <a:ln w="22225">
            <a:solidFill>
              <a:srgbClr val="1F4E79">
                <a:alpha val="75000"/>
              </a:srgbClr>
            </a:solidFill>
            <a:prstDash val="solid"/>
            <a:headEnd type="diamond" w="med" len="med"/>
            <a:tailEnd type="diamond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8733856-1B81-1F3C-496A-E24470D22A7D}"/>
              </a:ext>
            </a:extLst>
          </p:cNvPr>
          <p:cNvGrpSpPr>
            <a:grpSpLocks noChangeAspect="1"/>
          </p:cNvGrpSpPr>
          <p:nvPr/>
        </p:nvGrpSpPr>
        <p:grpSpPr>
          <a:xfrm>
            <a:off x="4466724" y="5001158"/>
            <a:ext cx="3258552" cy="1487520"/>
            <a:chOff x="4050789" y="4572000"/>
            <a:chExt cx="4248150" cy="1939270"/>
          </a:xfrm>
        </p:grpSpPr>
        <p:pic>
          <p:nvPicPr>
            <p:cNvPr id="10" name="Picture 9" descr="A red blue and black logo&#10;&#10;AI-generated content may be incorrect.">
              <a:extLst>
                <a:ext uri="{FF2B5EF4-FFF2-40B4-BE49-F238E27FC236}">
                  <a16:creationId xmlns:a16="http://schemas.microsoft.com/office/drawing/2014/main" id="{7F0A3AAB-A7A4-1899-14BC-4F5BEB961CDC}"/>
                </a:ext>
              </a:extLst>
            </p:cNvPr>
            <p:cNvPicPr/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4572000"/>
              <a:ext cx="3358128" cy="153802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0FF6AD-6D18-BF8C-ACF0-0489BDAC30F0}"/>
                </a:ext>
              </a:extLst>
            </p:cNvPr>
            <p:cNvSpPr txBox="1"/>
            <p:nvPr userDrawn="1"/>
          </p:nvSpPr>
          <p:spPr>
            <a:xfrm>
              <a:off x="4050789" y="6110023"/>
              <a:ext cx="4248150" cy="401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  <a:latin typeface="+mn-lt"/>
                </a:rPr>
                <a:t>Stronger</a:t>
              </a:r>
              <a:r>
                <a:rPr lang="en-US" sz="1400" b="1">
                  <a:solidFill>
                    <a:schemeClr val="tx1"/>
                  </a:solidFill>
                </a:rPr>
                <a:t> Counties. </a:t>
              </a:r>
              <a:r>
                <a:rPr lang="en-US" sz="1400" b="0">
                  <a:solidFill>
                    <a:schemeClr val="tx1"/>
                  </a:solidFill>
                </a:rPr>
                <a:t>Stronger America.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209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C839D78E-5E31-4FF4-2C6F-FB66AEC62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64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oster with a flower&#10;&#10;AI-generated content may be incorrect.">
            <a:extLst>
              <a:ext uri="{FF2B5EF4-FFF2-40B4-BE49-F238E27FC236}">
                <a16:creationId xmlns:a16="http://schemas.microsoft.com/office/drawing/2014/main" id="{EA8316C8-4CEE-9D75-C043-AECA5818A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96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20BA1EFC-1BF8-C3A0-70DD-FA0C0BCA3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94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9D187D38-1691-FC59-E0F2-C47B12DB0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6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AC36DB4-AAF8-C68F-0D29-E5A2A2884FEC}"/>
              </a:ext>
            </a:extLst>
          </p:cNvPr>
          <p:cNvSpPr txBox="1"/>
          <p:nvPr/>
        </p:nvSpPr>
        <p:spPr>
          <a:xfrm>
            <a:off x="9022456" y="3917125"/>
            <a:ext cx="202631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 Black"/>
                <a:ea typeface="Calibri"/>
                <a:cs typeface="Calibri"/>
              </a:rPr>
              <a:t>Tonnette Graham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01FEA-C3B8-665F-607F-920371B573BA}"/>
              </a:ext>
            </a:extLst>
          </p:cNvPr>
          <p:cNvSpPr txBox="1"/>
          <p:nvPr/>
        </p:nvSpPr>
        <p:spPr>
          <a:xfrm>
            <a:off x="9330720" y="4462794"/>
            <a:ext cx="14016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/>
                <a:ea typeface="Calibri"/>
                <a:cs typeface="Calibri"/>
              </a:rPr>
              <a:t>FAC Staff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81844A-468B-CB03-D2B1-9D1883348F03}"/>
              </a:ext>
            </a:extLst>
          </p:cNvPr>
          <p:cNvSpPr txBox="1"/>
          <p:nvPr/>
        </p:nvSpPr>
        <p:spPr>
          <a:xfrm>
            <a:off x="3039102" y="561637"/>
            <a:ext cx="61137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Federal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9E8F7F-FD39-6059-E793-3C3D55CDC918}"/>
              </a:ext>
            </a:extLst>
          </p:cNvPr>
          <p:cNvSpPr txBox="1"/>
          <p:nvPr/>
        </p:nvSpPr>
        <p:spPr>
          <a:xfrm>
            <a:off x="1158734" y="3978341"/>
            <a:ext cx="239496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/>
                <a:ea typeface="Calibri"/>
                <a:cs typeface="Calibri"/>
              </a:rPr>
              <a:t>Chair </a:t>
            </a:r>
            <a:endParaRPr lang="en-US">
              <a:solidFill>
                <a:schemeClr val="bg1"/>
              </a:solidFill>
              <a:latin typeface="Arial Black"/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Arial Black"/>
                <a:ea typeface="Calibri"/>
                <a:cs typeface="Calibri"/>
              </a:rPr>
              <a:t>Kathryn Starkey</a:t>
            </a:r>
            <a:endParaRPr lang="en-US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7AFD51-C056-C8A6-5B25-95BC12BE8CA2}"/>
              </a:ext>
            </a:extLst>
          </p:cNvPr>
          <p:cNvSpPr txBox="1"/>
          <p:nvPr/>
        </p:nvSpPr>
        <p:spPr>
          <a:xfrm>
            <a:off x="3586106" y="3978341"/>
            <a:ext cx="2747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/>
                <a:ea typeface="Calibri"/>
                <a:cs typeface="Calibri"/>
              </a:rPr>
              <a:t>Vice Chair 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1400" err="1">
                <a:solidFill>
                  <a:schemeClr val="bg1"/>
                </a:solidFill>
                <a:latin typeface="Arial Black"/>
                <a:ea typeface="Calibri"/>
                <a:cs typeface="Calibri"/>
              </a:rPr>
              <a:t>Marleine</a:t>
            </a:r>
            <a:r>
              <a:rPr lang="en-US" sz="1400">
                <a:solidFill>
                  <a:schemeClr val="bg1"/>
                </a:solidFill>
                <a:latin typeface="Arial Black"/>
                <a:ea typeface="Calibri"/>
                <a:cs typeface="Calibri"/>
              </a:rPr>
              <a:t> Bastien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75D7D4-AE50-6AFF-2DF7-B82B78671B67}"/>
              </a:ext>
            </a:extLst>
          </p:cNvPr>
          <p:cNvSpPr txBox="1"/>
          <p:nvPr/>
        </p:nvSpPr>
        <p:spPr>
          <a:xfrm>
            <a:off x="6310706" y="3967298"/>
            <a:ext cx="23815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/>
                <a:ea typeface="Calibri"/>
                <a:cs typeface="Calibri"/>
              </a:rPr>
              <a:t>Vice Chair </a:t>
            </a:r>
            <a:endParaRPr lang="en-US">
              <a:solidFill>
                <a:schemeClr val="bg1"/>
              </a:solidFill>
              <a:latin typeface="Aptos" panose="020B0004020202020204"/>
              <a:ea typeface="Calibri"/>
              <a:cs typeface="Calibri"/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Arial Black"/>
                <a:ea typeface="Calibri"/>
                <a:cs typeface="Calibri"/>
              </a:rPr>
              <a:t>Mike Kohler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1C90C0-F45C-CF89-DB38-7B4E9CDD4FAD}"/>
              </a:ext>
            </a:extLst>
          </p:cNvPr>
          <p:cNvSpPr txBox="1"/>
          <p:nvPr/>
        </p:nvSpPr>
        <p:spPr>
          <a:xfrm>
            <a:off x="1586574" y="4503998"/>
            <a:ext cx="15400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</a:rPr>
              <a:t>Pasco County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BE885F-8644-83F5-757E-ABD003064072}"/>
              </a:ext>
            </a:extLst>
          </p:cNvPr>
          <p:cNvSpPr txBox="1"/>
          <p:nvPr/>
        </p:nvSpPr>
        <p:spPr>
          <a:xfrm>
            <a:off x="3891016" y="4503998"/>
            <a:ext cx="206554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</a:rPr>
              <a:t>Miami-Dade County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7CB489-17C8-801A-135C-B36665525FF5}"/>
              </a:ext>
            </a:extLst>
          </p:cNvPr>
          <p:cNvSpPr txBox="1"/>
          <p:nvPr/>
        </p:nvSpPr>
        <p:spPr>
          <a:xfrm>
            <a:off x="6643672" y="4492955"/>
            <a:ext cx="17247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</a:rPr>
              <a:t>Escambia County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C72FC26-470A-399F-D1E3-8C67BBDC18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882" t="4026" r="882" b="21538"/>
          <a:stretch>
            <a:fillRect/>
          </a:stretch>
        </p:blipFill>
        <p:spPr>
          <a:xfrm>
            <a:off x="1359915" y="1804263"/>
            <a:ext cx="1992603" cy="2115671"/>
          </a:xfrm>
          <a:prstGeom prst="ellipse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7D1F5C-15FD-8D19-C24E-940FE1D2FE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9" t="5436" r="-359" b="35237"/>
          <a:stretch>
            <a:fillRect/>
          </a:stretch>
        </p:blipFill>
        <p:spPr>
          <a:xfrm>
            <a:off x="3959047" y="1788011"/>
            <a:ext cx="1992603" cy="2119581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A28DFE0-962A-40D4-8F64-078C48D46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114" y="1801781"/>
            <a:ext cx="2047874" cy="2120633"/>
          </a:xfrm>
          <a:prstGeom prst="ellipse">
            <a:avLst/>
          </a:prstGeom>
        </p:spPr>
      </p:pic>
      <p:pic>
        <p:nvPicPr>
          <p:cNvPr id="2" name="Picture 1" descr="A person in a black dress&#10;&#10;AI-generated content may be incorrect.">
            <a:extLst>
              <a:ext uri="{FF2B5EF4-FFF2-40B4-BE49-F238E27FC236}">
                <a16:creationId xmlns:a16="http://schemas.microsoft.com/office/drawing/2014/main" id="{C61697BC-8450-43A8-8AD3-6244217AD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1892" y="1782172"/>
            <a:ext cx="21907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81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4560E8C-0776-7620-7FE1-E5AFAA2D6E45}"/>
              </a:ext>
            </a:extLst>
          </p:cNvPr>
          <p:cNvSpPr txBox="1"/>
          <p:nvPr/>
        </p:nvSpPr>
        <p:spPr>
          <a:xfrm>
            <a:off x="907490" y="1850251"/>
            <a:ext cx="7534701" cy="295574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3200">
                <a:latin typeface="Arial"/>
                <a:cs typeface="Calibri" panose="020F0502020204030204"/>
              </a:rPr>
              <a:t>Proposed Policies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FAC Federal Update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3200">
                <a:latin typeface="Arial"/>
                <a:cs typeface="Calibri" panose="020F0502020204030204"/>
              </a:rPr>
              <a:t>NACo Update - Jared Grigas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3200">
                <a:latin typeface="Arial"/>
                <a:cs typeface="Calibri" panose="020F0502020204030204"/>
              </a:rPr>
              <a:t>Other Business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A93190-75D4-4992-2359-6391247ECBCF}"/>
              </a:ext>
            </a:extLst>
          </p:cNvPr>
          <p:cNvSpPr txBox="1"/>
          <p:nvPr/>
        </p:nvSpPr>
        <p:spPr>
          <a:xfrm>
            <a:off x="600668" y="1135111"/>
            <a:ext cx="864256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Arial Black" panose="020B0A04020102020204" pitchFamily="34" charset="0"/>
              </a:rPr>
              <a:t>Review, Discuss, Action</a:t>
            </a:r>
            <a:r>
              <a:rPr lang="en-US"/>
              <a:t>​</a:t>
            </a:r>
            <a:endParaRPr lang="en-US" sz="2800" b="1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226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red text&#10;&#10;AI-generated content may be incorrect.">
            <a:extLst>
              <a:ext uri="{FF2B5EF4-FFF2-40B4-BE49-F238E27FC236}">
                <a16:creationId xmlns:a16="http://schemas.microsoft.com/office/drawing/2014/main" id="{FB2AA12E-8C18-2B5E-782E-01E83CE0D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43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1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background with a hand drawn megaphone&#10;&#10;AI-generated content may be incorrect.">
            <a:extLst>
              <a:ext uri="{FF2B5EF4-FFF2-40B4-BE49-F238E27FC236}">
                <a16:creationId xmlns:a16="http://schemas.microsoft.com/office/drawing/2014/main" id="{50AF1508-D199-0EB5-2E25-F07D1F966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7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DEE64F-556D-A949-D4D1-FAFF471B9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FACF6-4292-64D6-4077-F0FE242B1188}"/>
              </a:ext>
            </a:extLst>
          </p:cNvPr>
          <p:cNvSpPr/>
          <p:nvPr/>
        </p:nvSpPr>
        <p:spPr>
          <a:xfrm>
            <a:off x="-1" y="4268"/>
            <a:ext cx="12192001" cy="169940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0295165-A1BD-20A4-B074-E62ED752D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FD4734A-3AF6-D87B-9D7E-F035492F2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63" y="1733520"/>
            <a:ext cx="4691272" cy="512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endParaRPr lang="en-US" altLang="en-US" sz="1400" dirty="0">
              <a:cs typeface="Arial" panose="020B0604020202020204" pitchFamily="34" charset="0"/>
            </a:endParaRPr>
          </a:p>
          <a:p>
            <a:pPr lvl="0" algn="ctr"/>
            <a:r>
              <a:rPr lang="en-US" altLang="en-US" sz="1400" dirty="0">
                <a:cs typeface="Arial" panose="020B0604020202020204" pitchFamily="34" charset="0"/>
              </a:rPr>
              <a:t>Chris Constance, Charlotte County </a:t>
            </a:r>
            <a:endParaRPr lang="en-US" altLang="en-US" sz="1400" dirty="0"/>
          </a:p>
          <a:p>
            <a:pPr lvl="0" algn="ctr">
              <a:lnSpc>
                <a:spcPct val="150000"/>
              </a:lnSpc>
            </a:pPr>
            <a:r>
              <a:rPr lang="en-US" altLang="en-US" sz="1400" dirty="0">
                <a:cs typeface="Arial" panose="020B0604020202020204" pitchFamily="34" charset="0"/>
              </a:rPr>
              <a:t>Ken Doherty, Charlotte County </a:t>
            </a:r>
            <a:endParaRPr lang="en-US" altLang="en-US" sz="1400" dirty="0"/>
          </a:p>
          <a:p>
            <a:pPr lvl="0" algn="ctr">
              <a:lnSpc>
                <a:spcPct val="150000"/>
              </a:lnSpc>
            </a:pPr>
            <a:r>
              <a:rPr lang="en-US" altLang="en-US" sz="1400" dirty="0">
                <a:cs typeface="Arial" panose="020B0604020202020204" pitchFamily="34" charset="0"/>
              </a:rPr>
              <a:t>Rebecca Bays, Citrus County </a:t>
            </a:r>
            <a:endParaRPr lang="en-US" altLang="en-US" sz="1400" dirty="0"/>
          </a:p>
          <a:p>
            <a:pPr lvl="0" algn="ctr">
              <a:lnSpc>
                <a:spcPct val="150000"/>
              </a:lnSpc>
            </a:pPr>
            <a:r>
              <a:rPr lang="en-US" altLang="en-US" sz="1400" dirty="0">
                <a:cs typeface="Arial" panose="020B0604020202020204" pitchFamily="34" charset="0"/>
              </a:rPr>
              <a:t>Greg Hansen, Flagler County </a:t>
            </a:r>
            <a:endParaRPr lang="en-US" altLang="en-US" sz="1400" dirty="0"/>
          </a:p>
          <a:p>
            <a:pPr lvl="0" algn="ctr">
              <a:lnSpc>
                <a:spcPct val="150000"/>
              </a:lnSpc>
            </a:pPr>
            <a:r>
              <a:rPr lang="en-US" altLang="en-US" sz="1400" dirty="0">
                <a:cs typeface="Arial" panose="020B0604020202020204" pitchFamily="34" charset="0"/>
              </a:rPr>
              <a:t>Arlene Tuck, Highlands County </a:t>
            </a:r>
            <a:endParaRPr lang="en-US" altLang="en-US" sz="1400" dirty="0"/>
          </a:p>
          <a:p>
            <a:pPr lvl="0" algn="ctr">
              <a:lnSpc>
                <a:spcPct val="150000"/>
              </a:lnSpc>
            </a:pPr>
            <a:r>
              <a:rPr lang="en-US" altLang="en-US" sz="1400" dirty="0">
                <a:cs typeface="Arial" panose="020B0604020202020204" pitchFamily="34" charset="0"/>
              </a:rPr>
              <a:t>Harry Cohen, Hillsborough County </a:t>
            </a:r>
            <a:endParaRPr lang="en-US" altLang="en-US" sz="1400" dirty="0"/>
          </a:p>
          <a:p>
            <a:pPr lvl="0" algn="ctr">
              <a:lnSpc>
                <a:spcPct val="150000"/>
              </a:lnSpc>
            </a:pPr>
            <a:r>
              <a:rPr lang="en-US" altLang="en-US" sz="1400" dirty="0">
                <a:cs typeface="Arial" panose="020B0604020202020204" pitchFamily="34" charset="0"/>
              </a:rPr>
              <a:t>Sean Parks, Lake County </a:t>
            </a:r>
            <a:endParaRPr lang="en-US" altLang="en-US" sz="1400" dirty="0"/>
          </a:p>
          <a:p>
            <a:pPr lvl="0" algn="ctr">
              <a:lnSpc>
                <a:spcPct val="150000"/>
              </a:lnSpc>
            </a:pPr>
            <a:r>
              <a:rPr lang="en-US" altLang="en-US" sz="1400" dirty="0">
                <a:cs typeface="Arial" panose="020B0604020202020204" pitchFamily="34" charset="0"/>
              </a:rPr>
              <a:t>Brian Hamman, Lee County </a:t>
            </a:r>
            <a:endParaRPr lang="en-US" altLang="en-US" sz="1400" dirty="0"/>
          </a:p>
          <a:p>
            <a:pPr lvl="0" algn="ctr">
              <a:lnSpc>
                <a:spcPct val="150000"/>
              </a:lnSpc>
            </a:pPr>
            <a:r>
              <a:rPr lang="en-US" altLang="en-US" sz="1400" dirty="0">
                <a:cs typeface="Arial" panose="020B0604020202020204" pitchFamily="34" charset="0"/>
              </a:rPr>
              <a:t>Nick Maddox, Leon County </a:t>
            </a:r>
            <a:endParaRPr lang="en-US" altLang="en-US" sz="1400" dirty="0"/>
          </a:p>
          <a:p>
            <a:pPr lvl="0" algn="ctr">
              <a:lnSpc>
                <a:spcPct val="150000"/>
              </a:lnSpc>
            </a:pPr>
            <a:r>
              <a:rPr lang="en-US" altLang="en-US" sz="1400" dirty="0">
                <a:cs typeface="Arial" panose="020B0604020202020204" pitchFamily="34" charset="0"/>
              </a:rPr>
              <a:t>Tal Siddique, Manatee County </a:t>
            </a:r>
          </a:p>
          <a:p>
            <a:pPr lvl="0" algn="ctr">
              <a:lnSpc>
                <a:spcPct val="150000"/>
              </a:lnSpc>
            </a:pPr>
            <a:r>
              <a:rPr lang="en-US" altLang="en-US" sz="1400" dirty="0">
                <a:cs typeface="Arial" panose="020B0604020202020204" pitchFamily="34" charset="0"/>
              </a:rPr>
              <a:t>George Kruse, Manatee County </a:t>
            </a:r>
            <a:endParaRPr lang="en-US" altLang="en-US" sz="1400" dirty="0"/>
          </a:p>
          <a:p>
            <a:pPr lvl="0" algn="ctr">
              <a:lnSpc>
                <a:spcPct val="150000"/>
              </a:lnSpc>
            </a:pPr>
            <a:r>
              <a:rPr lang="en-US" altLang="en-US" sz="1400" dirty="0">
                <a:cs typeface="Arial" panose="020B0604020202020204" pitchFamily="34" charset="0"/>
              </a:rPr>
              <a:t>Craig Curry, Marion County </a:t>
            </a:r>
            <a:endParaRPr lang="en-US" altLang="en-US" sz="1400" dirty="0"/>
          </a:p>
          <a:p>
            <a:pPr lvl="0" algn="ctr">
              <a:lnSpc>
                <a:spcPct val="150000"/>
              </a:lnSpc>
            </a:pPr>
            <a:r>
              <a:rPr lang="en-US" altLang="en-US" sz="1400" dirty="0">
                <a:cs typeface="Arial" panose="020B0604020202020204" pitchFamily="34" charset="0"/>
              </a:rPr>
              <a:t>Rene Garcia, Miami-Dade County </a:t>
            </a:r>
          </a:p>
          <a:p>
            <a:pPr lvl="0">
              <a:lnSpc>
                <a:spcPct val="150000"/>
              </a:lnSpc>
            </a:pPr>
            <a:endParaRPr lang="en-US" altLang="en-US" sz="1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0C49-D30D-EC26-DDDF-31C3B0C52E18}"/>
              </a:ext>
            </a:extLst>
          </p:cNvPr>
          <p:cNvSpPr txBox="1"/>
          <p:nvPr/>
        </p:nvSpPr>
        <p:spPr>
          <a:xfrm>
            <a:off x="6755297" y="2072185"/>
            <a:ext cx="5039140" cy="3614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Paul Mixon, Okaloosa County </a:t>
            </a:r>
            <a:endParaRPr lang="en-US" altLang="en-US" sz="1400" dirty="0"/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Mayor Jerry Demings, Orange County </a:t>
            </a:r>
            <a:endParaRPr lang="en-US" altLang="en-US" sz="1400" dirty="0"/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Peggy Choudhry, Osceola County </a:t>
            </a:r>
            <a:endParaRPr lang="en-US" altLang="en-US" sz="1400" dirty="0"/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Maria Marino, Palm Beach County </a:t>
            </a:r>
            <a:endParaRPr lang="en-US" altLang="en-US" sz="1400" dirty="0"/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Jack Mariano, Pasco County </a:t>
            </a:r>
            <a:endParaRPr lang="en-US" altLang="en-US" sz="1400" dirty="0"/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Kathleen Peters, Pinellas County </a:t>
            </a:r>
            <a:endParaRPr lang="en-US" altLang="en-US" sz="1400" dirty="0"/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Lee Constantine, Seminole County </a:t>
            </a:r>
            <a:endParaRPr lang="en-US" altLang="en-US" sz="1400" dirty="0"/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Clay Murphy, St. Johns County </a:t>
            </a:r>
            <a:endParaRPr lang="en-US" altLang="en-US" sz="1400" dirty="0"/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Christian Whitehurst, St. Johns County </a:t>
            </a:r>
            <a:endParaRPr lang="en-US" altLang="en-US" sz="1400" dirty="0"/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James Clasby, St. Lucie County </a:t>
            </a:r>
            <a:endParaRPr lang="en-US" altLang="en-US" sz="1400" dirty="0"/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Dan Curry, Walton County  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B159D-ADD8-F24D-724D-53354A0B8FB3}"/>
              </a:ext>
            </a:extLst>
          </p:cNvPr>
          <p:cNvSpPr txBox="1"/>
          <p:nvPr/>
        </p:nvSpPr>
        <p:spPr>
          <a:xfrm>
            <a:off x="1598545" y="138500"/>
            <a:ext cx="86470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Commissioner Kathryn Starkey, Pasco County, 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chemeClr val="bg1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Commissioner </a:t>
            </a:r>
            <a:r>
              <a:rPr lang="en-US" alt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Marleine</a:t>
            </a: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Bastien, Miami-Dade County, 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Chair</a:t>
            </a: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chemeClr val="bg1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Commissioner Michael Kohler, Escambia County, 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Chair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LEADERS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16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21994B-0062-5988-AA8C-EE220F678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DDEC8A-C3C5-9A72-1F1A-A3B018FDF629}"/>
              </a:ext>
            </a:extLst>
          </p:cNvPr>
          <p:cNvSpPr/>
          <p:nvPr/>
        </p:nvSpPr>
        <p:spPr>
          <a:xfrm>
            <a:off x="0" y="0"/>
            <a:ext cx="12192001" cy="169940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CONSENT AGENDA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79172-B20B-681D-BC52-A08E1A4FE363}"/>
              </a:ext>
            </a:extLst>
          </p:cNvPr>
          <p:cNvSpPr txBox="1"/>
          <p:nvPr/>
        </p:nvSpPr>
        <p:spPr>
          <a:xfrm>
            <a:off x="1555530" y="2207172"/>
            <a:ext cx="9101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pPr marL="400050" indent="-400050">
              <a:buFont typeface="+mj-lt"/>
              <a:buAutoNum type="romanLcPeriod"/>
            </a:pPr>
            <a:endParaRPr 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8C91192C-FFDA-16B6-3DD0-8BF51821A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3A79E-8C76-6F84-2A9A-79DF3A6C8FA0}"/>
              </a:ext>
            </a:extLst>
          </p:cNvPr>
          <p:cNvSpPr txBox="1"/>
          <p:nvPr/>
        </p:nvSpPr>
        <p:spPr>
          <a:xfrm>
            <a:off x="579821" y="1708584"/>
            <a:ext cx="9815036" cy="5778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 algn="just" rtl="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Adopt </a:t>
            </a:r>
            <a:r>
              <a:rPr lang="en-US" sz="2400" dirty="0">
                <a:latin typeface="Arial"/>
                <a:ea typeface="Segoe UI"/>
                <a:cs typeface="Arial"/>
              </a:rPr>
              <a:t>​- </a:t>
            </a:r>
            <a:r>
              <a:rPr lang="en-US" sz="2400" dirty="0">
                <a:latin typeface="Arial"/>
                <a:cs typeface="Arial"/>
              </a:rPr>
              <a:t>Retention of Existing Policy Items 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CAABA-E6C3-850D-425E-33EB13FBB16F}"/>
              </a:ext>
            </a:extLst>
          </p:cNvPr>
          <p:cNvSpPr txBox="1"/>
          <p:nvPr/>
        </p:nvSpPr>
        <p:spPr>
          <a:xfrm>
            <a:off x="0" y="2312291"/>
            <a:ext cx="11393214" cy="54424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National Flood Insurance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Water (WRDA)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Upper Kissimmee Basin Water Storage Projects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Disaster Recovery &amp; Preparedness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Offshore Oil Drilling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Federal Appropriations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Veterans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Health Care for Non-Convicted Persons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Non-Domestic Sand Sources 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Low Income Housing Tax Credit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Coral Reefs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Immigration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Truck Weight Restrictions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ARPA Funding Recoupment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Workforce Innovation and Opportunity ACT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Southern Rail Commission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Public Safety Officer Benefit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388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6F73050F6844468BAB12C587612892" ma:contentTypeVersion="21" ma:contentTypeDescription="Create a new document." ma:contentTypeScope="" ma:versionID="cd9c860407bd62730cb3eb87c557b7e9">
  <xsd:schema xmlns:xsd="http://www.w3.org/2001/XMLSchema" xmlns:xs="http://www.w3.org/2001/XMLSchema" xmlns:p="http://schemas.microsoft.com/office/2006/metadata/properties" xmlns:ns1="http://schemas.microsoft.com/sharepoint/v3" xmlns:ns2="f9bbe8b6-5114-4b7f-a6e4-c9cc42d32f28" xmlns:ns3="565fee76-5c69-47ec-8d5c-de6706c05df9" targetNamespace="http://schemas.microsoft.com/office/2006/metadata/properties" ma:root="true" ma:fieldsID="337dddcbd401799b889472ccfb37378b" ns1:_="" ns2:_="" ns3:_="">
    <xsd:import namespace="http://schemas.microsoft.com/sharepoint/v3"/>
    <xsd:import namespace="f9bbe8b6-5114-4b7f-a6e4-c9cc42d32f28"/>
    <xsd:import namespace="565fee76-5c69-47ec-8d5c-de6706c05d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be8b6-5114-4b7f-a6e4-c9cc42d32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f8e0c7d-1306-4f30-8931-762c1820ac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fee76-5c69-47ec-8d5c-de6706c05d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6a42c1-3c32-4b0f-9346-66f8283914e4}" ma:internalName="TaxCatchAll" ma:showField="CatchAllData" ma:web="565fee76-5c69-47ec-8d5c-de6706c05d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65fee76-5c69-47ec-8d5c-de6706c05df9" xsi:nil="true"/>
    <lcf76f155ced4ddcb4097134ff3c332f xmlns="f9bbe8b6-5114-4b7f-a6e4-c9cc42d32f2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E71AC3-2BB5-4379-80E2-67F54D19EBE0}"/>
</file>

<file path=customXml/itemProps2.xml><?xml version="1.0" encoding="utf-8"?>
<ds:datastoreItem xmlns:ds="http://schemas.openxmlformats.org/officeDocument/2006/customXml" ds:itemID="{54B41CAE-3EF6-4CC0-9442-57C47BA4EEC1}">
  <ds:schemaRefs>
    <ds:schemaRef ds:uri="565fee76-5c69-47ec-8d5c-de6706c05df9"/>
    <ds:schemaRef ds:uri="8be200da-2ea1-4cfe-b7d7-293c0e4b50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40AC2F9-4E78-488F-BC8C-839FDBD37D1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90943ff-0aff-47af-a074-ee565a572c99}" enabled="0" method="" siteId="{690943ff-0aff-47af-a074-ee565a572c9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949</Words>
  <Application>Microsoft Macintosh PowerPoint</Application>
  <PresentationFormat>Widescreen</PresentationFormat>
  <Paragraphs>195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Aptos Display</vt:lpstr>
      <vt:lpstr>Arial</vt:lpstr>
      <vt:lpstr>Arial Black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WASHINGTON UPDATE </vt:lpstr>
      <vt:lpstr>Government Shutdown in Review:</vt:lpstr>
      <vt:lpstr>Continuing Resolution</vt:lpstr>
      <vt:lpstr>Continuum-of-Care Grants</vt:lpstr>
      <vt:lpstr>Continuum-of-Care Grants (cont.)</vt:lpstr>
      <vt:lpstr>ROAD to Housing Act</vt:lpstr>
      <vt:lpstr>FEDERAL PERMITTING REFORM OUTLOOK</vt:lpstr>
      <vt:lpstr>NACO’s PERMITTING REFORM PRIORITIES</vt:lpstr>
      <vt:lpstr>Questions?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Mann</dc:creator>
  <cp:lastModifiedBy>Tonnette Graham</cp:lastModifiedBy>
  <cp:revision>19</cp:revision>
  <dcterms:created xsi:type="dcterms:W3CDTF">2025-08-12T14:54:52Z</dcterms:created>
  <dcterms:modified xsi:type="dcterms:W3CDTF">2025-11-18T23:31:39Z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0x0101001A6F73050F6844468BAB12C587612892</vt:lpwstr>
  </property>
  <property fmtid="{D5CDD505-2E9C-101B-9397-08002B2CF9AE}" pid="3" name="MediaServiceImageTags">
    <vt:lpwstr/>
  </property>
</Properties>
</file>