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drawings/drawing2.xml" ContentType="application/vnd.openxmlformats-officedocument.drawingml.chartshapes+xml"/>
  <Override PartName="/ppt/charts/chart4.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5.xml" ContentType="application/vnd.openxmlformats-officedocument.drawingml.chart+xml"/>
  <Override PartName="/ppt/theme/themeOverride4.xml" ContentType="application/vnd.openxmlformats-officedocument.themeOverr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 id="2147483672" r:id="rId4"/>
    <p:sldMasterId id="2147483686" r:id="rId5"/>
    <p:sldMasterId id="2147483693" r:id="rId6"/>
    <p:sldMasterId id="2147483696" r:id="rId7"/>
    <p:sldMasterId id="2147483713" r:id="rId8"/>
  </p:sldMasterIdLst>
  <p:notesMasterIdLst>
    <p:notesMasterId r:id="rId48"/>
  </p:notesMasterIdLst>
  <p:sldIdLst>
    <p:sldId id="257" r:id="rId9"/>
    <p:sldId id="259" r:id="rId10"/>
    <p:sldId id="256" r:id="rId11"/>
    <p:sldId id="347" r:id="rId12"/>
    <p:sldId id="289" r:id="rId13"/>
    <p:sldId id="297" r:id="rId14"/>
    <p:sldId id="284" r:id="rId15"/>
    <p:sldId id="285" r:id="rId16"/>
    <p:sldId id="287" r:id="rId17"/>
    <p:sldId id="277" r:id="rId18"/>
    <p:sldId id="278" r:id="rId19"/>
    <p:sldId id="296" r:id="rId20"/>
    <p:sldId id="291" r:id="rId21"/>
    <p:sldId id="292" r:id="rId22"/>
    <p:sldId id="320" r:id="rId23"/>
    <p:sldId id="327" r:id="rId24"/>
    <p:sldId id="309" r:id="rId25"/>
    <p:sldId id="310" r:id="rId26"/>
    <p:sldId id="306" r:id="rId27"/>
    <p:sldId id="326" r:id="rId28"/>
    <p:sldId id="325" r:id="rId29"/>
    <p:sldId id="465" r:id="rId30"/>
    <p:sldId id="466" r:id="rId31"/>
    <p:sldId id="298" r:id="rId32"/>
    <p:sldId id="300" r:id="rId33"/>
    <p:sldId id="308" r:id="rId34"/>
    <p:sldId id="303" r:id="rId35"/>
    <p:sldId id="467" r:id="rId36"/>
    <p:sldId id="294" r:id="rId37"/>
    <p:sldId id="307" r:id="rId38"/>
    <p:sldId id="305" r:id="rId39"/>
    <p:sldId id="468" r:id="rId40"/>
    <p:sldId id="288" r:id="rId41"/>
    <p:sldId id="269" r:id="rId42"/>
    <p:sldId id="469" r:id="rId43"/>
    <p:sldId id="463" r:id="rId44"/>
    <p:sldId id="464" r:id="rId45"/>
    <p:sldId id="260" r:id="rId46"/>
    <p:sldId id="261"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5D75DE-7904-F94F-BA99-5266946095AF}" v="70" dt="2024-06-22T03:30:59.3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429" autoAdjust="0"/>
    <p:restoredTop sz="94660"/>
  </p:normalViewPr>
  <p:slideViewPr>
    <p:cSldViewPr snapToGrid="0">
      <p:cViewPr varScale="1">
        <p:scale>
          <a:sx n="98" d="100"/>
          <a:sy n="98" d="100"/>
        </p:scale>
        <p:origin x="208" y="10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viewProps" Target="viewProps.xml"/><Relationship Id="rId7" Type="http://schemas.openxmlformats.org/officeDocument/2006/relationships/slideMaster" Target="slideMasters/slideMaster5.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microsoft.com/office/2015/10/relationships/revisionInfo" Target="revisionInfo.xml"/><Relationship Id="rId5" Type="http://schemas.openxmlformats.org/officeDocument/2006/relationships/slideMaster" Target="slideMasters/slideMaster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ableStyles" Target="tableStyles.xml"/><Relationship Id="rId4" Type="http://schemas.openxmlformats.org/officeDocument/2006/relationships/slideMaster" Target="slideMasters/slideMaster2.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notesMaster" Target="notesMasters/notesMaster1.xml"/><Relationship Id="rId8" Type="http://schemas.openxmlformats.org/officeDocument/2006/relationships/slideMaster" Target="slideMasters/slideMaster6.xml"/><Relationship Id="rId51" Type="http://schemas.openxmlformats.org/officeDocument/2006/relationships/theme" Target="theme/theme1.xml"/><Relationship Id="rId3" Type="http://schemas.openxmlformats.org/officeDocument/2006/relationships/slideMaster" Target="slideMasters/slideMaster1.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4.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Users\aray\Downloads\market-rent-trackers-2024_06_03-13_06.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2.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1" Type="http://schemas.openxmlformats.org/officeDocument/2006/relationships/oleObject" Target="file:///C:\Users\aray\Dropbox%20(UFL)\Class%20and%20Conference%20Presentations\County%20presentation%20template%202022\T%20x%20I%20x%20CB\2022%20FL%20T%20x%20I%20x%20CB.xlsx" TargetMode="External"/></Relationships>
</file>

<file path=ppt/charts/_rels/chart5.xml.rels><?xml version="1.0" encoding="UTF-8" standalone="yes"?>
<Relationships xmlns="http://schemas.openxmlformats.org/package/2006/relationships"><Relationship Id="rId2" Type="http://schemas.openxmlformats.org/officeDocument/2006/relationships/oleObject" Target="file:///C:\Users\aray\Dropbox%20(UFL)\RMS%202022\Fall%202023%20RMS%20supplements\2023%20RMS%20updates%20ar121123%20v1.xlsx" TargetMode="External"/><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7293990205054998E-2"/>
          <c:y val="6.9515715546251786E-2"/>
          <c:w val="0.8370996865071878"/>
          <c:h val="0.85186069772896411"/>
        </c:manualLayout>
      </c:layout>
      <c:barChart>
        <c:barDir val="col"/>
        <c:grouping val="clustered"/>
        <c:varyColors val="0"/>
        <c:ser>
          <c:idx val="1"/>
          <c:order val="0"/>
          <c:spPr>
            <a:solidFill>
              <a:srgbClr val="023366"/>
            </a:solidFill>
            <a:ln>
              <a:solidFill>
                <a:schemeClr val="tx2"/>
              </a:solidFill>
            </a:ln>
            <a:effectLst/>
          </c:spPr>
          <c:invertIfNegative val="0"/>
          <c:cat>
            <c:strRef>
              <c:f>Florida!$B$2:$B$22</c:f>
              <c:strCache>
                <c:ptCount val="21"/>
                <c:pt idx="0">
                  <c:v>2003</c:v>
                </c:pt>
                <c:pt idx="2">
                  <c:v>2005</c:v>
                </c:pt>
                <c:pt idx="4">
                  <c:v>2007</c:v>
                </c:pt>
                <c:pt idx="6">
                  <c:v>2009</c:v>
                </c:pt>
                <c:pt idx="8">
                  <c:v>2011</c:v>
                </c:pt>
                <c:pt idx="10">
                  <c:v>2013</c:v>
                </c:pt>
                <c:pt idx="12">
                  <c:v>2015</c:v>
                </c:pt>
                <c:pt idx="14">
                  <c:v>2017</c:v>
                </c:pt>
                <c:pt idx="16">
                  <c:v>2019</c:v>
                </c:pt>
                <c:pt idx="18">
                  <c:v>2021</c:v>
                </c:pt>
                <c:pt idx="20">
                  <c:v>2023 Q1-2</c:v>
                </c:pt>
              </c:strCache>
            </c:strRef>
          </c:cat>
          <c:val>
            <c:numRef>
              <c:f>Florida!$C$2:$C$22</c:f>
              <c:numCache>
                <c:formatCode>"$"#,##0</c:formatCode>
                <c:ptCount val="21"/>
                <c:pt idx="0">
                  <c:v>256971.14128000001</c:v>
                </c:pt>
                <c:pt idx="1">
                  <c:v>288628.90415999998</c:v>
                </c:pt>
                <c:pt idx="2">
                  <c:v>350358.98625999998</c:v>
                </c:pt>
                <c:pt idx="3">
                  <c:v>375620.03975</c:v>
                </c:pt>
                <c:pt idx="4">
                  <c:v>350680.17359999998</c:v>
                </c:pt>
                <c:pt idx="5">
                  <c:v>273355.64325999998</c:v>
                </c:pt>
                <c:pt idx="6">
                  <c:v>232999.99997999999</c:v>
                </c:pt>
                <c:pt idx="7">
                  <c:v>220821.18289</c:v>
                </c:pt>
                <c:pt idx="8">
                  <c:v>207410.40458999999</c:v>
                </c:pt>
                <c:pt idx="9">
                  <c:v>215037.89197</c:v>
                </c:pt>
                <c:pt idx="10">
                  <c:v>240500</c:v>
                </c:pt>
                <c:pt idx="11">
                  <c:v>258495.14144000001</c:v>
                </c:pt>
                <c:pt idx="12">
                  <c:v>274782.70048</c:v>
                </c:pt>
                <c:pt idx="13">
                  <c:v>283968.74992999999</c:v>
                </c:pt>
                <c:pt idx="14">
                  <c:v>292766.25857000001</c:v>
                </c:pt>
                <c:pt idx="15">
                  <c:v>301573.0785</c:v>
                </c:pt>
                <c:pt idx="16">
                  <c:v>308704.49747</c:v>
                </c:pt>
                <c:pt idx="17">
                  <c:v>333564.52867999999</c:v>
                </c:pt>
                <c:pt idx="18">
                  <c:v>370638.94644999999</c:v>
                </c:pt>
                <c:pt idx="19">
                  <c:v>403590.70713</c:v>
                </c:pt>
                <c:pt idx="20">
                  <c:v>400000</c:v>
                </c:pt>
              </c:numCache>
            </c:numRef>
          </c:val>
          <c:extLst>
            <c:ext xmlns:c16="http://schemas.microsoft.com/office/drawing/2014/chart" uri="{C3380CC4-5D6E-409C-BE32-E72D297353CC}">
              <c16:uniqueId val="{00000000-DF3D-47D0-9C23-8B651236E12C}"/>
            </c:ext>
          </c:extLst>
        </c:ser>
        <c:dLbls>
          <c:showLegendKey val="0"/>
          <c:showVal val="0"/>
          <c:showCatName val="0"/>
          <c:showSerName val="0"/>
          <c:showPercent val="0"/>
          <c:showBubbleSize val="0"/>
        </c:dLbls>
        <c:gapWidth val="150"/>
        <c:axId val="1456279568"/>
        <c:axId val="1096657616"/>
      </c:barChart>
      <c:catAx>
        <c:axId val="1456279568"/>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00" b="0" i="0" u="none" strike="noStrike" kern="1200" baseline="0">
                <a:solidFill>
                  <a:srgbClr val="000000"/>
                </a:solidFill>
                <a:latin typeface="Tw Cen MT" panose="020B0602020104020603" pitchFamily="34" charset="0"/>
                <a:ea typeface="+mn-ea"/>
                <a:cs typeface="+mn-cs"/>
              </a:defRPr>
            </a:pPr>
            <a:endParaRPr lang="en-US"/>
          </a:p>
        </c:txPr>
        <c:crossAx val="1096657616"/>
        <c:crosses val="autoZero"/>
        <c:auto val="1"/>
        <c:lblAlgn val="ctr"/>
        <c:lblOffset val="100"/>
        <c:noMultiLvlLbl val="0"/>
      </c:catAx>
      <c:valAx>
        <c:axId val="1096657616"/>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rgbClr val="000000"/>
                </a:solidFill>
                <a:latin typeface="Tw Cen MT" panose="020B0602020104020603" pitchFamily="34" charset="0"/>
                <a:ea typeface="+mn-ea"/>
                <a:cs typeface="+mn-cs"/>
              </a:defRPr>
            </a:pPr>
            <a:endParaRPr lang="en-US"/>
          </a:p>
        </c:txPr>
        <c:crossAx val="1456279568"/>
        <c:crosses val="autoZero"/>
        <c:crossBetween val="between"/>
      </c:valAx>
      <c:spPr>
        <a:noFill/>
        <a:ln>
          <a:noFill/>
        </a:ln>
        <a:effectLst/>
      </c:spPr>
    </c:plotArea>
    <c:plotVisOnly val="1"/>
    <c:dispBlanksAs val="gap"/>
    <c:showDLblsOverMax val="0"/>
  </c:chart>
  <c:spPr>
    <a:noFill/>
    <a:ln>
      <a:noFill/>
    </a:ln>
    <a:effectLst/>
  </c:spPr>
  <c:txPr>
    <a:bodyPr/>
    <a:lstStyle/>
    <a:p>
      <a:pPr>
        <a:defRPr sz="1100">
          <a:solidFill>
            <a:srgbClr val="000000"/>
          </a:solidFill>
          <a:latin typeface="Tw Cen MT" panose="020B0602020104020603" pitchFamily="34" charset="0"/>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7293990205054998E-2"/>
          <c:y val="6.9515715546251786E-2"/>
          <c:w val="0.8370996865071878"/>
          <c:h val="0.85186069772896411"/>
        </c:manualLayout>
      </c:layout>
      <c:barChart>
        <c:barDir val="col"/>
        <c:grouping val="clustered"/>
        <c:varyColors val="0"/>
        <c:ser>
          <c:idx val="1"/>
          <c:order val="0"/>
          <c:spPr>
            <a:solidFill>
              <a:srgbClr val="023366"/>
            </a:solidFill>
            <a:ln>
              <a:solidFill>
                <a:schemeClr val="tx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Tw Cen MT" panose="020B0602020104020603"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 1'!$C$2:$C$9</c:f>
              <c:numCache>
                <c:formatCode>General</c:formatCode>
                <c:ptCount val="8"/>
                <c:pt idx="0">
                  <c:v>2017</c:v>
                </c:pt>
                <c:pt idx="1">
                  <c:v>2018</c:v>
                </c:pt>
                <c:pt idx="2">
                  <c:v>2019</c:v>
                </c:pt>
                <c:pt idx="3">
                  <c:v>2020</c:v>
                </c:pt>
                <c:pt idx="4">
                  <c:v>2021</c:v>
                </c:pt>
                <c:pt idx="5">
                  <c:v>2022</c:v>
                </c:pt>
                <c:pt idx="6">
                  <c:v>2023</c:v>
                </c:pt>
                <c:pt idx="7">
                  <c:v>2024</c:v>
                </c:pt>
              </c:numCache>
            </c:numRef>
          </c:cat>
          <c:val>
            <c:numRef>
              <c:f>'Sheet 1'!$D$2:$D$9</c:f>
              <c:numCache>
                <c:formatCode>"$"#,##0</c:formatCode>
                <c:ptCount val="8"/>
                <c:pt idx="0">
                  <c:v>1083</c:v>
                </c:pt>
                <c:pt idx="1">
                  <c:v>1134</c:v>
                </c:pt>
                <c:pt idx="2">
                  <c:v>1171</c:v>
                </c:pt>
                <c:pt idx="3">
                  <c:v>1177</c:v>
                </c:pt>
                <c:pt idx="4">
                  <c:v>1240</c:v>
                </c:pt>
                <c:pt idx="5">
                  <c:v>1591</c:v>
                </c:pt>
                <c:pt idx="6">
                  <c:v>1599</c:v>
                </c:pt>
                <c:pt idx="7">
                  <c:v>1556</c:v>
                </c:pt>
              </c:numCache>
            </c:numRef>
          </c:val>
          <c:extLst>
            <c:ext xmlns:c16="http://schemas.microsoft.com/office/drawing/2014/chart" uri="{C3380CC4-5D6E-409C-BE32-E72D297353CC}">
              <c16:uniqueId val="{00000000-8E99-4A2A-87CC-363FC1E24795}"/>
            </c:ext>
          </c:extLst>
        </c:ser>
        <c:dLbls>
          <c:showLegendKey val="0"/>
          <c:showVal val="0"/>
          <c:showCatName val="0"/>
          <c:showSerName val="0"/>
          <c:showPercent val="0"/>
          <c:showBubbleSize val="0"/>
        </c:dLbls>
        <c:gapWidth val="50"/>
        <c:axId val="1456279568"/>
        <c:axId val="1096657616"/>
      </c:barChart>
      <c:catAx>
        <c:axId val="1456279568"/>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00" b="0" i="0" u="none" strike="noStrike" kern="1200" baseline="0">
                <a:solidFill>
                  <a:srgbClr val="000000"/>
                </a:solidFill>
                <a:latin typeface="Tw Cen MT" panose="020B0602020104020603" pitchFamily="34" charset="0"/>
                <a:ea typeface="+mn-ea"/>
                <a:cs typeface="+mn-cs"/>
              </a:defRPr>
            </a:pPr>
            <a:endParaRPr lang="en-US"/>
          </a:p>
        </c:txPr>
        <c:crossAx val="1096657616"/>
        <c:crosses val="autoZero"/>
        <c:auto val="1"/>
        <c:lblAlgn val="ctr"/>
        <c:lblOffset val="100"/>
        <c:noMultiLvlLbl val="0"/>
      </c:catAx>
      <c:valAx>
        <c:axId val="1096657616"/>
        <c:scaling>
          <c:orientation val="minMax"/>
          <c:max val="1600"/>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rgbClr val="000000"/>
                </a:solidFill>
                <a:latin typeface="Tw Cen MT" panose="020B0602020104020603" pitchFamily="34" charset="0"/>
                <a:ea typeface="+mn-ea"/>
                <a:cs typeface="+mn-cs"/>
              </a:defRPr>
            </a:pPr>
            <a:endParaRPr lang="en-US"/>
          </a:p>
        </c:txPr>
        <c:crossAx val="1456279568"/>
        <c:crosses val="autoZero"/>
        <c:crossBetween val="between"/>
      </c:valAx>
      <c:spPr>
        <a:noFill/>
        <a:ln>
          <a:noFill/>
        </a:ln>
        <a:effectLst/>
      </c:spPr>
    </c:plotArea>
    <c:plotVisOnly val="1"/>
    <c:dispBlanksAs val="gap"/>
    <c:showDLblsOverMax val="0"/>
  </c:chart>
  <c:spPr>
    <a:noFill/>
    <a:ln>
      <a:noFill/>
    </a:ln>
    <a:effectLst/>
  </c:spPr>
  <c:txPr>
    <a:bodyPr/>
    <a:lstStyle/>
    <a:p>
      <a:pPr>
        <a:defRPr sz="1100">
          <a:solidFill>
            <a:srgbClr val="000000"/>
          </a:solidFill>
          <a:latin typeface="Tw Cen MT" panose="020B0602020104020603" pitchFamily="34" charset="0"/>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174260717410324"/>
          <c:y val="3.483980795958682E-2"/>
          <c:w val="0.80936850393700788"/>
          <c:h val="0.82200798497474048"/>
        </c:manualLayout>
      </c:layout>
      <c:barChart>
        <c:barDir val="col"/>
        <c:grouping val="stacked"/>
        <c:varyColors val="0"/>
        <c:ser>
          <c:idx val="0"/>
          <c:order val="0"/>
          <c:tx>
            <c:strRef>
              <c:f>Florida!$B$3</c:f>
              <c:strCache>
                <c:ptCount val="1"/>
                <c:pt idx="0">
                  <c:v>$1,200 or Less</c:v>
                </c:pt>
              </c:strCache>
            </c:strRef>
          </c:tx>
          <c:spPr>
            <a:solidFill>
              <a:srgbClr val="0233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w Cen MT" panose="020B0602020104020603" pitchFamily="34" charset="0"/>
                    <a:ea typeface="+mn-ea"/>
                    <a:cs typeface="+mn-cs"/>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Florida!$C$2:$D$2</c:f>
              <c:numCache>
                <c:formatCode>General</c:formatCode>
                <c:ptCount val="2"/>
                <c:pt idx="0">
                  <c:v>2012</c:v>
                </c:pt>
                <c:pt idx="1">
                  <c:v>2022</c:v>
                </c:pt>
              </c:numCache>
            </c:numRef>
          </c:cat>
          <c:val>
            <c:numRef>
              <c:f>Florida!$C$3:$D$3</c:f>
              <c:numCache>
                <c:formatCode>#,##0_);[Red]\(#,##0\)</c:formatCode>
                <c:ptCount val="2"/>
                <c:pt idx="0">
                  <c:v>1107895</c:v>
                </c:pt>
                <c:pt idx="1">
                  <c:v>796837</c:v>
                </c:pt>
              </c:numCache>
            </c:numRef>
          </c:val>
          <c:extLst xmlns:c15="http://schemas.microsoft.com/office/drawing/2012/chart">
            <c:ext xmlns:c16="http://schemas.microsoft.com/office/drawing/2014/chart" uri="{C3380CC4-5D6E-409C-BE32-E72D297353CC}">
              <c16:uniqueId val="{00000000-3790-44C3-9C74-227ACAED3F8E}"/>
            </c:ext>
          </c:extLst>
        </c:ser>
        <c:ser>
          <c:idx val="1"/>
          <c:order val="1"/>
          <c:tx>
            <c:strRef>
              <c:f>Florida!$B$4</c:f>
              <c:strCache>
                <c:ptCount val="1"/>
                <c:pt idx="0">
                  <c:v>More than $1,200</c:v>
                </c:pt>
              </c:strCache>
            </c:strRef>
          </c:tx>
          <c:spPr>
            <a:solidFill>
              <a:srgbClr val="77797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w Cen MT" panose="020B0602020104020603" pitchFamily="34" charset="0"/>
                    <a:ea typeface="+mn-ea"/>
                    <a:cs typeface="+mn-cs"/>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Florida!$C$2:$D$2</c:f>
              <c:numCache>
                <c:formatCode>General</c:formatCode>
                <c:ptCount val="2"/>
                <c:pt idx="0">
                  <c:v>2012</c:v>
                </c:pt>
                <c:pt idx="1">
                  <c:v>2022</c:v>
                </c:pt>
              </c:numCache>
            </c:numRef>
          </c:cat>
          <c:val>
            <c:numRef>
              <c:f>Florida!$C$4:$D$4</c:f>
              <c:numCache>
                <c:formatCode>#,##0_);[Red]\(#,##0\)</c:formatCode>
                <c:ptCount val="2"/>
                <c:pt idx="0">
                  <c:v>1244017</c:v>
                </c:pt>
                <c:pt idx="1">
                  <c:v>1971137</c:v>
                </c:pt>
              </c:numCache>
            </c:numRef>
          </c:val>
          <c:extLst>
            <c:ext xmlns:c16="http://schemas.microsoft.com/office/drawing/2014/chart" uri="{C3380CC4-5D6E-409C-BE32-E72D297353CC}">
              <c16:uniqueId val="{00000001-3790-44C3-9C74-227ACAED3F8E}"/>
            </c:ext>
          </c:extLst>
        </c:ser>
        <c:dLbls>
          <c:dLblPos val="ctr"/>
          <c:showLegendKey val="0"/>
          <c:showVal val="1"/>
          <c:showCatName val="0"/>
          <c:showSerName val="0"/>
          <c:showPercent val="0"/>
          <c:showBubbleSize val="0"/>
        </c:dLbls>
        <c:gapWidth val="109"/>
        <c:overlap val="100"/>
        <c:axId val="586071823"/>
        <c:axId val="586073071"/>
        <c:extLst/>
      </c:barChart>
      <c:catAx>
        <c:axId val="5860718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000000"/>
                </a:solidFill>
                <a:latin typeface="Tw Cen MT" panose="020B0602020104020603" pitchFamily="34" charset="0"/>
                <a:ea typeface="+mn-ea"/>
                <a:cs typeface="+mn-cs"/>
              </a:defRPr>
            </a:pPr>
            <a:endParaRPr lang="en-US"/>
          </a:p>
        </c:txPr>
        <c:crossAx val="586073071"/>
        <c:crosses val="autoZero"/>
        <c:auto val="1"/>
        <c:lblAlgn val="ctr"/>
        <c:lblOffset val="100"/>
        <c:noMultiLvlLbl val="0"/>
      </c:catAx>
      <c:valAx>
        <c:axId val="58607307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rgbClr val="000000"/>
                    </a:solidFill>
                    <a:latin typeface="Tw Cen MT" panose="020B0602020104020603" pitchFamily="34" charset="0"/>
                    <a:ea typeface="+mn-ea"/>
                    <a:cs typeface="+mn-cs"/>
                  </a:defRPr>
                </a:pPr>
                <a:r>
                  <a:rPr lang="en-US" sz="1200">
                    <a:solidFill>
                      <a:srgbClr val="000000"/>
                    </a:solidFill>
                  </a:rPr>
                  <a:t>Rental Units</a:t>
                </a:r>
              </a:p>
            </c:rich>
          </c:tx>
          <c:overlay val="0"/>
          <c:spPr>
            <a:noFill/>
            <a:ln>
              <a:noFill/>
            </a:ln>
            <a:effectLst/>
          </c:spPr>
          <c:txPr>
            <a:bodyPr rot="-5400000" spcFirstLastPara="1" vertOverflow="ellipsis" vert="horz" wrap="square" anchor="ctr" anchorCtr="1"/>
            <a:lstStyle/>
            <a:p>
              <a:pPr>
                <a:defRPr sz="1200" b="0" i="0" u="none" strike="noStrike" kern="1200" baseline="0">
                  <a:solidFill>
                    <a:srgbClr val="000000"/>
                  </a:solidFill>
                  <a:latin typeface="Tw Cen MT" panose="020B0602020104020603" pitchFamily="34"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000000"/>
                </a:solidFill>
                <a:latin typeface="Tw Cen MT" panose="020B0602020104020603" pitchFamily="34" charset="0"/>
                <a:ea typeface="+mn-ea"/>
                <a:cs typeface="+mn-cs"/>
              </a:defRPr>
            </a:pPr>
            <a:endParaRPr lang="en-US"/>
          </a:p>
        </c:txPr>
        <c:crossAx val="586071823"/>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latin typeface="Tw Cen MT" panose="020B0602020104020603" pitchFamily="34" charset="0"/>
        </a:defRPr>
      </a:pPr>
      <a:endParaRPr lang="en-US"/>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62898023276249"/>
          <c:y val="3.57393204156711E-2"/>
          <c:w val="0.81944683480439684"/>
          <c:h val="0.77422704514876828"/>
        </c:manualLayout>
      </c:layout>
      <c:barChart>
        <c:barDir val="col"/>
        <c:grouping val="stacked"/>
        <c:varyColors val="0"/>
        <c:ser>
          <c:idx val="0"/>
          <c:order val="0"/>
          <c:tx>
            <c:strRef>
              <c:f>Florida!$C$4</c:f>
              <c:strCache>
                <c:ptCount val="1"/>
                <c:pt idx="0">
                  <c:v>Cost Burdened (more than 30% of income for housing)</c:v>
                </c:pt>
              </c:strCache>
            </c:strRef>
          </c:tx>
          <c:spPr>
            <a:solidFill>
              <a:srgbClr val="023366"/>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Tw Cen MT" panose="020B0602020104020603"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Florida!$A$5:$B$13</c:f>
              <c:multiLvlStrCache>
                <c:ptCount val="9"/>
                <c:lvl>
                  <c:pt idx="0">
                    <c:v>0-50% AMI</c:v>
                  </c:pt>
                  <c:pt idx="1">
                    <c:v>50.01-80% AMI</c:v>
                  </c:pt>
                  <c:pt idx="2">
                    <c:v>80.01-120% AMI</c:v>
                  </c:pt>
                  <c:pt idx="3">
                    <c:v>More than 120% AMI</c:v>
                  </c:pt>
                  <c:pt idx="5">
                    <c:v>0-50% AMI</c:v>
                  </c:pt>
                  <c:pt idx="6">
                    <c:v>50.01-80% AMI</c:v>
                  </c:pt>
                  <c:pt idx="7">
                    <c:v>80.01-120% AMI</c:v>
                  </c:pt>
                  <c:pt idx="8">
                    <c:v>More than 120% AMI</c:v>
                  </c:pt>
                </c:lvl>
                <c:lvl>
                  <c:pt idx="0">
                    <c:v>Owner</c:v>
                  </c:pt>
                  <c:pt idx="5">
                    <c:v>Renter</c:v>
                  </c:pt>
                </c:lvl>
              </c:multiLvlStrCache>
            </c:multiLvlStrRef>
          </c:cat>
          <c:val>
            <c:numRef>
              <c:f>Florida!$C$5:$C$13</c:f>
              <c:numCache>
                <c:formatCode>#,##0</c:formatCode>
                <c:ptCount val="9"/>
                <c:pt idx="0">
                  <c:v>692605</c:v>
                </c:pt>
                <c:pt idx="1">
                  <c:v>360759</c:v>
                </c:pt>
                <c:pt idx="2">
                  <c:v>269797</c:v>
                </c:pt>
                <c:pt idx="3">
                  <c:v>176221</c:v>
                </c:pt>
                <c:pt idx="5">
                  <c:v>803970</c:v>
                </c:pt>
                <c:pt idx="6">
                  <c:v>442236</c:v>
                </c:pt>
                <c:pt idx="7">
                  <c:v>242200</c:v>
                </c:pt>
                <c:pt idx="8">
                  <c:v>88480</c:v>
                </c:pt>
              </c:numCache>
            </c:numRef>
          </c:val>
          <c:extLst>
            <c:ext xmlns:c16="http://schemas.microsoft.com/office/drawing/2014/chart" uri="{C3380CC4-5D6E-409C-BE32-E72D297353CC}">
              <c16:uniqueId val="{00000000-8D45-4394-BE07-6FAC07527223}"/>
            </c:ext>
          </c:extLst>
        </c:ser>
        <c:ser>
          <c:idx val="1"/>
          <c:order val="1"/>
          <c:tx>
            <c:strRef>
              <c:f>Florida!$D$4</c:f>
              <c:strCache>
                <c:ptCount val="1"/>
                <c:pt idx="0">
                  <c:v>Not Cost Burdened</c:v>
                </c:pt>
              </c:strCache>
            </c:strRef>
          </c:tx>
          <c:spPr>
            <a:solidFill>
              <a:srgbClr val="77797D"/>
            </a:solidFill>
            <a:ln>
              <a:noFill/>
            </a:ln>
            <a:effectLst/>
          </c:spPr>
          <c:invertIfNegative val="0"/>
          <c:dLbls>
            <c:dLbl>
              <c:idx val="3"/>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Tw Cen MT" panose="020B0602020104020603" pitchFamily="34"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1-8D45-4394-BE07-6FAC07527223}"/>
                </c:ext>
              </c:extLst>
            </c:dLbl>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Tw Cen MT" panose="020B0602020104020603"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ysClr val="windowText" lastClr="000000"/>
                      </a:solidFill>
                      <a:round/>
                    </a:ln>
                    <a:effectLst/>
                  </c:spPr>
                </c15:leaderLines>
              </c:ext>
            </c:extLst>
          </c:dLbls>
          <c:cat>
            <c:multiLvlStrRef>
              <c:f>Florida!$A$5:$B$13</c:f>
              <c:multiLvlStrCache>
                <c:ptCount val="9"/>
                <c:lvl>
                  <c:pt idx="0">
                    <c:v>0-50% AMI</c:v>
                  </c:pt>
                  <c:pt idx="1">
                    <c:v>50.01-80% AMI</c:v>
                  </c:pt>
                  <c:pt idx="2">
                    <c:v>80.01-120% AMI</c:v>
                  </c:pt>
                  <c:pt idx="3">
                    <c:v>More than 120% AMI</c:v>
                  </c:pt>
                  <c:pt idx="5">
                    <c:v>0-50% AMI</c:v>
                  </c:pt>
                  <c:pt idx="6">
                    <c:v>50.01-80% AMI</c:v>
                  </c:pt>
                  <c:pt idx="7">
                    <c:v>80.01-120% AMI</c:v>
                  </c:pt>
                  <c:pt idx="8">
                    <c:v>More than 120% AMI</c:v>
                  </c:pt>
                </c:lvl>
                <c:lvl>
                  <c:pt idx="0">
                    <c:v>Owner</c:v>
                  </c:pt>
                  <c:pt idx="5">
                    <c:v>Renter</c:v>
                  </c:pt>
                </c:lvl>
              </c:multiLvlStrCache>
            </c:multiLvlStrRef>
          </c:cat>
          <c:val>
            <c:numRef>
              <c:f>Florida!$D$5:$D$13</c:f>
              <c:numCache>
                <c:formatCode>#,##0</c:formatCode>
                <c:ptCount val="9"/>
                <c:pt idx="0">
                  <c:v>379912</c:v>
                </c:pt>
                <c:pt idx="1">
                  <c:v>514844</c:v>
                </c:pt>
                <c:pt idx="2">
                  <c:v>855972</c:v>
                </c:pt>
                <c:pt idx="3">
                  <c:v>2681230</c:v>
                </c:pt>
                <c:pt idx="5">
                  <c:v>188864</c:v>
                </c:pt>
                <c:pt idx="6">
                  <c:v>145128</c:v>
                </c:pt>
                <c:pt idx="7">
                  <c:v>337672</c:v>
                </c:pt>
                <c:pt idx="8">
                  <c:v>646494</c:v>
                </c:pt>
              </c:numCache>
            </c:numRef>
          </c:val>
          <c:extLst>
            <c:ext xmlns:c16="http://schemas.microsoft.com/office/drawing/2014/chart" uri="{C3380CC4-5D6E-409C-BE32-E72D297353CC}">
              <c16:uniqueId val="{00000002-8D45-4394-BE07-6FAC07527223}"/>
            </c:ext>
          </c:extLst>
        </c:ser>
        <c:dLbls>
          <c:dLblPos val="inEnd"/>
          <c:showLegendKey val="0"/>
          <c:showVal val="1"/>
          <c:showCatName val="0"/>
          <c:showSerName val="0"/>
          <c:showPercent val="0"/>
          <c:showBubbleSize val="0"/>
        </c:dLbls>
        <c:gapWidth val="35"/>
        <c:overlap val="100"/>
        <c:axId val="-2055351264"/>
        <c:axId val="-2055346448"/>
      </c:barChart>
      <c:catAx>
        <c:axId val="-2055351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Tw Cen MT" panose="020B0602020104020603" pitchFamily="34" charset="0"/>
                <a:ea typeface="+mn-ea"/>
                <a:cs typeface="+mn-cs"/>
              </a:defRPr>
            </a:pPr>
            <a:endParaRPr lang="en-US"/>
          </a:p>
        </c:txPr>
        <c:crossAx val="-2055346448"/>
        <c:crosses val="autoZero"/>
        <c:auto val="1"/>
        <c:lblAlgn val="ctr"/>
        <c:lblOffset val="100"/>
        <c:noMultiLvlLbl val="0"/>
      </c:catAx>
      <c:valAx>
        <c:axId val="-2055346448"/>
        <c:scaling>
          <c:orientation val="minMax"/>
          <c:max val="300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ysClr val="windowText" lastClr="000000"/>
                    </a:solidFill>
                    <a:latin typeface="Tw Cen MT" panose="020B0602020104020603" pitchFamily="34" charset="0"/>
                    <a:ea typeface="+mn-ea"/>
                    <a:cs typeface="+mn-cs"/>
                  </a:defRPr>
                </a:pPr>
                <a:r>
                  <a:rPr lang="en-US" sz="1100"/>
                  <a:t>Households</a:t>
                </a:r>
              </a:p>
            </c:rich>
          </c:tx>
          <c:layout>
            <c:manualLayout>
              <c:xMode val="edge"/>
              <c:yMode val="edge"/>
              <c:x val="2.3712139989316115E-2"/>
              <c:y val="0.3586387922477528"/>
            </c:manualLayout>
          </c:layout>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Tw Cen MT" panose="020B0602020104020603" pitchFamily="34" charset="0"/>
                <a:ea typeface="+mn-ea"/>
                <a:cs typeface="+mn-cs"/>
              </a:defRPr>
            </a:pPr>
            <a:endParaRPr lang="en-US"/>
          </a:p>
        </c:txPr>
        <c:crossAx val="-2055351264"/>
        <c:crosses val="autoZero"/>
        <c:crossBetween val="between"/>
      </c:valAx>
    </c:plotArea>
    <c:legend>
      <c:legendPos val="b"/>
      <c:legendEntry>
        <c:idx val="0"/>
        <c:txPr>
          <a:bodyPr rot="0" spcFirstLastPara="1" vertOverflow="ellipsis" vert="horz" wrap="square" anchor="ctr" anchorCtr="1"/>
          <a:lstStyle/>
          <a:p>
            <a:pPr>
              <a:defRPr sz="1200" b="0" i="0" u="none" strike="noStrike" kern="1200" baseline="0">
                <a:solidFill>
                  <a:sysClr val="windowText" lastClr="000000"/>
                </a:solidFill>
                <a:latin typeface="Tw Cen MT" panose="020B0602020104020603" pitchFamily="34" charset="0"/>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Tw Cen MT" panose="020B0602020104020603" pitchFamily="34" charset="0"/>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200">
          <a:solidFill>
            <a:sysClr val="windowText" lastClr="000000"/>
          </a:solidFill>
          <a:latin typeface="Tw Cen MT" panose="020B0602020104020603" pitchFamily="34"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tx>
            <c:strRef>
              <c:f>'fig4.1'!$B$1</c:f>
              <c:strCache>
                <c:ptCount val="1"/>
                <c:pt idx="0">
                  <c:v>Units, Affordable and Available (Occupied by household at or below income threshold or vacant)</c:v>
                </c:pt>
              </c:strCache>
            </c:strRef>
          </c:tx>
          <c:spPr>
            <a:solidFill>
              <a:schemeClr val="tx1"/>
            </a:solidFill>
            <a:ln>
              <a:solidFill>
                <a:sysClr val="windowText" lastClr="000000"/>
              </a:solidFill>
            </a:ln>
          </c:spPr>
          <c:invertIfNegative val="0"/>
          <c:dLbls>
            <c:spPr>
              <a:noFill/>
              <a:ln>
                <a:noFill/>
              </a:ln>
              <a:effectLst/>
            </c:spPr>
            <c:txPr>
              <a:bodyPr wrap="square" lIns="38100" tIns="19050" rIns="38100" bIns="19050" anchor="ctr">
                <a:spAutoFit/>
              </a:bodyPr>
              <a:lstStyle/>
              <a:p>
                <a:pPr>
                  <a:defRPr sz="1050" b="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'fig4.1'!$A$2:$A$7</c:f>
              <c:strCache>
                <c:ptCount val="6"/>
                <c:pt idx="0">
                  <c:v>0-30% AMI</c:v>
                </c:pt>
                <c:pt idx="1">
                  <c:v>0-40% AMI</c:v>
                </c:pt>
                <c:pt idx="2">
                  <c:v>0-50% AMI</c:v>
                </c:pt>
                <c:pt idx="3">
                  <c:v>0-60% AMI</c:v>
                </c:pt>
                <c:pt idx="4">
                  <c:v>0-80% AMI</c:v>
                </c:pt>
                <c:pt idx="5">
                  <c:v>0-120% AMI</c:v>
                </c:pt>
              </c:strCache>
            </c:strRef>
          </c:cat>
          <c:val>
            <c:numRef>
              <c:f>'fig4.1'!$B$2:$B$7</c:f>
              <c:numCache>
                <c:formatCode>_(* #,##0_);_(* \(#,##0\);_(* "-"??_);_(@_)</c:formatCode>
                <c:ptCount val="6"/>
                <c:pt idx="0">
                  <c:v>123764</c:v>
                </c:pt>
                <c:pt idx="1">
                  <c:v>202426</c:v>
                </c:pt>
                <c:pt idx="2">
                  <c:v>325684</c:v>
                </c:pt>
                <c:pt idx="3">
                  <c:v>516387</c:v>
                </c:pt>
                <c:pt idx="4">
                  <c:v>1017345</c:v>
                </c:pt>
                <c:pt idx="5">
                  <c:v>1993858</c:v>
                </c:pt>
              </c:numCache>
            </c:numRef>
          </c:val>
          <c:extLst>
            <c:ext xmlns:c16="http://schemas.microsoft.com/office/drawing/2014/chart" uri="{C3380CC4-5D6E-409C-BE32-E72D297353CC}">
              <c16:uniqueId val="{00000000-9869-4444-AFDE-D390F45F732C}"/>
            </c:ext>
          </c:extLst>
        </c:ser>
        <c:ser>
          <c:idx val="1"/>
          <c:order val="1"/>
          <c:tx>
            <c:strRef>
              <c:f>'fig4.1'!$C$1</c:f>
              <c:strCache>
                <c:ptCount val="1"/>
                <c:pt idx="0">
                  <c:v>Units, Affordable not Available (Occupied by household above income threshold)</c:v>
                </c:pt>
              </c:strCache>
            </c:strRef>
          </c:tx>
          <c:spPr>
            <a:solidFill>
              <a:schemeClr val="accent4"/>
            </a:solidFill>
            <a:ln>
              <a:solidFill>
                <a:sysClr val="windowText" lastClr="000000"/>
              </a:solidFill>
            </a:ln>
          </c:spPr>
          <c:invertIfNegative val="0"/>
          <c:dLbls>
            <c:dLbl>
              <c:idx val="4"/>
              <c:layout>
                <c:manualLayout>
                  <c:x val="-1.5290519877675841E-3"/>
                  <c:y val="3.97998022936985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869-4444-AFDE-D390F45F732C}"/>
                </c:ext>
              </c:extLst>
            </c:dLbl>
            <c:spPr>
              <a:noFill/>
              <a:ln>
                <a:noFill/>
              </a:ln>
              <a:effectLst/>
            </c:spPr>
            <c:txPr>
              <a:bodyPr wrap="square" lIns="38100" tIns="19050" rIns="38100" bIns="19050" anchor="ctr">
                <a:spAutoFit/>
              </a:bodyPr>
              <a:lstStyle/>
              <a:p>
                <a:pPr>
                  <a:defRPr sz="1050" b="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'fig4.1'!$A$2:$A$7</c:f>
              <c:strCache>
                <c:ptCount val="6"/>
                <c:pt idx="0">
                  <c:v>0-30% AMI</c:v>
                </c:pt>
                <c:pt idx="1">
                  <c:v>0-40% AMI</c:v>
                </c:pt>
                <c:pt idx="2">
                  <c:v>0-50% AMI</c:v>
                </c:pt>
                <c:pt idx="3">
                  <c:v>0-60% AMI</c:v>
                </c:pt>
                <c:pt idx="4">
                  <c:v>0-80% AMI</c:v>
                </c:pt>
                <c:pt idx="5">
                  <c:v>0-120% AMI</c:v>
                </c:pt>
              </c:strCache>
            </c:strRef>
          </c:cat>
          <c:val>
            <c:numRef>
              <c:f>'fig4.1'!$C$2:$C$7</c:f>
              <c:numCache>
                <c:formatCode>_(* #,##0_);_(* \(#,##0\);_(* "-"??_);_(@_)</c:formatCode>
                <c:ptCount val="6"/>
                <c:pt idx="0">
                  <c:v>120357</c:v>
                </c:pt>
                <c:pt idx="1">
                  <c:v>148949</c:v>
                </c:pt>
                <c:pt idx="2">
                  <c:v>198162</c:v>
                </c:pt>
                <c:pt idx="3">
                  <c:v>277391</c:v>
                </c:pt>
                <c:pt idx="4">
                  <c:v>444219</c:v>
                </c:pt>
                <c:pt idx="5">
                  <c:v>502067</c:v>
                </c:pt>
              </c:numCache>
            </c:numRef>
          </c:val>
          <c:extLst>
            <c:ext xmlns:c16="http://schemas.microsoft.com/office/drawing/2014/chart" uri="{C3380CC4-5D6E-409C-BE32-E72D297353CC}">
              <c16:uniqueId val="{00000002-9869-4444-AFDE-D390F45F732C}"/>
            </c:ext>
          </c:extLst>
        </c:ser>
        <c:dLbls>
          <c:showLegendKey val="0"/>
          <c:showVal val="0"/>
          <c:showCatName val="0"/>
          <c:showSerName val="0"/>
          <c:showPercent val="0"/>
          <c:showBubbleSize val="0"/>
        </c:dLbls>
        <c:gapWidth val="50"/>
        <c:overlap val="100"/>
        <c:axId val="164163152"/>
        <c:axId val="164167632"/>
      </c:barChart>
      <c:lineChart>
        <c:grouping val="standard"/>
        <c:varyColors val="0"/>
        <c:ser>
          <c:idx val="2"/>
          <c:order val="2"/>
          <c:tx>
            <c:strRef>
              <c:f>'fig4.1'!$D$1</c:f>
              <c:strCache>
                <c:ptCount val="1"/>
                <c:pt idx="0">
                  <c:v>Total Renter Households in Income Group</c:v>
                </c:pt>
              </c:strCache>
            </c:strRef>
          </c:tx>
          <c:spPr>
            <a:ln w="25400">
              <a:noFill/>
              <a:prstDash val="sysDot"/>
            </a:ln>
          </c:spPr>
          <c:marker>
            <c:symbol val="diamond"/>
            <c:size val="12"/>
            <c:spPr>
              <a:solidFill>
                <a:schemeClr val="accent1"/>
              </a:solidFill>
            </c:spPr>
          </c:marker>
          <c:dLbls>
            <c:dLbl>
              <c:idx val="0"/>
              <c:layout>
                <c:manualLayout>
                  <c:x val="-7.3495990753449397E-2"/>
                  <c:y val="-4.776054621311344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869-4444-AFDE-D390F45F732C}"/>
                </c:ext>
              </c:extLst>
            </c:dLbl>
            <c:dLbl>
              <c:idx val="4"/>
              <c:layout>
                <c:manualLayout>
                  <c:x val="-0.15794610601061418"/>
                  <c:y val="-2.388059701492537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869-4444-AFDE-D390F45F732C}"/>
                </c:ext>
              </c:extLst>
            </c:dLbl>
            <c:dLbl>
              <c:idx val="5"/>
              <c:layout>
                <c:manualLayout>
                  <c:x val="-0.16245097354788574"/>
                  <c:y val="-3.9800995024875984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869-4444-AFDE-D390F45F732C}"/>
                </c:ext>
              </c:extLst>
            </c:dLbl>
            <c:spPr>
              <a:solidFill>
                <a:schemeClr val="bg1"/>
              </a:solidFill>
            </c:spPr>
            <c:txPr>
              <a:bodyPr wrap="square" lIns="38100" tIns="19050" rIns="38100" bIns="19050" anchor="ctr">
                <a:spAutoFit/>
              </a:bodyPr>
              <a:lstStyle/>
              <a:p>
                <a:pPr>
                  <a:defRPr sz="1050" b="0"/>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'fig4.1'!$A$2:$A$7</c:f>
              <c:strCache>
                <c:ptCount val="6"/>
                <c:pt idx="0">
                  <c:v>0-30% AMI</c:v>
                </c:pt>
                <c:pt idx="1">
                  <c:v>0-40% AMI</c:v>
                </c:pt>
                <c:pt idx="2">
                  <c:v>0-50% AMI</c:v>
                </c:pt>
                <c:pt idx="3">
                  <c:v>0-60% AMI</c:v>
                </c:pt>
                <c:pt idx="4">
                  <c:v>0-80% AMI</c:v>
                </c:pt>
                <c:pt idx="5">
                  <c:v>0-120% AMI</c:v>
                </c:pt>
              </c:strCache>
            </c:strRef>
          </c:cat>
          <c:val>
            <c:numRef>
              <c:f>'fig4.1'!$D$2:$D$7</c:f>
              <c:numCache>
                <c:formatCode>_(* #,##0_);_(* \(#,##0\);_(* "-"??_);_(@_)</c:formatCode>
                <c:ptCount val="6"/>
                <c:pt idx="0">
                  <c:v>515146</c:v>
                </c:pt>
                <c:pt idx="1">
                  <c:v>721000</c:v>
                </c:pt>
                <c:pt idx="2">
                  <c:v>938168</c:v>
                </c:pt>
                <c:pt idx="3">
                  <c:v>1130390</c:v>
                </c:pt>
                <c:pt idx="4">
                  <c:v>1504520</c:v>
                </c:pt>
                <c:pt idx="5">
                  <c:v>2070152</c:v>
                </c:pt>
              </c:numCache>
            </c:numRef>
          </c:val>
          <c:smooth val="0"/>
          <c:extLst>
            <c:ext xmlns:c16="http://schemas.microsoft.com/office/drawing/2014/chart" uri="{C3380CC4-5D6E-409C-BE32-E72D297353CC}">
              <c16:uniqueId val="{00000006-9869-4444-AFDE-D390F45F732C}"/>
            </c:ext>
          </c:extLst>
        </c:ser>
        <c:dLbls>
          <c:showLegendKey val="0"/>
          <c:showVal val="0"/>
          <c:showCatName val="0"/>
          <c:showSerName val="0"/>
          <c:showPercent val="0"/>
          <c:showBubbleSize val="0"/>
        </c:dLbls>
        <c:marker val="1"/>
        <c:smooth val="0"/>
        <c:axId val="164163152"/>
        <c:axId val="164167632"/>
      </c:lineChart>
      <c:catAx>
        <c:axId val="164163152"/>
        <c:scaling>
          <c:orientation val="minMax"/>
        </c:scaling>
        <c:delete val="0"/>
        <c:axPos val="b"/>
        <c:numFmt formatCode="General" sourceLinked="1"/>
        <c:majorTickMark val="out"/>
        <c:minorTickMark val="none"/>
        <c:tickLblPos val="nextTo"/>
        <c:txPr>
          <a:bodyPr rot="0" vert="horz"/>
          <a:lstStyle/>
          <a:p>
            <a:pPr>
              <a:defRPr sz="1200"/>
            </a:pPr>
            <a:endParaRPr lang="en-US"/>
          </a:p>
        </c:txPr>
        <c:crossAx val="164167632"/>
        <c:crosses val="autoZero"/>
        <c:auto val="1"/>
        <c:lblAlgn val="ctr"/>
        <c:lblOffset val="100"/>
        <c:noMultiLvlLbl val="0"/>
      </c:catAx>
      <c:valAx>
        <c:axId val="164167632"/>
        <c:scaling>
          <c:orientation val="minMax"/>
          <c:max val="2500000"/>
        </c:scaling>
        <c:delete val="0"/>
        <c:axPos val="l"/>
        <c:majorGridlines/>
        <c:numFmt formatCode="_(* #,##0_);_(* \(#,##0\);_(* &quot;-&quot;??_);_(@_)" sourceLinked="1"/>
        <c:majorTickMark val="out"/>
        <c:minorTickMark val="none"/>
        <c:tickLblPos val="nextTo"/>
        <c:txPr>
          <a:bodyPr rot="0" vert="horz"/>
          <a:lstStyle/>
          <a:p>
            <a:pPr>
              <a:defRPr/>
            </a:pPr>
            <a:endParaRPr lang="en-US"/>
          </a:p>
        </c:txPr>
        <c:crossAx val="164163152"/>
        <c:crosses val="autoZero"/>
        <c:crossBetween val="between"/>
      </c:valAx>
    </c:plotArea>
    <c:legend>
      <c:legendPos val="b"/>
      <c:overlay val="0"/>
    </c:legend>
    <c:plotVisOnly val="1"/>
    <c:dispBlanksAs val="gap"/>
    <c:showDLblsOverMax val="0"/>
  </c:chart>
  <c:spPr>
    <a:ln>
      <a:noFill/>
    </a:ln>
  </c:spPr>
  <c:txPr>
    <a:bodyPr/>
    <a:lstStyle/>
    <a:p>
      <a:pPr>
        <a:defRPr sz="1000" b="0" i="0" u="none" strike="noStrike" baseline="0">
          <a:solidFill>
            <a:srgbClr val="000000"/>
          </a:solidFill>
          <a:latin typeface="Tw Cen MT" panose="020B0602020104020603" pitchFamily="34" charset="0"/>
          <a:ea typeface="Calibri"/>
          <a:cs typeface="Calibri"/>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DC9BD3-A379-422F-8FED-8B6CAEE5E50F}"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en-US"/>
        </a:p>
      </dgm:t>
    </dgm:pt>
    <dgm:pt modelId="{984116C9-7CB8-4743-8FBA-68A8BA0D0389}">
      <dgm:prSet phldrT="[Text]" custT="1"/>
      <dgm:spPr/>
      <dgm:t>
        <a:bodyPr/>
        <a:lstStyle/>
        <a:p>
          <a:pPr>
            <a:spcBef>
              <a:spcPts val="0"/>
            </a:spcBef>
            <a:spcAft>
              <a:spcPts val="600"/>
            </a:spcAft>
          </a:pPr>
          <a:r>
            <a:rPr lang="en-US" sz="2000" b="1" dirty="0">
              <a:latin typeface="Tw Cen MT" panose="020B0602020104020603" pitchFamily="34" charset="0"/>
            </a:rPr>
            <a:t>$600-799</a:t>
          </a:r>
        </a:p>
      </dgm:t>
    </dgm:pt>
    <dgm:pt modelId="{56551181-2879-4D1F-BE7F-DAEAD636B83A}" type="parTrans" cxnId="{049AA3C6-CC47-43B7-B0F1-8AE966C7B71D}">
      <dgm:prSet/>
      <dgm:spPr/>
      <dgm:t>
        <a:bodyPr/>
        <a:lstStyle/>
        <a:p>
          <a:pPr>
            <a:spcBef>
              <a:spcPts val="0"/>
            </a:spcBef>
            <a:spcAft>
              <a:spcPts val="600"/>
            </a:spcAft>
          </a:pPr>
          <a:endParaRPr lang="en-US">
            <a:latin typeface="Tw Cen MT" panose="020B0602020104020603" pitchFamily="34" charset="0"/>
          </a:endParaRPr>
        </a:p>
      </dgm:t>
    </dgm:pt>
    <dgm:pt modelId="{E2EFE677-5A73-472D-9604-E8EE162B7721}" type="sibTrans" cxnId="{049AA3C6-CC47-43B7-B0F1-8AE966C7B71D}">
      <dgm:prSet/>
      <dgm:spPr/>
      <dgm:t>
        <a:bodyPr/>
        <a:lstStyle/>
        <a:p>
          <a:pPr>
            <a:spcBef>
              <a:spcPts val="0"/>
            </a:spcBef>
            <a:spcAft>
              <a:spcPts val="600"/>
            </a:spcAft>
          </a:pPr>
          <a:endParaRPr lang="en-US">
            <a:latin typeface="Tw Cen MT" panose="020B0602020104020603" pitchFamily="34" charset="0"/>
          </a:endParaRPr>
        </a:p>
      </dgm:t>
    </dgm:pt>
    <dgm:pt modelId="{930452E1-293A-4804-9AD2-E53B94608D56}">
      <dgm:prSet phldrT="[Text]" custT="1"/>
      <dgm:spPr/>
      <dgm:t>
        <a:bodyPr/>
        <a:lstStyle/>
        <a:p>
          <a:pPr>
            <a:spcBef>
              <a:spcPts val="0"/>
            </a:spcBef>
            <a:spcAft>
              <a:spcPts val="600"/>
            </a:spcAft>
          </a:pPr>
          <a:r>
            <a:rPr lang="en-US" sz="2000" b="1" dirty="0">
              <a:latin typeface="Tw Cen MT" panose="020B0602020104020603" pitchFamily="34" charset="0"/>
            </a:rPr>
            <a:t>$800-999</a:t>
          </a:r>
        </a:p>
      </dgm:t>
    </dgm:pt>
    <dgm:pt modelId="{E210C1DE-4672-44F1-907C-D04B45F94A6B}" type="parTrans" cxnId="{D8B37D46-47F6-4E21-8D2F-31EA09D0AB6C}">
      <dgm:prSet/>
      <dgm:spPr/>
      <dgm:t>
        <a:bodyPr/>
        <a:lstStyle/>
        <a:p>
          <a:pPr>
            <a:spcBef>
              <a:spcPts val="0"/>
            </a:spcBef>
            <a:spcAft>
              <a:spcPts val="600"/>
            </a:spcAft>
          </a:pPr>
          <a:endParaRPr lang="en-US">
            <a:latin typeface="Tw Cen MT" panose="020B0602020104020603" pitchFamily="34" charset="0"/>
          </a:endParaRPr>
        </a:p>
      </dgm:t>
    </dgm:pt>
    <dgm:pt modelId="{D290115E-DB80-4D4E-BA00-6031E90A2C43}" type="sibTrans" cxnId="{D8B37D46-47F6-4E21-8D2F-31EA09D0AB6C}">
      <dgm:prSet/>
      <dgm:spPr/>
      <dgm:t>
        <a:bodyPr/>
        <a:lstStyle/>
        <a:p>
          <a:pPr>
            <a:spcBef>
              <a:spcPts val="0"/>
            </a:spcBef>
            <a:spcAft>
              <a:spcPts val="600"/>
            </a:spcAft>
          </a:pPr>
          <a:endParaRPr lang="en-US">
            <a:latin typeface="Tw Cen MT" panose="020B0602020104020603" pitchFamily="34" charset="0"/>
          </a:endParaRPr>
        </a:p>
      </dgm:t>
    </dgm:pt>
    <dgm:pt modelId="{4F795D33-588E-4F04-A4A9-549DB1C8E26C}">
      <dgm:prSet phldrT="[Text]" custT="1"/>
      <dgm:spPr/>
      <dgm:t>
        <a:bodyPr/>
        <a:lstStyle/>
        <a:p>
          <a:pPr>
            <a:spcBef>
              <a:spcPts val="0"/>
            </a:spcBef>
            <a:spcAft>
              <a:spcPts val="600"/>
            </a:spcAft>
          </a:pPr>
          <a:r>
            <a:rPr lang="en-US" sz="2000" b="1" dirty="0">
              <a:latin typeface="Tw Cen MT" panose="020B0602020104020603" pitchFamily="34" charset="0"/>
            </a:rPr>
            <a:t>$1,000-1,200</a:t>
          </a:r>
        </a:p>
      </dgm:t>
    </dgm:pt>
    <dgm:pt modelId="{CFFAE9E9-E51E-4DE2-82F4-C806E357DD59}" type="parTrans" cxnId="{FAAB645D-EE31-46F0-98EB-56CF33042DF1}">
      <dgm:prSet/>
      <dgm:spPr/>
      <dgm:t>
        <a:bodyPr/>
        <a:lstStyle/>
        <a:p>
          <a:pPr>
            <a:spcBef>
              <a:spcPts val="0"/>
            </a:spcBef>
            <a:spcAft>
              <a:spcPts val="600"/>
            </a:spcAft>
          </a:pPr>
          <a:endParaRPr lang="en-US">
            <a:latin typeface="Tw Cen MT" panose="020B0602020104020603" pitchFamily="34" charset="0"/>
          </a:endParaRPr>
        </a:p>
      </dgm:t>
    </dgm:pt>
    <dgm:pt modelId="{A7405A77-B610-4D58-B9F8-618D507318BE}" type="sibTrans" cxnId="{FAAB645D-EE31-46F0-98EB-56CF33042DF1}">
      <dgm:prSet/>
      <dgm:spPr/>
      <dgm:t>
        <a:bodyPr/>
        <a:lstStyle/>
        <a:p>
          <a:pPr>
            <a:spcBef>
              <a:spcPts val="0"/>
            </a:spcBef>
            <a:spcAft>
              <a:spcPts val="600"/>
            </a:spcAft>
          </a:pPr>
          <a:endParaRPr lang="en-US">
            <a:latin typeface="Tw Cen MT" panose="020B0602020104020603" pitchFamily="34" charset="0"/>
          </a:endParaRPr>
        </a:p>
      </dgm:t>
    </dgm:pt>
    <dgm:pt modelId="{C6EDDA3E-E1C1-43B1-BE1B-03084F584BD4}">
      <dgm:prSet/>
      <dgm:spPr/>
      <dgm:t>
        <a:bodyPr/>
        <a:lstStyle/>
        <a:p>
          <a:pPr>
            <a:spcBef>
              <a:spcPts val="0"/>
            </a:spcBef>
            <a:spcAft>
              <a:spcPts val="600"/>
            </a:spcAft>
          </a:pPr>
          <a:r>
            <a:rPr lang="en-US" b="0" i="0" u="none" dirty="0">
              <a:latin typeface="Tw Cen MT" panose="020B0602020104020603" pitchFamily="34" charset="0"/>
            </a:rPr>
            <a:t>Correctional Officers</a:t>
          </a:r>
          <a:endParaRPr lang="en-US" dirty="0">
            <a:latin typeface="Tw Cen MT" panose="020B0602020104020603" pitchFamily="34" charset="0"/>
          </a:endParaRPr>
        </a:p>
      </dgm:t>
    </dgm:pt>
    <dgm:pt modelId="{F662D252-A01A-4E35-8A7D-1669BA582145}" type="parTrans" cxnId="{5E4BA327-8890-447A-A1C0-57B1187DBA61}">
      <dgm:prSet/>
      <dgm:spPr/>
      <dgm:t>
        <a:bodyPr/>
        <a:lstStyle/>
        <a:p>
          <a:pPr>
            <a:spcBef>
              <a:spcPts val="0"/>
            </a:spcBef>
            <a:spcAft>
              <a:spcPts val="600"/>
            </a:spcAft>
          </a:pPr>
          <a:endParaRPr lang="en-US">
            <a:latin typeface="Tw Cen MT" panose="020B0602020104020603" pitchFamily="34" charset="0"/>
          </a:endParaRPr>
        </a:p>
      </dgm:t>
    </dgm:pt>
    <dgm:pt modelId="{74EF5025-7093-4770-BF7A-FA7D8F8ADD92}" type="sibTrans" cxnId="{5E4BA327-8890-447A-A1C0-57B1187DBA61}">
      <dgm:prSet/>
      <dgm:spPr/>
      <dgm:t>
        <a:bodyPr/>
        <a:lstStyle/>
        <a:p>
          <a:pPr>
            <a:spcBef>
              <a:spcPts val="0"/>
            </a:spcBef>
            <a:spcAft>
              <a:spcPts val="600"/>
            </a:spcAft>
          </a:pPr>
          <a:endParaRPr lang="en-US">
            <a:latin typeface="Tw Cen MT" panose="020B0602020104020603" pitchFamily="34" charset="0"/>
          </a:endParaRPr>
        </a:p>
      </dgm:t>
    </dgm:pt>
    <dgm:pt modelId="{E346D9E4-7AFF-F44A-827B-D11B4486C98E}">
      <dgm:prSet/>
      <dgm:spPr/>
      <dgm:t>
        <a:bodyPr/>
        <a:lstStyle/>
        <a:p>
          <a:pPr>
            <a:spcBef>
              <a:spcPts val="0"/>
            </a:spcBef>
            <a:spcAft>
              <a:spcPts val="600"/>
            </a:spcAft>
          </a:pPr>
          <a:r>
            <a:rPr lang="en-US" b="0" i="0" u="none">
              <a:latin typeface="Tw Cen MT" panose="020B0602020104020603" pitchFamily="34" charset="0"/>
            </a:rPr>
            <a:t>Bus Drivers</a:t>
          </a:r>
          <a:endParaRPr lang="en-US" dirty="0">
            <a:latin typeface="Tw Cen MT" panose="020B0602020104020603" pitchFamily="34" charset="0"/>
          </a:endParaRPr>
        </a:p>
      </dgm:t>
    </dgm:pt>
    <dgm:pt modelId="{ADF4136B-B7DA-2F48-97F6-DCD318258E48}" type="parTrans" cxnId="{C358D8AC-BD2E-9343-9AB3-23D97201AAFA}">
      <dgm:prSet/>
      <dgm:spPr/>
      <dgm:t>
        <a:bodyPr/>
        <a:lstStyle/>
        <a:p>
          <a:pPr>
            <a:spcBef>
              <a:spcPts val="0"/>
            </a:spcBef>
            <a:spcAft>
              <a:spcPts val="600"/>
            </a:spcAft>
          </a:pPr>
          <a:endParaRPr lang="en-US">
            <a:latin typeface="Tw Cen MT" panose="020B0602020104020603" pitchFamily="34" charset="0"/>
          </a:endParaRPr>
        </a:p>
      </dgm:t>
    </dgm:pt>
    <dgm:pt modelId="{90388B89-FF32-3143-9C0D-00005C69A88D}" type="sibTrans" cxnId="{C358D8AC-BD2E-9343-9AB3-23D97201AAFA}">
      <dgm:prSet/>
      <dgm:spPr/>
      <dgm:t>
        <a:bodyPr/>
        <a:lstStyle/>
        <a:p>
          <a:pPr>
            <a:spcBef>
              <a:spcPts val="0"/>
            </a:spcBef>
            <a:spcAft>
              <a:spcPts val="600"/>
            </a:spcAft>
          </a:pPr>
          <a:endParaRPr lang="en-US">
            <a:latin typeface="Tw Cen MT" panose="020B0602020104020603" pitchFamily="34" charset="0"/>
          </a:endParaRPr>
        </a:p>
      </dgm:t>
    </dgm:pt>
    <dgm:pt modelId="{8E1BAD2B-03A5-49A4-854F-69D28A5548D3}">
      <dgm:prSet/>
      <dgm:spPr/>
      <dgm:t>
        <a:bodyPr/>
        <a:lstStyle/>
        <a:p>
          <a:pPr>
            <a:spcBef>
              <a:spcPts val="0"/>
            </a:spcBef>
            <a:spcAft>
              <a:spcPts val="600"/>
            </a:spcAft>
          </a:pPr>
          <a:r>
            <a:rPr lang="en-US" b="0" i="0" u="none">
              <a:latin typeface="Tw Cen MT" panose="020B0602020104020603" pitchFamily="34" charset="0"/>
            </a:rPr>
            <a:t>Bartenders</a:t>
          </a:r>
          <a:endParaRPr lang="en-US" b="1" i="0" dirty="0">
            <a:latin typeface="Tw Cen MT" panose="020B0602020104020603" pitchFamily="34" charset="0"/>
          </a:endParaRPr>
        </a:p>
      </dgm:t>
    </dgm:pt>
    <dgm:pt modelId="{7DB4EAAC-FF78-4964-8205-5473A7229A7D}" type="parTrans" cxnId="{B617921E-50A8-4A3D-887F-0890950FCA24}">
      <dgm:prSet/>
      <dgm:spPr/>
      <dgm:t>
        <a:bodyPr/>
        <a:lstStyle/>
        <a:p>
          <a:pPr>
            <a:spcAft>
              <a:spcPts val="600"/>
            </a:spcAft>
          </a:pPr>
          <a:endParaRPr lang="en-US">
            <a:latin typeface="Tw Cen MT" panose="020B0602020104020603" pitchFamily="34" charset="0"/>
          </a:endParaRPr>
        </a:p>
      </dgm:t>
    </dgm:pt>
    <dgm:pt modelId="{703A7BC8-0DD4-4968-8637-269D29AC3571}" type="sibTrans" cxnId="{B617921E-50A8-4A3D-887F-0890950FCA24}">
      <dgm:prSet/>
      <dgm:spPr/>
      <dgm:t>
        <a:bodyPr/>
        <a:lstStyle/>
        <a:p>
          <a:pPr>
            <a:spcAft>
              <a:spcPts val="600"/>
            </a:spcAft>
          </a:pPr>
          <a:endParaRPr lang="en-US">
            <a:latin typeface="Tw Cen MT" panose="020B0602020104020603" pitchFamily="34" charset="0"/>
          </a:endParaRPr>
        </a:p>
      </dgm:t>
    </dgm:pt>
    <dgm:pt modelId="{39967212-B3BF-429C-A175-03521141730C}">
      <dgm:prSet/>
      <dgm:spPr/>
      <dgm:t>
        <a:bodyPr/>
        <a:lstStyle/>
        <a:p>
          <a:pPr>
            <a:spcAft>
              <a:spcPts val="600"/>
            </a:spcAft>
          </a:pPr>
          <a:r>
            <a:rPr lang="en-US" b="0" i="0" u="none">
              <a:latin typeface="Tw Cen MT" panose="020B0602020104020603" pitchFamily="34" charset="0"/>
            </a:rPr>
            <a:t>Dental Assistants</a:t>
          </a:r>
          <a:endParaRPr lang="en-US">
            <a:latin typeface="Tw Cen MT" panose="020B0602020104020603" pitchFamily="34" charset="0"/>
          </a:endParaRPr>
        </a:p>
      </dgm:t>
    </dgm:pt>
    <dgm:pt modelId="{4F61ABFD-575E-42A3-8070-3AF76C793C45}" type="parTrans" cxnId="{7D5A25E3-6ACD-44D4-8DF9-D8927FFF3819}">
      <dgm:prSet/>
      <dgm:spPr/>
      <dgm:t>
        <a:bodyPr/>
        <a:lstStyle/>
        <a:p>
          <a:pPr>
            <a:spcAft>
              <a:spcPts val="600"/>
            </a:spcAft>
          </a:pPr>
          <a:endParaRPr lang="en-US">
            <a:latin typeface="Tw Cen MT" panose="020B0602020104020603" pitchFamily="34" charset="0"/>
          </a:endParaRPr>
        </a:p>
      </dgm:t>
    </dgm:pt>
    <dgm:pt modelId="{2DC4B004-1E11-40E0-B1BD-4CBC3DB5F0FA}" type="sibTrans" cxnId="{7D5A25E3-6ACD-44D4-8DF9-D8927FFF3819}">
      <dgm:prSet/>
      <dgm:spPr/>
      <dgm:t>
        <a:bodyPr/>
        <a:lstStyle/>
        <a:p>
          <a:pPr>
            <a:spcAft>
              <a:spcPts val="600"/>
            </a:spcAft>
          </a:pPr>
          <a:endParaRPr lang="en-US">
            <a:latin typeface="Tw Cen MT" panose="020B0602020104020603" pitchFamily="34" charset="0"/>
          </a:endParaRPr>
        </a:p>
      </dgm:t>
    </dgm:pt>
    <dgm:pt modelId="{E9A4E996-E187-45DB-985A-28F2A8AF6C91}">
      <dgm:prSet/>
      <dgm:spPr/>
      <dgm:t>
        <a:bodyPr/>
        <a:lstStyle/>
        <a:p>
          <a:pPr>
            <a:spcAft>
              <a:spcPts val="600"/>
            </a:spcAft>
          </a:pPr>
          <a:r>
            <a:rPr lang="en-US" b="0" i="0" u="none" dirty="0">
              <a:latin typeface="Tw Cen MT" panose="020B0602020104020603" pitchFamily="34" charset="0"/>
            </a:rPr>
            <a:t>Light Truck Drivers</a:t>
          </a:r>
          <a:endParaRPr lang="en-US" dirty="0">
            <a:latin typeface="Tw Cen MT" panose="020B0602020104020603" pitchFamily="34" charset="0"/>
          </a:endParaRPr>
        </a:p>
      </dgm:t>
    </dgm:pt>
    <dgm:pt modelId="{A1F9211B-34C2-4B2C-A3E3-888237A4EB5A}" type="parTrans" cxnId="{32EE39A3-1E8E-422E-B2AC-D5C70FFD9CDE}">
      <dgm:prSet/>
      <dgm:spPr/>
      <dgm:t>
        <a:bodyPr/>
        <a:lstStyle/>
        <a:p>
          <a:pPr>
            <a:spcAft>
              <a:spcPts val="600"/>
            </a:spcAft>
          </a:pPr>
          <a:endParaRPr lang="en-US">
            <a:latin typeface="Tw Cen MT" panose="020B0602020104020603" pitchFamily="34" charset="0"/>
          </a:endParaRPr>
        </a:p>
      </dgm:t>
    </dgm:pt>
    <dgm:pt modelId="{0E91FD4C-75E8-4E05-B4EE-C850BB94DB1B}" type="sibTrans" cxnId="{32EE39A3-1E8E-422E-B2AC-D5C70FFD9CDE}">
      <dgm:prSet/>
      <dgm:spPr/>
      <dgm:t>
        <a:bodyPr/>
        <a:lstStyle/>
        <a:p>
          <a:pPr>
            <a:spcAft>
              <a:spcPts val="600"/>
            </a:spcAft>
          </a:pPr>
          <a:endParaRPr lang="en-US">
            <a:latin typeface="Tw Cen MT" panose="020B0602020104020603" pitchFamily="34" charset="0"/>
          </a:endParaRPr>
        </a:p>
      </dgm:t>
    </dgm:pt>
    <dgm:pt modelId="{A041CF5D-CFC6-4E62-8D46-61E29051E2D2}">
      <dgm:prSet/>
      <dgm:spPr/>
      <dgm:t>
        <a:bodyPr/>
        <a:lstStyle/>
        <a:p>
          <a:pPr>
            <a:spcAft>
              <a:spcPts val="600"/>
            </a:spcAft>
          </a:pPr>
          <a:r>
            <a:rPr lang="en-US" b="1" i="0" u="none" dirty="0">
              <a:latin typeface="Tw Cen MT" panose="020B0602020104020603" pitchFamily="34" charset="0"/>
            </a:rPr>
            <a:t>Median, All Occupations</a:t>
          </a:r>
          <a:endParaRPr lang="en-US" b="1" dirty="0">
            <a:latin typeface="Tw Cen MT" panose="020B0602020104020603" pitchFamily="34" charset="0"/>
          </a:endParaRPr>
        </a:p>
      </dgm:t>
    </dgm:pt>
    <dgm:pt modelId="{B34F7F8D-08BF-42C9-98C9-1BC7847F2D74}" type="parTrans" cxnId="{3E6A0F9A-F05A-4615-A2F8-914D48EC780C}">
      <dgm:prSet/>
      <dgm:spPr/>
      <dgm:t>
        <a:bodyPr/>
        <a:lstStyle/>
        <a:p>
          <a:pPr>
            <a:spcAft>
              <a:spcPts val="600"/>
            </a:spcAft>
          </a:pPr>
          <a:endParaRPr lang="en-US">
            <a:latin typeface="Tw Cen MT" panose="020B0602020104020603" pitchFamily="34" charset="0"/>
          </a:endParaRPr>
        </a:p>
      </dgm:t>
    </dgm:pt>
    <dgm:pt modelId="{6BD34527-12CC-4F7E-940E-F0FBE32B7CBC}" type="sibTrans" cxnId="{3E6A0F9A-F05A-4615-A2F8-914D48EC780C}">
      <dgm:prSet/>
      <dgm:spPr/>
      <dgm:t>
        <a:bodyPr/>
        <a:lstStyle/>
        <a:p>
          <a:pPr>
            <a:spcAft>
              <a:spcPts val="600"/>
            </a:spcAft>
          </a:pPr>
          <a:endParaRPr lang="en-US">
            <a:latin typeface="Tw Cen MT" panose="020B0602020104020603" pitchFamily="34" charset="0"/>
          </a:endParaRPr>
        </a:p>
      </dgm:t>
    </dgm:pt>
    <dgm:pt modelId="{5A909115-56C1-49FD-9742-4DC6A369AA8B}">
      <dgm:prSet/>
      <dgm:spPr/>
      <dgm:t>
        <a:bodyPr/>
        <a:lstStyle/>
        <a:p>
          <a:pPr>
            <a:spcAft>
              <a:spcPts val="600"/>
            </a:spcAft>
          </a:pPr>
          <a:r>
            <a:rPr lang="en-US" b="0" i="0" u="none" dirty="0">
              <a:latin typeface="Tw Cen MT" panose="020B0602020104020603" pitchFamily="34" charset="0"/>
            </a:rPr>
            <a:t>Painters</a:t>
          </a:r>
          <a:endParaRPr lang="en-US" dirty="0">
            <a:latin typeface="Tw Cen MT" panose="020B0602020104020603" pitchFamily="34" charset="0"/>
          </a:endParaRPr>
        </a:p>
      </dgm:t>
    </dgm:pt>
    <dgm:pt modelId="{A5582BA1-E02C-4C02-9439-CE8A9CA15DC8}" type="parTrans" cxnId="{0B93B047-087A-4AE1-8CCC-629FB92E4DBE}">
      <dgm:prSet/>
      <dgm:spPr/>
      <dgm:t>
        <a:bodyPr/>
        <a:lstStyle/>
        <a:p>
          <a:pPr>
            <a:spcAft>
              <a:spcPts val="600"/>
            </a:spcAft>
          </a:pPr>
          <a:endParaRPr lang="en-US">
            <a:latin typeface="Tw Cen MT" panose="020B0602020104020603" pitchFamily="34" charset="0"/>
          </a:endParaRPr>
        </a:p>
      </dgm:t>
    </dgm:pt>
    <dgm:pt modelId="{2FECAA3B-5E69-4393-944D-0D47725F71BD}" type="sibTrans" cxnId="{0B93B047-087A-4AE1-8CCC-629FB92E4DBE}">
      <dgm:prSet/>
      <dgm:spPr/>
      <dgm:t>
        <a:bodyPr/>
        <a:lstStyle/>
        <a:p>
          <a:pPr>
            <a:spcAft>
              <a:spcPts val="600"/>
            </a:spcAft>
          </a:pPr>
          <a:endParaRPr lang="en-US">
            <a:latin typeface="Tw Cen MT" panose="020B0602020104020603" pitchFamily="34" charset="0"/>
          </a:endParaRPr>
        </a:p>
      </dgm:t>
    </dgm:pt>
    <dgm:pt modelId="{251C4C48-2B6F-41FD-BC37-AAE4ADCDB7C6}">
      <dgm:prSet/>
      <dgm:spPr/>
      <dgm:t>
        <a:bodyPr/>
        <a:lstStyle/>
        <a:p>
          <a:pPr>
            <a:spcAft>
              <a:spcPts val="600"/>
            </a:spcAft>
          </a:pPr>
          <a:r>
            <a:rPr lang="en-US" b="0" i="0" u="none" dirty="0">
              <a:latin typeface="Tw Cen MT" panose="020B0602020104020603" pitchFamily="34" charset="0"/>
            </a:rPr>
            <a:t>Roofers</a:t>
          </a:r>
          <a:endParaRPr lang="en-US" dirty="0">
            <a:latin typeface="Tw Cen MT" panose="020B0602020104020603" pitchFamily="34" charset="0"/>
          </a:endParaRPr>
        </a:p>
      </dgm:t>
    </dgm:pt>
    <dgm:pt modelId="{794B7BAB-9318-432F-BE50-CEBA735E09BB}" type="parTrans" cxnId="{00579783-B491-486F-8C37-436FBC9A2B87}">
      <dgm:prSet/>
      <dgm:spPr/>
      <dgm:t>
        <a:bodyPr/>
        <a:lstStyle/>
        <a:p>
          <a:pPr>
            <a:spcAft>
              <a:spcPts val="600"/>
            </a:spcAft>
          </a:pPr>
          <a:endParaRPr lang="en-US">
            <a:latin typeface="Tw Cen MT" panose="020B0602020104020603" pitchFamily="34" charset="0"/>
          </a:endParaRPr>
        </a:p>
      </dgm:t>
    </dgm:pt>
    <dgm:pt modelId="{9AB5755E-EBF0-43C4-86C3-BF640816D690}" type="sibTrans" cxnId="{00579783-B491-486F-8C37-436FBC9A2B87}">
      <dgm:prSet/>
      <dgm:spPr/>
      <dgm:t>
        <a:bodyPr/>
        <a:lstStyle/>
        <a:p>
          <a:pPr>
            <a:spcAft>
              <a:spcPts val="600"/>
            </a:spcAft>
          </a:pPr>
          <a:endParaRPr lang="en-US">
            <a:latin typeface="Tw Cen MT" panose="020B0602020104020603" pitchFamily="34" charset="0"/>
          </a:endParaRPr>
        </a:p>
      </dgm:t>
    </dgm:pt>
    <dgm:pt modelId="{41471C5D-0503-4F95-946E-3C023225B686}">
      <dgm:prSet/>
      <dgm:spPr/>
      <dgm:t>
        <a:bodyPr/>
        <a:lstStyle/>
        <a:p>
          <a:pPr>
            <a:spcAft>
              <a:spcPts val="600"/>
            </a:spcAft>
          </a:pPr>
          <a:r>
            <a:rPr lang="en-US" b="0" i="0" u="none" dirty="0">
              <a:latin typeface="Tw Cen MT" panose="020B0602020104020603" pitchFamily="34" charset="0"/>
            </a:rPr>
            <a:t>Secretaries and Administrative Assistants</a:t>
          </a:r>
          <a:endParaRPr lang="en-US" dirty="0">
            <a:latin typeface="Tw Cen MT" panose="020B0602020104020603" pitchFamily="34" charset="0"/>
          </a:endParaRPr>
        </a:p>
      </dgm:t>
    </dgm:pt>
    <dgm:pt modelId="{950E470A-AF8D-4BED-9E23-EB4CBA2B3D13}" type="parTrans" cxnId="{E76973BC-6500-4949-8B6C-0307443E79C4}">
      <dgm:prSet/>
      <dgm:spPr/>
      <dgm:t>
        <a:bodyPr/>
        <a:lstStyle/>
        <a:p>
          <a:pPr>
            <a:spcAft>
              <a:spcPts val="600"/>
            </a:spcAft>
          </a:pPr>
          <a:endParaRPr lang="en-US">
            <a:latin typeface="Tw Cen MT" panose="020B0602020104020603" pitchFamily="34" charset="0"/>
          </a:endParaRPr>
        </a:p>
      </dgm:t>
    </dgm:pt>
    <dgm:pt modelId="{0513BD82-C6D8-4456-9791-1F7188E1A703}" type="sibTrans" cxnId="{E76973BC-6500-4949-8B6C-0307443E79C4}">
      <dgm:prSet/>
      <dgm:spPr/>
      <dgm:t>
        <a:bodyPr/>
        <a:lstStyle/>
        <a:p>
          <a:pPr>
            <a:spcAft>
              <a:spcPts val="600"/>
            </a:spcAft>
          </a:pPr>
          <a:endParaRPr lang="en-US">
            <a:latin typeface="Tw Cen MT" panose="020B0602020104020603" pitchFamily="34" charset="0"/>
          </a:endParaRPr>
        </a:p>
      </dgm:t>
    </dgm:pt>
    <dgm:pt modelId="{B4A3A324-D8F5-4363-96A2-5577AEC18B3A}">
      <dgm:prSet/>
      <dgm:spPr/>
      <dgm:t>
        <a:bodyPr/>
        <a:lstStyle/>
        <a:p>
          <a:pPr>
            <a:spcAft>
              <a:spcPts val="600"/>
            </a:spcAft>
          </a:pPr>
          <a:r>
            <a:rPr lang="en-US" b="0" i="0" u="none">
              <a:latin typeface="Tw Cen MT" panose="020B0602020104020603" pitchFamily="34" charset="0"/>
            </a:rPr>
            <a:t>Cashiers</a:t>
          </a:r>
          <a:endParaRPr lang="en-US">
            <a:latin typeface="Tw Cen MT" panose="020B0602020104020603" pitchFamily="34" charset="0"/>
          </a:endParaRPr>
        </a:p>
      </dgm:t>
    </dgm:pt>
    <dgm:pt modelId="{6CF8F736-72C2-4A32-8ACE-F0CC81A95D1E}" type="parTrans" cxnId="{8C61967A-D096-4510-8319-E68FA6C32D63}">
      <dgm:prSet/>
      <dgm:spPr/>
      <dgm:t>
        <a:bodyPr/>
        <a:lstStyle/>
        <a:p>
          <a:pPr>
            <a:spcAft>
              <a:spcPts val="600"/>
            </a:spcAft>
          </a:pPr>
          <a:endParaRPr lang="en-US">
            <a:latin typeface="Tw Cen MT" panose="020B0602020104020603" pitchFamily="34" charset="0"/>
          </a:endParaRPr>
        </a:p>
      </dgm:t>
    </dgm:pt>
    <dgm:pt modelId="{41E070EF-5A5C-4608-9E8A-DF2700ADA35A}" type="sibTrans" cxnId="{8C61967A-D096-4510-8319-E68FA6C32D63}">
      <dgm:prSet/>
      <dgm:spPr/>
      <dgm:t>
        <a:bodyPr/>
        <a:lstStyle/>
        <a:p>
          <a:pPr>
            <a:spcAft>
              <a:spcPts val="600"/>
            </a:spcAft>
          </a:pPr>
          <a:endParaRPr lang="en-US">
            <a:latin typeface="Tw Cen MT" panose="020B0602020104020603" pitchFamily="34" charset="0"/>
          </a:endParaRPr>
        </a:p>
      </dgm:t>
    </dgm:pt>
    <dgm:pt modelId="{17962505-8B08-4839-9C43-1D31B890F6A5}">
      <dgm:prSet/>
      <dgm:spPr/>
      <dgm:t>
        <a:bodyPr/>
        <a:lstStyle/>
        <a:p>
          <a:pPr>
            <a:spcAft>
              <a:spcPts val="600"/>
            </a:spcAft>
          </a:pPr>
          <a:r>
            <a:rPr lang="en-US" b="0" i="0" u="none">
              <a:latin typeface="Tw Cen MT" panose="020B0602020104020603" pitchFamily="34" charset="0"/>
            </a:rPr>
            <a:t>Childcare Workers</a:t>
          </a:r>
          <a:endParaRPr lang="en-US">
            <a:latin typeface="Tw Cen MT" panose="020B0602020104020603" pitchFamily="34" charset="0"/>
          </a:endParaRPr>
        </a:p>
      </dgm:t>
    </dgm:pt>
    <dgm:pt modelId="{E0C0FAF9-DAD4-4A23-AB80-A9D574432975}" type="parTrans" cxnId="{12B5BFE9-E504-48B9-AE29-D1CE7D5E5BC1}">
      <dgm:prSet/>
      <dgm:spPr/>
      <dgm:t>
        <a:bodyPr/>
        <a:lstStyle/>
        <a:p>
          <a:pPr>
            <a:spcAft>
              <a:spcPts val="600"/>
            </a:spcAft>
          </a:pPr>
          <a:endParaRPr lang="en-US">
            <a:latin typeface="Tw Cen MT" panose="020B0602020104020603" pitchFamily="34" charset="0"/>
          </a:endParaRPr>
        </a:p>
      </dgm:t>
    </dgm:pt>
    <dgm:pt modelId="{AAE4CD2F-5D00-406C-A22A-E95D884E8393}" type="sibTrans" cxnId="{12B5BFE9-E504-48B9-AE29-D1CE7D5E5BC1}">
      <dgm:prSet/>
      <dgm:spPr/>
      <dgm:t>
        <a:bodyPr/>
        <a:lstStyle/>
        <a:p>
          <a:pPr>
            <a:spcAft>
              <a:spcPts val="600"/>
            </a:spcAft>
          </a:pPr>
          <a:endParaRPr lang="en-US">
            <a:latin typeface="Tw Cen MT" panose="020B0602020104020603" pitchFamily="34" charset="0"/>
          </a:endParaRPr>
        </a:p>
      </dgm:t>
    </dgm:pt>
    <dgm:pt modelId="{32117DF1-50BA-4716-9A6D-6EEA4E0C5102}">
      <dgm:prSet/>
      <dgm:spPr/>
      <dgm:t>
        <a:bodyPr/>
        <a:lstStyle/>
        <a:p>
          <a:pPr>
            <a:spcAft>
              <a:spcPts val="600"/>
            </a:spcAft>
          </a:pPr>
          <a:r>
            <a:rPr lang="en-US" b="0" i="0" u="none">
              <a:latin typeface="Tw Cen MT" panose="020B0602020104020603" pitchFamily="34" charset="0"/>
            </a:rPr>
            <a:t>Dishwashers</a:t>
          </a:r>
          <a:endParaRPr lang="en-US">
            <a:latin typeface="Tw Cen MT" panose="020B0602020104020603" pitchFamily="34" charset="0"/>
          </a:endParaRPr>
        </a:p>
      </dgm:t>
    </dgm:pt>
    <dgm:pt modelId="{163D6F50-0D62-45C3-B607-85574A69996E}" type="parTrans" cxnId="{C2A442A8-A9FD-4B67-996F-5D821F8722E3}">
      <dgm:prSet/>
      <dgm:spPr/>
      <dgm:t>
        <a:bodyPr/>
        <a:lstStyle/>
        <a:p>
          <a:pPr>
            <a:spcAft>
              <a:spcPts val="600"/>
            </a:spcAft>
          </a:pPr>
          <a:endParaRPr lang="en-US">
            <a:latin typeface="Tw Cen MT" panose="020B0602020104020603" pitchFamily="34" charset="0"/>
          </a:endParaRPr>
        </a:p>
      </dgm:t>
    </dgm:pt>
    <dgm:pt modelId="{4BC67E00-1EFB-448D-A7F7-0335693C19CF}" type="sibTrans" cxnId="{C2A442A8-A9FD-4B67-996F-5D821F8722E3}">
      <dgm:prSet/>
      <dgm:spPr/>
      <dgm:t>
        <a:bodyPr/>
        <a:lstStyle/>
        <a:p>
          <a:pPr>
            <a:spcAft>
              <a:spcPts val="600"/>
            </a:spcAft>
          </a:pPr>
          <a:endParaRPr lang="en-US">
            <a:latin typeface="Tw Cen MT" panose="020B0602020104020603" pitchFamily="34" charset="0"/>
          </a:endParaRPr>
        </a:p>
      </dgm:t>
    </dgm:pt>
    <dgm:pt modelId="{32A3817B-5201-4086-BF5F-E824C3CE90A6}">
      <dgm:prSet/>
      <dgm:spPr/>
      <dgm:t>
        <a:bodyPr/>
        <a:lstStyle/>
        <a:p>
          <a:pPr>
            <a:spcAft>
              <a:spcPts val="600"/>
            </a:spcAft>
          </a:pPr>
          <a:r>
            <a:rPr lang="en-US" b="0" i="0" u="none">
              <a:latin typeface="Tw Cen MT" panose="020B0602020104020603" pitchFamily="34" charset="0"/>
            </a:rPr>
            <a:t>Farmworkers</a:t>
          </a:r>
          <a:endParaRPr lang="en-US">
            <a:latin typeface="Tw Cen MT" panose="020B0602020104020603" pitchFamily="34" charset="0"/>
          </a:endParaRPr>
        </a:p>
      </dgm:t>
    </dgm:pt>
    <dgm:pt modelId="{54B1DD2E-82FD-4BE8-AB42-E9D57B90857F}" type="parTrans" cxnId="{685763D0-5254-42D4-806A-F716966F07F3}">
      <dgm:prSet/>
      <dgm:spPr/>
      <dgm:t>
        <a:bodyPr/>
        <a:lstStyle/>
        <a:p>
          <a:pPr>
            <a:spcAft>
              <a:spcPts val="600"/>
            </a:spcAft>
          </a:pPr>
          <a:endParaRPr lang="en-US">
            <a:latin typeface="Tw Cen MT" panose="020B0602020104020603" pitchFamily="34" charset="0"/>
          </a:endParaRPr>
        </a:p>
      </dgm:t>
    </dgm:pt>
    <dgm:pt modelId="{2FC2C51A-52A3-4A44-B4FE-D1E2C30D6C90}" type="sibTrans" cxnId="{685763D0-5254-42D4-806A-F716966F07F3}">
      <dgm:prSet/>
      <dgm:spPr/>
      <dgm:t>
        <a:bodyPr/>
        <a:lstStyle/>
        <a:p>
          <a:pPr>
            <a:spcAft>
              <a:spcPts val="600"/>
            </a:spcAft>
          </a:pPr>
          <a:endParaRPr lang="en-US">
            <a:latin typeface="Tw Cen MT" panose="020B0602020104020603" pitchFamily="34" charset="0"/>
          </a:endParaRPr>
        </a:p>
      </dgm:t>
    </dgm:pt>
    <dgm:pt modelId="{7676DC58-B624-497E-82C0-D463C9E749E3}">
      <dgm:prSet/>
      <dgm:spPr/>
      <dgm:t>
        <a:bodyPr/>
        <a:lstStyle/>
        <a:p>
          <a:pPr>
            <a:spcAft>
              <a:spcPts val="600"/>
            </a:spcAft>
          </a:pPr>
          <a:r>
            <a:rPr lang="en-US" b="0" i="0" u="none">
              <a:latin typeface="Tw Cen MT" panose="020B0602020104020603" pitchFamily="34" charset="0"/>
            </a:rPr>
            <a:t>Fast Food and Counter Workers</a:t>
          </a:r>
          <a:endParaRPr lang="en-US">
            <a:latin typeface="Tw Cen MT" panose="020B0602020104020603" pitchFamily="34" charset="0"/>
          </a:endParaRPr>
        </a:p>
      </dgm:t>
    </dgm:pt>
    <dgm:pt modelId="{E25E6A64-7D06-4379-ADE1-8C16068BD47A}" type="parTrans" cxnId="{5C269F1F-5EE9-47D4-8FD8-6F8155BD8DA4}">
      <dgm:prSet/>
      <dgm:spPr/>
      <dgm:t>
        <a:bodyPr/>
        <a:lstStyle/>
        <a:p>
          <a:pPr>
            <a:spcAft>
              <a:spcPts val="600"/>
            </a:spcAft>
          </a:pPr>
          <a:endParaRPr lang="en-US">
            <a:latin typeface="Tw Cen MT" panose="020B0602020104020603" pitchFamily="34" charset="0"/>
          </a:endParaRPr>
        </a:p>
      </dgm:t>
    </dgm:pt>
    <dgm:pt modelId="{7114B9B2-F80D-4C47-8F6F-4DDB7F071D4D}" type="sibTrans" cxnId="{5C269F1F-5EE9-47D4-8FD8-6F8155BD8DA4}">
      <dgm:prSet/>
      <dgm:spPr/>
      <dgm:t>
        <a:bodyPr/>
        <a:lstStyle/>
        <a:p>
          <a:pPr>
            <a:spcAft>
              <a:spcPts val="600"/>
            </a:spcAft>
          </a:pPr>
          <a:endParaRPr lang="en-US">
            <a:latin typeface="Tw Cen MT" panose="020B0602020104020603" pitchFamily="34" charset="0"/>
          </a:endParaRPr>
        </a:p>
      </dgm:t>
    </dgm:pt>
    <dgm:pt modelId="{DA41E80E-5181-43D1-8800-9FE05198AAB0}">
      <dgm:prSet/>
      <dgm:spPr/>
      <dgm:t>
        <a:bodyPr/>
        <a:lstStyle/>
        <a:p>
          <a:pPr>
            <a:spcAft>
              <a:spcPts val="600"/>
            </a:spcAft>
          </a:pPr>
          <a:r>
            <a:rPr lang="en-US" b="0" i="0" u="none">
              <a:latin typeface="Tw Cen MT" panose="020B0602020104020603" pitchFamily="34" charset="0"/>
            </a:rPr>
            <a:t>Food Preparation Workers</a:t>
          </a:r>
          <a:endParaRPr lang="en-US">
            <a:latin typeface="Tw Cen MT" panose="020B0602020104020603" pitchFamily="34" charset="0"/>
          </a:endParaRPr>
        </a:p>
      </dgm:t>
    </dgm:pt>
    <dgm:pt modelId="{FBA8C5B9-95F9-4936-8F12-01D2593660B2}" type="parTrans" cxnId="{0E37088E-B196-4494-9D4C-7254AA0EE5BF}">
      <dgm:prSet/>
      <dgm:spPr/>
      <dgm:t>
        <a:bodyPr/>
        <a:lstStyle/>
        <a:p>
          <a:pPr>
            <a:spcAft>
              <a:spcPts val="600"/>
            </a:spcAft>
          </a:pPr>
          <a:endParaRPr lang="en-US">
            <a:latin typeface="Tw Cen MT" panose="020B0602020104020603" pitchFamily="34" charset="0"/>
          </a:endParaRPr>
        </a:p>
      </dgm:t>
    </dgm:pt>
    <dgm:pt modelId="{4F30FE15-BEB4-4D85-832E-49AD51787182}" type="sibTrans" cxnId="{0E37088E-B196-4494-9D4C-7254AA0EE5BF}">
      <dgm:prSet/>
      <dgm:spPr/>
      <dgm:t>
        <a:bodyPr/>
        <a:lstStyle/>
        <a:p>
          <a:pPr>
            <a:spcAft>
              <a:spcPts val="600"/>
            </a:spcAft>
          </a:pPr>
          <a:endParaRPr lang="en-US">
            <a:latin typeface="Tw Cen MT" panose="020B0602020104020603" pitchFamily="34" charset="0"/>
          </a:endParaRPr>
        </a:p>
      </dgm:t>
    </dgm:pt>
    <dgm:pt modelId="{1D56634F-3788-4C51-9B99-C9A57A79E990}">
      <dgm:prSet/>
      <dgm:spPr/>
      <dgm:t>
        <a:bodyPr/>
        <a:lstStyle/>
        <a:p>
          <a:pPr>
            <a:spcAft>
              <a:spcPts val="600"/>
            </a:spcAft>
          </a:pPr>
          <a:r>
            <a:rPr lang="en-US" b="0" i="0" u="none">
              <a:latin typeface="Tw Cen MT" panose="020B0602020104020603" pitchFamily="34" charset="0"/>
            </a:rPr>
            <a:t>Hairdressers</a:t>
          </a:r>
          <a:endParaRPr lang="en-US">
            <a:latin typeface="Tw Cen MT" panose="020B0602020104020603" pitchFamily="34" charset="0"/>
          </a:endParaRPr>
        </a:p>
      </dgm:t>
    </dgm:pt>
    <dgm:pt modelId="{CDDD88CF-001B-4B78-81CA-81B86DF9EA88}" type="parTrans" cxnId="{943A8A4D-1260-422D-B27C-00C9BADA53F2}">
      <dgm:prSet/>
      <dgm:spPr/>
      <dgm:t>
        <a:bodyPr/>
        <a:lstStyle/>
        <a:p>
          <a:pPr>
            <a:spcAft>
              <a:spcPts val="600"/>
            </a:spcAft>
          </a:pPr>
          <a:endParaRPr lang="en-US">
            <a:latin typeface="Tw Cen MT" panose="020B0602020104020603" pitchFamily="34" charset="0"/>
          </a:endParaRPr>
        </a:p>
      </dgm:t>
    </dgm:pt>
    <dgm:pt modelId="{C4D8DCBE-67D1-4D98-9478-38B5AE280770}" type="sibTrans" cxnId="{943A8A4D-1260-422D-B27C-00C9BADA53F2}">
      <dgm:prSet/>
      <dgm:spPr/>
      <dgm:t>
        <a:bodyPr/>
        <a:lstStyle/>
        <a:p>
          <a:pPr>
            <a:spcAft>
              <a:spcPts val="600"/>
            </a:spcAft>
          </a:pPr>
          <a:endParaRPr lang="en-US">
            <a:latin typeface="Tw Cen MT" panose="020B0602020104020603" pitchFamily="34" charset="0"/>
          </a:endParaRPr>
        </a:p>
      </dgm:t>
    </dgm:pt>
    <dgm:pt modelId="{59A5B6B4-0E26-421E-A697-B3557C6FA0E5}">
      <dgm:prSet/>
      <dgm:spPr/>
      <dgm:t>
        <a:bodyPr/>
        <a:lstStyle/>
        <a:p>
          <a:pPr>
            <a:spcAft>
              <a:spcPts val="600"/>
            </a:spcAft>
          </a:pPr>
          <a:r>
            <a:rPr lang="en-US" b="0" i="0" u="none">
              <a:latin typeface="Tw Cen MT" panose="020B0602020104020603" pitchFamily="34" charset="0"/>
            </a:rPr>
            <a:t>Home Health and Personal Care Aides</a:t>
          </a:r>
          <a:endParaRPr lang="en-US">
            <a:latin typeface="Tw Cen MT" panose="020B0602020104020603" pitchFamily="34" charset="0"/>
          </a:endParaRPr>
        </a:p>
      </dgm:t>
    </dgm:pt>
    <dgm:pt modelId="{D10659D4-10E7-4BA9-8B42-6FFB4B1CD3E4}" type="parTrans" cxnId="{63F743F8-2944-44DB-A4D7-86FE46291B80}">
      <dgm:prSet/>
      <dgm:spPr/>
      <dgm:t>
        <a:bodyPr/>
        <a:lstStyle/>
        <a:p>
          <a:pPr>
            <a:spcAft>
              <a:spcPts val="600"/>
            </a:spcAft>
          </a:pPr>
          <a:endParaRPr lang="en-US">
            <a:latin typeface="Tw Cen MT" panose="020B0602020104020603" pitchFamily="34" charset="0"/>
          </a:endParaRPr>
        </a:p>
      </dgm:t>
    </dgm:pt>
    <dgm:pt modelId="{D62FD7EC-89AF-4E9F-AFA9-81F64E7D6482}" type="sibTrans" cxnId="{63F743F8-2944-44DB-A4D7-86FE46291B80}">
      <dgm:prSet/>
      <dgm:spPr/>
      <dgm:t>
        <a:bodyPr/>
        <a:lstStyle/>
        <a:p>
          <a:pPr>
            <a:spcAft>
              <a:spcPts val="600"/>
            </a:spcAft>
          </a:pPr>
          <a:endParaRPr lang="en-US">
            <a:latin typeface="Tw Cen MT" panose="020B0602020104020603" pitchFamily="34" charset="0"/>
          </a:endParaRPr>
        </a:p>
      </dgm:t>
    </dgm:pt>
    <dgm:pt modelId="{92AF450F-9044-4058-82EC-508F843071BE}">
      <dgm:prSet/>
      <dgm:spPr/>
      <dgm:t>
        <a:bodyPr/>
        <a:lstStyle/>
        <a:p>
          <a:pPr>
            <a:spcAft>
              <a:spcPts val="600"/>
            </a:spcAft>
          </a:pPr>
          <a:r>
            <a:rPr lang="en-US" b="0" i="0" u="none">
              <a:latin typeface="Tw Cen MT" panose="020B0602020104020603" pitchFamily="34" charset="0"/>
            </a:rPr>
            <a:t>Hotel, Motel, and Resort Desk Clerks</a:t>
          </a:r>
          <a:endParaRPr lang="en-US">
            <a:latin typeface="Tw Cen MT" panose="020B0602020104020603" pitchFamily="34" charset="0"/>
          </a:endParaRPr>
        </a:p>
      </dgm:t>
    </dgm:pt>
    <dgm:pt modelId="{638415FC-216C-4915-9FBC-83894584C604}" type="parTrans" cxnId="{02E7022E-1EB9-4BF6-B4A2-4E0927750552}">
      <dgm:prSet/>
      <dgm:spPr/>
      <dgm:t>
        <a:bodyPr/>
        <a:lstStyle/>
        <a:p>
          <a:pPr>
            <a:spcAft>
              <a:spcPts val="600"/>
            </a:spcAft>
          </a:pPr>
          <a:endParaRPr lang="en-US">
            <a:latin typeface="Tw Cen MT" panose="020B0602020104020603" pitchFamily="34" charset="0"/>
          </a:endParaRPr>
        </a:p>
      </dgm:t>
    </dgm:pt>
    <dgm:pt modelId="{71015B0C-7499-4F16-9CE5-AD60ACE1CCEC}" type="sibTrans" cxnId="{02E7022E-1EB9-4BF6-B4A2-4E0927750552}">
      <dgm:prSet/>
      <dgm:spPr/>
      <dgm:t>
        <a:bodyPr/>
        <a:lstStyle/>
        <a:p>
          <a:pPr>
            <a:spcAft>
              <a:spcPts val="600"/>
            </a:spcAft>
          </a:pPr>
          <a:endParaRPr lang="en-US">
            <a:latin typeface="Tw Cen MT" panose="020B0602020104020603" pitchFamily="34" charset="0"/>
          </a:endParaRPr>
        </a:p>
      </dgm:t>
    </dgm:pt>
    <dgm:pt modelId="{92A3321A-5BCB-4487-AE2F-5FC384352DC0}">
      <dgm:prSet/>
      <dgm:spPr/>
      <dgm:t>
        <a:bodyPr/>
        <a:lstStyle/>
        <a:p>
          <a:pPr>
            <a:spcAft>
              <a:spcPts val="600"/>
            </a:spcAft>
          </a:pPr>
          <a:r>
            <a:rPr lang="en-US" b="0" i="0" u="none">
              <a:latin typeface="Tw Cen MT" panose="020B0602020104020603" pitchFamily="34" charset="0"/>
            </a:rPr>
            <a:t>Janitors and Cleaners</a:t>
          </a:r>
          <a:endParaRPr lang="en-US">
            <a:latin typeface="Tw Cen MT" panose="020B0602020104020603" pitchFamily="34" charset="0"/>
          </a:endParaRPr>
        </a:p>
      </dgm:t>
    </dgm:pt>
    <dgm:pt modelId="{6840A648-4213-46BE-8207-35AE242684EA}" type="parTrans" cxnId="{E83A9AC2-7CC4-40AE-9B42-5CE2197CD7BD}">
      <dgm:prSet/>
      <dgm:spPr/>
      <dgm:t>
        <a:bodyPr/>
        <a:lstStyle/>
        <a:p>
          <a:pPr>
            <a:spcAft>
              <a:spcPts val="600"/>
            </a:spcAft>
          </a:pPr>
          <a:endParaRPr lang="en-US">
            <a:latin typeface="Tw Cen MT" panose="020B0602020104020603" pitchFamily="34" charset="0"/>
          </a:endParaRPr>
        </a:p>
      </dgm:t>
    </dgm:pt>
    <dgm:pt modelId="{3BBB3E0E-5051-44D6-A89D-A917104960CF}" type="sibTrans" cxnId="{E83A9AC2-7CC4-40AE-9B42-5CE2197CD7BD}">
      <dgm:prSet/>
      <dgm:spPr/>
      <dgm:t>
        <a:bodyPr/>
        <a:lstStyle/>
        <a:p>
          <a:pPr>
            <a:spcAft>
              <a:spcPts val="600"/>
            </a:spcAft>
          </a:pPr>
          <a:endParaRPr lang="en-US">
            <a:latin typeface="Tw Cen MT" panose="020B0602020104020603" pitchFamily="34" charset="0"/>
          </a:endParaRPr>
        </a:p>
      </dgm:t>
    </dgm:pt>
    <dgm:pt modelId="{28B4A0E6-5B2B-42E9-9775-9CE4B304F455}">
      <dgm:prSet/>
      <dgm:spPr/>
      <dgm:t>
        <a:bodyPr/>
        <a:lstStyle/>
        <a:p>
          <a:pPr>
            <a:spcAft>
              <a:spcPts val="600"/>
            </a:spcAft>
          </a:pPr>
          <a:r>
            <a:rPr lang="en-US" b="0" i="0" u="none">
              <a:latin typeface="Tw Cen MT" panose="020B0602020104020603" pitchFamily="34" charset="0"/>
            </a:rPr>
            <a:t>Laundry and Dry-Cleaning Workers</a:t>
          </a:r>
          <a:endParaRPr lang="en-US">
            <a:latin typeface="Tw Cen MT" panose="020B0602020104020603" pitchFamily="34" charset="0"/>
          </a:endParaRPr>
        </a:p>
      </dgm:t>
    </dgm:pt>
    <dgm:pt modelId="{F0123F71-A214-47B9-BD33-5B9C5AEBCA1E}" type="parTrans" cxnId="{B80D5F36-FB34-40BD-9D9B-F229C4CA4630}">
      <dgm:prSet/>
      <dgm:spPr/>
      <dgm:t>
        <a:bodyPr/>
        <a:lstStyle/>
        <a:p>
          <a:pPr>
            <a:spcAft>
              <a:spcPts val="600"/>
            </a:spcAft>
          </a:pPr>
          <a:endParaRPr lang="en-US">
            <a:latin typeface="Tw Cen MT" panose="020B0602020104020603" pitchFamily="34" charset="0"/>
          </a:endParaRPr>
        </a:p>
      </dgm:t>
    </dgm:pt>
    <dgm:pt modelId="{F151A8E5-9B47-4900-A553-BC8C3AFC5DE5}" type="sibTrans" cxnId="{B80D5F36-FB34-40BD-9D9B-F229C4CA4630}">
      <dgm:prSet/>
      <dgm:spPr/>
      <dgm:t>
        <a:bodyPr/>
        <a:lstStyle/>
        <a:p>
          <a:pPr>
            <a:spcAft>
              <a:spcPts val="600"/>
            </a:spcAft>
          </a:pPr>
          <a:endParaRPr lang="en-US">
            <a:latin typeface="Tw Cen MT" panose="020B0602020104020603" pitchFamily="34" charset="0"/>
          </a:endParaRPr>
        </a:p>
      </dgm:t>
    </dgm:pt>
    <dgm:pt modelId="{A4E7D526-0CDE-42C2-8B25-E0C30BDF7541}">
      <dgm:prSet/>
      <dgm:spPr/>
      <dgm:t>
        <a:bodyPr/>
        <a:lstStyle/>
        <a:p>
          <a:pPr>
            <a:spcAft>
              <a:spcPts val="600"/>
            </a:spcAft>
          </a:pPr>
          <a:r>
            <a:rPr lang="en-US" b="0" i="0" u="none">
              <a:latin typeface="Tw Cen MT" panose="020B0602020104020603" pitchFamily="34" charset="0"/>
            </a:rPr>
            <a:t>Maids and Housekeeping Cleaners</a:t>
          </a:r>
          <a:endParaRPr lang="en-US">
            <a:latin typeface="Tw Cen MT" panose="020B0602020104020603" pitchFamily="34" charset="0"/>
          </a:endParaRPr>
        </a:p>
      </dgm:t>
    </dgm:pt>
    <dgm:pt modelId="{1039EFE4-8E5D-4512-BAD9-E7A8BD32917E}" type="parTrans" cxnId="{45E8B998-E4FB-4605-939D-827069378977}">
      <dgm:prSet/>
      <dgm:spPr/>
      <dgm:t>
        <a:bodyPr/>
        <a:lstStyle/>
        <a:p>
          <a:pPr>
            <a:spcAft>
              <a:spcPts val="600"/>
            </a:spcAft>
          </a:pPr>
          <a:endParaRPr lang="en-US">
            <a:latin typeface="Tw Cen MT" panose="020B0602020104020603" pitchFamily="34" charset="0"/>
          </a:endParaRPr>
        </a:p>
      </dgm:t>
    </dgm:pt>
    <dgm:pt modelId="{D118AB0C-0E93-4358-A106-D1C81347255D}" type="sibTrans" cxnId="{45E8B998-E4FB-4605-939D-827069378977}">
      <dgm:prSet/>
      <dgm:spPr/>
      <dgm:t>
        <a:bodyPr/>
        <a:lstStyle/>
        <a:p>
          <a:pPr>
            <a:spcAft>
              <a:spcPts val="600"/>
            </a:spcAft>
          </a:pPr>
          <a:endParaRPr lang="en-US">
            <a:latin typeface="Tw Cen MT" panose="020B0602020104020603" pitchFamily="34" charset="0"/>
          </a:endParaRPr>
        </a:p>
      </dgm:t>
    </dgm:pt>
    <dgm:pt modelId="{1FDE1C13-DD1B-428F-857B-AB4A4F713E46}">
      <dgm:prSet/>
      <dgm:spPr/>
      <dgm:t>
        <a:bodyPr/>
        <a:lstStyle/>
        <a:p>
          <a:pPr>
            <a:spcAft>
              <a:spcPts val="600"/>
            </a:spcAft>
          </a:pPr>
          <a:r>
            <a:rPr lang="en-US" b="0" i="0" u="none">
              <a:latin typeface="Tw Cen MT" panose="020B0602020104020603" pitchFamily="34" charset="0"/>
            </a:rPr>
            <a:t>Preschool Teachers</a:t>
          </a:r>
          <a:endParaRPr lang="en-US">
            <a:latin typeface="Tw Cen MT" panose="020B0602020104020603" pitchFamily="34" charset="0"/>
          </a:endParaRPr>
        </a:p>
      </dgm:t>
    </dgm:pt>
    <dgm:pt modelId="{A53409F1-D91E-4109-AC80-1714AC2AFCCF}" type="parTrans" cxnId="{B9E9BB89-A58F-40E7-99F7-2408F2E93C49}">
      <dgm:prSet/>
      <dgm:spPr/>
      <dgm:t>
        <a:bodyPr/>
        <a:lstStyle/>
        <a:p>
          <a:pPr>
            <a:spcAft>
              <a:spcPts val="600"/>
            </a:spcAft>
          </a:pPr>
          <a:endParaRPr lang="en-US">
            <a:latin typeface="Tw Cen MT" panose="020B0602020104020603" pitchFamily="34" charset="0"/>
          </a:endParaRPr>
        </a:p>
      </dgm:t>
    </dgm:pt>
    <dgm:pt modelId="{06A3ECD4-6CB1-4AE9-B6E0-30E37C89FEEE}" type="sibTrans" cxnId="{B9E9BB89-A58F-40E7-99F7-2408F2E93C49}">
      <dgm:prSet/>
      <dgm:spPr/>
      <dgm:t>
        <a:bodyPr/>
        <a:lstStyle/>
        <a:p>
          <a:pPr>
            <a:spcAft>
              <a:spcPts val="600"/>
            </a:spcAft>
          </a:pPr>
          <a:endParaRPr lang="en-US">
            <a:latin typeface="Tw Cen MT" panose="020B0602020104020603" pitchFamily="34" charset="0"/>
          </a:endParaRPr>
        </a:p>
      </dgm:t>
    </dgm:pt>
    <dgm:pt modelId="{B77A7AA1-0E51-468F-8B83-F526EB701343}">
      <dgm:prSet/>
      <dgm:spPr/>
      <dgm:t>
        <a:bodyPr/>
        <a:lstStyle/>
        <a:p>
          <a:pPr>
            <a:spcAft>
              <a:spcPts val="600"/>
            </a:spcAft>
          </a:pPr>
          <a:r>
            <a:rPr lang="en-US" b="0" i="0" u="none">
              <a:latin typeface="Tw Cen MT" panose="020B0602020104020603" pitchFamily="34" charset="0"/>
            </a:rPr>
            <a:t>Retail Salespersons</a:t>
          </a:r>
          <a:endParaRPr lang="en-US">
            <a:latin typeface="Tw Cen MT" panose="020B0602020104020603" pitchFamily="34" charset="0"/>
          </a:endParaRPr>
        </a:p>
      </dgm:t>
    </dgm:pt>
    <dgm:pt modelId="{5D7F4E6D-F0A4-457B-B916-6B0810382F55}" type="parTrans" cxnId="{A4B8E47B-32C7-4906-B22B-9897A57ECA8A}">
      <dgm:prSet/>
      <dgm:spPr/>
      <dgm:t>
        <a:bodyPr/>
        <a:lstStyle/>
        <a:p>
          <a:pPr>
            <a:spcAft>
              <a:spcPts val="600"/>
            </a:spcAft>
          </a:pPr>
          <a:endParaRPr lang="en-US">
            <a:latin typeface="Tw Cen MT" panose="020B0602020104020603" pitchFamily="34" charset="0"/>
          </a:endParaRPr>
        </a:p>
      </dgm:t>
    </dgm:pt>
    <dgm:pt modelId="{375E6AA7-FCA5-4543-832C-59E964B77755}" type="sibTrans" cxnId="{A4B8E47B-32C7-4906-B22B-9897A57ECA8A}">
      <dgm:prSet/>
      <dgm:spPr/>
      <dgm:t>
        <a:bodyPr/>
        <a:lstStyle/>
        <a:p>
          <a:pPr>
            <a:spcAft>
              <a:spcPts val="600"/>
            </a:spcAft>
          </a:pPr>
          <a:endParaRPr lang="en-US">
            <a:latin typeface="Tw Cen MT" panose="020B0602020104020603" pitchFamily="34" charset="0"/>
          </a:endParaRPr>
        </a:p>
      </dgm:t>
    </dgm:pt>
    <dgm:pt modelId="{F66FBB7D-9A67-4B00-BC24-2CD47463F592}">
      <dgm:prSet/>
      <dgm:spPr/>
      <dgm:t>
        <a:bodyPr/>
        <a:lstStyle/>
        <a:p>
          <a:pPr>
            <a:spcAft>
              <a:spcPts val="600"/>
            </a:spcAft>
          </a:pPr>
          <a:r>
            <a:rPr lang="en-US" b="0" i="0" u="none">
              <a:latin typeface="Tw Cen MT" panose="020B0602020104020603" pitchFamily="34" charset="0"/>
            </a:rPr>
            <a:t>Security Guards</a:t>
          </a:r>
          <a:endParaRPr lang="en-US">
            <a:latin typeface="Tw Cen MT" panose="020B0602020104020603" pitchFamily="34" charset="0"/>
          </a:endParaRPr>
        </a:p>
      </dgm:t>
    </dgm:pt>
    <dgm:pt modelId="{629153DC-4E7F-4F6B-B69A-3B823A82B0F2}" type="parTrans" cxnId="{66766E32-A89A-40F1-9AE4-A456DC3C901F}">
      <dgm:prSet/>
      <dgm:spPr/>
      <dgm:t>
        <a:bodyPr/>
        <a:lstStyle/>
        <a:p>
          <a:pPr>
            <a:spcAft>
              <a:spcPts val="600"/>
            </a:spcAft>
          </a:pPr>
          <a:endParaRPr lang="en-US">
            <a:latin typeface="Tw Cen MT" panose="020B0602020104020603" pitchFamily="34" charset="0"/>
          </a:endParaRPr>
        </a:p>
      </dgm:t>
    </dgm:pt>
    <dgm:pt modelId="{3A7F7A75-1BEC-4A2E-98FC-B246A409E34E}" type="sibTrans" cxnId="{66766E32-A89A-40F1-9AE4-A456DC3C901F}">
      <dgm:prSet/>
      <dgm:spPr/>
      <dgm:t>
        <a:bodyPr/>
        <a:lstStyle/>
        <a:p>
          <a:pPr>
            <a:spcAft>
              <a:spcPts val="600"/>
            </a:spcAft>
          </a:pPr>
          <a:endParaRPr lang="en-US">
            <a:latin typeface="Tw Cen MT" panose="020B0602020104020603" pitchFamily="34" charset="0"/>
          </a:endParaRPr>
        </a:p>
      </dgm:t>
    </dgm:pt>
    <dgm:pt modelId="{18E33577-419B-424F-80FE-0FFA586C0A33}">
      <dgm:prSet/>
      <dgm:spPr/>
      <dgm:t>
        <a:bodyPr/>
        <a:lstStyle/>
        <a:p>
          <a:pPr>
            <a:spcAft>
              <a:spcPts val="600"/>
            </a:spcAft>
          </a:pPr>
          <a:r>
            <a:rPr lang="en-US" b="0" i="0" u="none">
              <a:latin typeface="Tw Cen MT" panose="020B0602020104020603" pitchFamily="34" charset="0"/>
            </a:rPr>
            <a:t>Waitstaff</a:t>
          </a:r>
          <a:endParaRPr lang="en-US">
            <a:latin typeface="Tw Cen MT" panose="020B0602020104020603" pitchFamily="34" charset="0"/>
          </a:endParaRPr>
        </a:p>
      </dgm:t>
    </dgm:pt>
    <dgm:pt modelId="{671EB2BD-1EB7-45FA-9FBD-51C2CD84EE1E}" type="parTrans" cxnId="{4A3522F9-DB8B-4700-A676-4163AB76EC8F}">
      <dgm:prSet/>
      <dgm:spPr/>
      <dgm:t>
        <a:bodyPr/>
        <a:lstStyle/>
        <a:p>
          <a:pPr>
            <a:spcAft>
              <a:spcPts val="600"/>
            </a:spcAft>
          </a:pPr>
          <a:endParaRPr lang="en-US">
            <a:latin typeface="Tw Cen MT" panose="020B0602020104020603" pitchFamily="34" charset="0"/>
          </a:endParaRPr>
        </a:p>
      </dgm:t>
    </dgm:pt>
    <dgm:pt modelId="{9F281834-A5C2-4831-9A38-3B9228F31423}" type="sibTrans" cxnId="{4A3522F9-DB8B-4700-A676-4163AB76EC8F}">
      <dgm:prSet/>
      <dgm:spPr/>
      <dgm:t>
        <a:bodyPr/>
        <a:lstStyle/>
        <a:p>
          <a:pPr>
            <a:spcAft>
              <a:spcPts val="600"/>
            </a:spcAft>
          </a:pPr>
          <a:endParaRPr lang="en-US">
            <a:latin typeface="Tw Cen MT" panose="020B0602020104020603" pitchFamily="34" charset="0"/>
          </a:endParaRPr>
        </a:p>
      </dgm:t>
    </dgm:pt>
    <dgm:pt modelId="{9815F9CA-43A1-47EB-9ED4-02A53CB98598}">
      <dgm:prSet/>
      <dgm:spPr/>
      <dgm:t>
        <a:bodyPr/>
        <a:lstStyle/>
        <a:p>
          <a:pPr>
            <a:spcAft>
              <a:spcPts val="600"/>
            </a:spcAft>
          </a:pPr>
          <a:r>
            <a:rPr lang="en-US" b="0" i="0" u="none">
              <a:latin typeface="Tw Cen MT" panose="020B0602020104020603" pitchFamily="34" charset="0"/>
            </a:rPr>
            <a:t>Construction Laborers</a:t>
          </a:r>
          <a:endParaRPr lang="en-US">
            <a:latin typeface="Tw Cen MT" panose="020B0602020104020603" pitchFamily="34" charset="0"/>
          </a:endParaRPr>
        </a:p>
      </dgm:t>
    </dgm:pt>
    <dgm:pt modelId="{12621883-BA91-4880-AB31-6AD9E9EB1DE7}" type="parTrans" cxnId="{1A7F55B2-1E7F-4D36-8F75-39A58EE4C5BC}">
      <dgm:prSet/>
      <dgm:spPr/>
      <dgm:t>
        <a:bodyPr/>
        <a:lstStyle/>
        <a:p>
          <a:pPr>
            <a:spcAft>
              <a:spcPts val="600"/>
            </a:spcAft>
          </a:pPr>
          <a:endParaRPr lang="en-US">
            <a:latin typeface="Tw Cen MT" panose="020B0602020104020603" pitchFamily="34" charset="0"/>
          </a:endParaRPr>
        </a:p>
      </dgm:t>
    </dgm:pt>
    <dgm:pt modelId="{EA19B4E5-FDB3-417F-AEC2-FE3BA4BA987F}" type="sibTrans" cxnId="{1A7F55B2-1E7F-4D36-8F75-39A58EE4C5BC}">
      <dgm:prSet/>
      <dgm:spPr/>
      <dgm:t>
        <a:bodyPr/>
        <a:lstStyle/>
        <a:p>
          <a:pPr>
            <a:spcAft>
              <a:spcPts val="600"/>
            </a:spcAft>
          </a:pPr>
          <a:endParaRPr lang="en-US">
            <a:latin typeface="Tw Cen MT" panose="020B0602020104020603" pitchFamily="34" charset="0"/>
          </a:endParaRPr>
        </a:p>
      </dgm:t>
    </dgm:pt>
    <dgm:pt modelId="{80004DF0-6D73-4138-9688-07ED171FB024}">
      <dgm:prSet/>
      <dgm:spPr/>
      <dgm:t>
        <a:bodyPr/>
        <a:lstStyle/>
        <a:p>
          <a:pPr>
            <a:spcAft>
              <a:spcPts val="600"/>
            </a:spcAft>
          </a:pPr>
          <a:r>
            <a:rPr lang="en-US" b="0" i="0" u="none">
              <a:latin typeface="Tw Cen MT" panose="020B0602020104020603" pitchFamily="34" charset="0"/>
            </a:rPr>
            <a:t>Restaurant Cooks</a:t>
          </a:r>
          <a:endParaRPr lang="en-US">
            <a:latin typeface="Tw Cen MT" panose="020B0602020104020603" pitchFamily="34" charset="0"/>
          </a:endParaRPr>
        </a:p>
      </dgm:t>
    </dgm:pt>
    <dgm:pt modelId="{948F2194-7133-4846-9F78-F9D0972305F6}" type="parTrans" cxnId="{6735EE76-B0ED-4A7B-8457-3E15E7D0466D}">
      <dgm:prSet/>
      <dgm:spPr/>
      <dgm:t>
        <a:bodyPr/>
        <a:lstStyle/>
        <a:p>
          <a:pPr>
            <a:spcAft>
              <a:spcPts val="600"/>
            </a:spcAft>
          </a:pPr>
          <a:endParaRPr lang="en-US">
            <a:latin typeface="Tw Cen MT" panose="020B0602020104020603" pitchFamily="34" charset="0"/>
          </a:endParaRPr>
        </a:p>
      </dgm:t>
    </dgm:pt>
    <dgm:pt modelId="{53A05788-E92F-4559-9F3E-CDD7205522BE}" type="sibTrans" cxnId="{6735EE76-B0ED-4A7B-8457-3E15E7D0466D}">
      <dgm:prSet/>
      <dgm:spPr/>
      <dgm:t>
        <a:bodyPr/>
        <a:lstStyle/>
        <a:p>
          <a:pPr>
            <a:spcAft>
              <a:spcPts val="600"/>
            </a:spcAft>
          </a:pPr>
          <a:endParaRPr lang="en-US">
            <a:latin typeface="Tw Cen MT" panose="020B0602020104020603" pitchFamily="34" charset="0"/>
          </a:endParaRPr>
        </a:p>
      </dgm:t>
    </dgm:pt>
    <dgm:pt modelId="{182DE5FB-DD84-4D11-A580-4B592F0A0ABC}">
      <dgm:prSet/>
      <dgm:spPr/>
      <dgm:t>
        <a:bodyPr/>
        <a:lstStyle/>
        <a:p>
          <a:pPr>
            <a:spcAft>
              <a:spcPts val="600"/>
            </a:spcAft>
          </a:pPr>
          <a:r>
            <a:rPr lang="en-US" b="0" i="0" u="none">
              <a:latin typeface="Tw Cen MT" panose="020B0602020104020603" pitchFamily="34" charset="0"/>
            </a:rPr>
            <a:t>Customer Service Reps</a:t>
          </a:r>
          <a:endParaRPr lang="en-US">
            <a:latin typeface="Tw Cen MT" panose="020B0602020104020603" pitchFamily="34" charset="0"/>
          </a:endParaRPr>
        </a:p>
      </dgm:t>
    </dgm:pt>
    <dgm:pt modelId="{28433CC9-00C8-4B26-9CC3-1C29FF794D4D}" type="parTrans" cxnId="{FAFD124E-6C66-4C90-91DF-816EB008FBE1}">
      <dgm:prSet/>
      <dgm:spPr/>
      <dgm:t>
        <a:bodyPr/>
        <a:lstStyle/>
        <a:p>
          <a:pPr>
            <a:spcAft>
              <a:spcPts val="600"/>
            </a:spcAft>
          </a:pPr>
          <a:endParaRPr lang="en-US">
            <a:latin typeface="Tw Cen MT" panose="020B0602020104020603" pitchFamily="34" charset="0"/>
          </a:endParaRPr>
        </a:p>
      </dgm:t>
    </dgm:pt>
    <dgm:pt modelId="{12C08CEE-5FBE-4287-B8F4-4D360F58E69E}" type="sibTrans" cxnId="{FAFD124E-6C66-4C90-91DF-816EB008FBE1}">
      <dgm:prSet/>
      <dgm:spPr/>
      <dgm:t>
        <a:bodyPr/>
        <a:lstStyle/>
        <a:p>
          <a:pPr>
            <a:spcAft>
              <a:spcPts val="600"/>
            </a:spcAft>
          </a:pPr>
          <a:endParaRPr lang="en-US">
            <a:latin typeface="Tw Cen MT" panose="020B0602020104020603" pitchFamily="34" charset="0"/>
          </a:endParaRPr>
        </a:p>
      </dgm:t>
    </dgm:pt>
    <dgm:pt modelId="{6797F8B8-B61B-4A1B-9AF9-C082D62EEF5C}">
      <dgm:prSet/>
      <dgm:spPr/>
      <dgm:t>
        <a:bodyPr/>
        <a:lstStyle/>
        <a:p>
          <a:pPr>
            <a:spcAft>
              <a:spcPts val="600"/>
            </a:spcAft>
          </a:pPr>
          <a:r>
            <a:rPr lang="en-US" b="0" i="0" u="none">
              <a:latin typeface="Tw Cen MT" panose="020B0602020104020603" pitchFamily="34" charset="0"/>
            </a:rPr>
            <a:t>Landscaping and Groundskeeping Workers</a:t>
          </a:r>
          <a:endParaRPr lang="en-US">
            <a:latin typeface="Tw Cen MT" panose="020B0602020104020603" pitchFamily="34" charset="0"/>
          </a:endParaRPr>
        </a:p>
      </dgm:t>
    </dgm:pt>
    <dgm:pt modelId="{780FA493-D97D-4097-995C-05C6F3F87BDE}" type="parTrans" cxnId="{EE79D0D4-6B03-46D6-BF6E-0582637BC82A}">
      <dgm:prSet/>
      <dgm:spPr/>
      <dgm:t>
        <a:bodyPr/>
        <a:lstStyle/>
        <a:p>
          <a:pPr>
            <a:spcAft>
              <a:spcPts val="600"/>
            </a:spcAft>
          </a:pPr>
          <a:endParaRPr lang="en-US">
            <a:latin typeface="Tw Cen MT" panose="020B0602020104020603" pitchFamily="34" charset="0"/>
          </a:endParaRPr>
        </a:p>
      </dgm:t>
    </dgm:pt>
    <dgm:pt modelId="{5F6E09AB-9AB4-4A9D-BC8D-2D558C6A5562}" type="sibTrans" cxnId="{EE79D0D4-6B03-46D6-BF6E-0582637BC82A}">
      <dgm:prSet/>
      <dgm:spPr/>
      <dgm:t>
        <a:bodyPr/>
        <a:lstStyle/>
        <a:p>
          <a:pPr>
            <a:spcAft>
              <a:spcPts val="600"/>
            </a:spcAft>
          </a:pPr>
          <a:endParaRPr lang="en-US">
            <a:latin typeface="Tw Cen MT" panose="020B0602020104020603" pitchFamily="34" charset="0"/>
          </a:endParaRPr>
        </a:p>
      </dgm:t>
    </dgm:pt>
    <dgm:pt modelId="{00802A83-EC17-4497-870D-9BE57952A24E}">
      <dgm:prSet/>
      <dgm:spPr/>
      <dgm:t>
        <a:bodyPr/>
        <a:lstStyle/>
        <a:p>
          <a:pPr>
            <a:spcAft>
              <a:spcPts val="600"/>
            </a:spcAft>
          </a:pPr>
          <a:r>
            <a:rPr lang="en-US" b="0" i="0" u="none">
              <a:latin typeface="Tw Cen MT" panose="020B0602020104020603" pitchFamily="34" charset="0"/>
            </a:rPr>
            <a:t>Medical Assistants</a:t>
          </a:r>
          <a:endParaRPr lang="en-US">
            <a:latin typeface="Tw Cen MT" panose="020B0602020104020603" pitchFamily="34" charset="0"/>
          </a:endParaRPr>
        </a:p>
      </dgm:t>
    </dgm:pt>
    <dgm:pt modelId="{61B0E0D3-2F3D-4979-869E-EC1482E332D6}" type="parTrans" cxnId="{02088ACE-0BFD-4782-BF39-5F71B2FE175B}">
      <dgm:prSet/>
      <dgm:spPr/>
      <dgm:t>
        <a:bodyPr/>
        <a:lstStyle/>
        <a:p>
          <a:pPr>
            <a:spcAft>
              <a:spcPts val="600"/>
            </a:spcAft>
          </a:pPr>
          <a:endParaRPr lang="en-US">
            <a:latin typeface="Tw Cen MT" panose="020B0602020104020603" pitchFamily="34" charset="0"/>
          </a:endParaRPr>
        </a:p>
      </dgm:t>
    </dgm:pt>
    <dgm:pt modelId="{25F64219-B32C-4762-BE73-34F62490CB1A}" type="sibTrans" cxnId="{02088ACE-0BFD-4782-BF39-5F71B2FE175B}">
      <dgm:prSet/>
      <dgm:spPr/>
      <dgm:t>
        <a:bodyPr/>
        <a:lstStyle/>
        <a:p>
          <a:pPr>
            <a:spcAft>
              <a:spcPts val="600"/>
            </a:spcAft>
          </a:pPr>
          <a:endParaRPr lang="en-US">
            <a:latin typeface="Tw Cen MT" panose="020B0602020104020603" pitchFamily="34" charset="0"/>
          </a:endParaRPr>
        </a:p>
      </dgm:t>
    </dgm:pt>
    <dgm:pt modelId="{79BBC7CB-A035-4F0C-871A-E10CE5DD6D63}">
      <dgm:prSet/>
      <dgm:spPr/>
      <dgm:t>
        <a:bodyPr/>
        <a:lstStyle/>
        <a:p>
          <a:pPr>
            <a:spcAft>
              <a:spcPts val="600"/>
            </a:spcAft>
          </a:pPr>
          <a:r>
            <a:rPr lang="en-US" b="0" i="0" u="none">
              <a:latin typeface="Tw Cen MT" panose="020B0602020104020603" pitchFamily="34" charset="0"/>
            </a:rPr>
            <a:t>Nursing Assistants</a:t>
          </a:r>
          <a:endParaRPr lang="en-US">
            <a:latin typeface="Tw Cen MT" panose="020B0602020104020603" pitchFamily="34" charset="0"/>
          </a:endParaRPr>
        </a:p>
      </dgm:t>
    </dgm:pt>
    <dgm:pt modelId="{3E19683C-9B86-40F6-92FB-68C7A71339DB}" type="parTrans" cxnId="{49356875-AF41-4D1E-A35F-AC486CAA7FF3}">
      <dgm:prSet/>
      <dgm:spPr/>
      <dgm:t>
        <a:bodyPr/>
        <a:lstStyle/>
        <a:p>
          <a:pPr>
            <a:spcAft>
              <a:spcPts val="600"/>
            </a:spcAft>
          </a:pPr>
          <a:endParaRPr lang="en-US">
            <a:latin typeface="Tw Cen MT" panose="020B0602020104020603" pitchFamily="34" charset="0"/>
          </a:endParaRPr>
        </a:p>
      </dgm:t>
    </dgm:pt>
    <dgm:pt modelId="{FC634AF3-7CC4-44B6-8D14-A3E0815B3605}" type="sibTrans" cxnId="{49356875-AF41-4D1E-A35F-AC486CAA7FF3}">
      <dgm:prSet/>
      <dgm:spPr/>
      <dgm:t>
        <a:bodyPr/>
        <a:lstStyle/>
        <a:p>
          <a:pPr>
            <a:spcAft>
              <a:spcPts val="600"/>
            </a:spcAft>
          </a:pPr>
          <a:endParaRPr lang="en-US">
            <a:latin typeface="Tw Cen MT" panose="020B0602020104020603" pitchFamily="34" charset="0"/>
          </a:endParaRPr>
        </a:p>
      </dgm:t>
    </dgm:pt>
    <dgm:pt modelId="{FFC60F81-061F-4737-9018-F232324CB248}">
      <dgm:prSet/>
      <dgm:spPr/>
      <dgm:t>
        <a:bodyPr/>
        <a:lstStyle/>
        <a:p>
          <a:pPr>
            <a:spcAft>
              <a:spcPts val="600"/>
            </a:spcAft>
          </a:pPr>
          <a:r>
            <a:rPr lang="en-US" b="0" i="0" u="none">
              <a:latin typeface="Tw Cen MT" panose="020B0602020104020603" pitchFamily="34" charset="0"/>
            </a:rPr>
            <a:t>Office Clerks</a:t>
          </a:r>
          <a:endParaRPr lang="en-US">
            <a:latin typeface="Tw Cen MT" panose="020B0602020104020603" pitchFamily="34" charset="0"/>
          </a:endParaRPr>
        </a:p>
      </dgm:t>
    </dgm:pt>
    <dgm:pt modelId="{1F20CA9C-2F7D-454B-B2DA-87A23C9D99EA}" type="parTrans" cxnId="{1DE85B1E-E281-4F1C-A2E6-424BABC8C570}">
      <dgm:prSet/>
      <dgm:spPr/>
      <dgm:t>
        <a:bodyPr/>
        <a:lstStyle/>
        <a:p>
          <a:pPr>
            <a:spcAft>
              <a:spcPts val="600"/>
            </a:spcAft>
          </a:pPr>
          <a:endParaRPr lang="en-US">
            <a:latin typeface="Tw Cen MT" panose="020B0602020104020603" pitchFamily="34" charset="0"/>
          </a:endParaRPr>
        </a:p>
      </dgm:t>
    </dgm:pt>
    <dgm:pt modelId="{AFEBC0DA-8C0F-4F37-BC61-68B410EF28BA}" type="sibTrans" cxnId="{1DE85B1E-E281-4F1C-A2E6-424BABC8C570}">
      <dgm:prSet/>
      <dgm:spPr/>
      <dgm:t>
        <a:bodyPr/>
        <a:lstStyle/>
        <a:p>
          <a:pPr>
            <a:spcAft>
              <a:spcPts val="600"/>
            </a:spcAft>
          </a:pPr>
          <a:endParaRPr lang="en-US">
            <a:latin typeface="Tw Cen MT" panose="020B0602020104020603" pitchFamily="34" charset="0"/>
          </a:endParaRPr>
        </a:p>
      </dgm:t>
    </dgm:pt>
    <dgm:pt modelId="{D0BD4289-CC02-43AA-85E4-79E251CA26C9}">
      <dgm:prSet/>
      <dgm:spPr/>
      <dgm:t>
        <a:bodyPr/>
        <a:lstStyle/>
        <a:p>
          <a:pPr>
            <a:spcAft>
              <a:spcPts val="600"/>
            </a:spcAft>
          </a:pPr>
          <a:r>
            <a:rPr lang="en-US" b="0" i="0" u="none">
              <a:latin typeface="Tw Cen MT" panose="020B0602020104020603" pitchFamily="34" charset="0"/>
            </a:rPr>
            <a:t>Pharmacy Techs</a:t>
          </a:r>
          <a:endParaRPr lang="en-US">
            <a:latin typeface="Tw Cen MT" panose="020B0602020104020603" pitchFamily="34" charset="0"/>
          </a:endParaRPr>
        </a:p>
      </dgm:t>
    </dgm:pt>
    <dgm:pt modelId="{BD9EF306-82EB-4257-9BD4-8293EC6BAAE7}" type="parTrans" cxnId="{A8679F63-E578-43DD-83FB-4232EA328D2F}">
      <dgm:prSet/>
      <dgm:spPr/>
      <dgm:t>
        <a:bodyPr/>
        <a:lstStyle/>
        <a:p>
          <a:pPr>
            <a:spcAft>
              <a:spcPts val="600"/>
            </a:spcAft>
          </a:pPr>
          <a:endParaRPr lang="en-US">
            <a:latin typeface="Tw Cen MT" panose="020B0602020104020603" pitchFamily="34" charset="0"/>
          </a:endParaRPr>
        </a:p>
      </dgm:t>
    </dgm:pt>
    <dgm:pt modelId="{04D531D2-6688-43F2-90BD-E97E2E1D4F0F}" type="sibTrans" cxnId="{A8679F63-E578-43DD-83FB-4232EA328D2F}">
      <dgm:prSet/>
      <dgm:spPr/>
      <dgm:t>
        <a:bodyPr/>
        <a:lstStyle/>
        <a:p>
          <a:pPr>
            <a:spcAft>
              <a:spcPts val="600"/>
            </a:spcAft>
          </a:pPr>
          <a:endParaRPr lang="en-US">
            <a:latin typeface="Tw Cen MT" panose="020B0602020104020603" pitchFamily="34" charset="0"/>
          </a:endParaRPr>
        </a:p>
      </dgm:t>
    </dgm:pt>
    <dgm:pt modelId="{A6C22F95-2E09-4817-BA0E-984263F71C5F}">
      <dgm:prSet/>
      <dgm:spPr/>
      <dgm:t>
        <a:bodyPr/>
        <a:lstStyle/>
        <a:p>
          <a:pPr>
            <a:spcAft>
              <a:spcPts val="600"/>
            </a:spcAft>
          </a:pPr>
          <a:r>
            <a:rPr lang="en-US" b="0" i="0" u="none">
              <a:latin typeface="Tw Cen MT" panose="020B0602020104020603" pitchFamily="34" charset="0"/>
            </a:rPr>
            <a:t>Receptionists</a:t>
          </a:r>
          <a:endParaRPr lang="en-US">
            <a:latin typeface="Tw Cen MT" panose="020B0602020104020603" pitchFamily="34" charset="0"/>
          </a:endParaRPr>
        </a:p>
      </dgm:t>
    </dgm:pt>
    <dgm:pt modelId="{60BEEC53-0A07-485D-B519-79891CE1F7D5}" type="parTrans" cxnId="{EB521057-9956-4CDE-A2C4-3BE42BE57B9A}">
      <dgm:prSet/>
      <dgm:spPr/>
      <dgm:t>
        <a:bodyPr/>
        <a:lstStyle/>
        <a:p>
          <a:pPr>
            <a:spcAft>
              <a:spcPts val="600"/>
            </a:spcAft>
          </a:pPr>
          <a:endParaRPr lang="en-US">
            <a:latin typeface="Tw Cen MT" panose="020B0602020104020603" pitchFamily="34" charset="0"/>
          </a:endParaRPr>
        </a:p>
      </dgm:t>
    </dgm:pt>
    <dgm:pt modelId="{7033D2C0-4D02-4DA5-A68B-12767460895E}" type="sibTrans" cxnId="{EB521057-9956-4CDE-A2C4-3BE42BE57B9A}">
      <dgm:prSet/>
      <dgm:spPr/>
      <dgm:t>
        <a:bodyPr/>
        <a:lstStyle/>
        <a:p>
          <a:pPr>
            <a:spcAft>
              <a:spcPts val="600"/>
            </a:spcAft>
          </a:pPr>
          <a:endParaRPr lang="en-US">
            <a:latin typeface="Tw Cen MT" panose="020B0602020104020603" pitchFamily="34" charset="0"/>
          </a:endParaRPr>
        </a:p>
      </dgm:t>
    </dgm:pt>
    <dgm:pt modelId="{70B7D573-DB1B-470C-92CC-E7863DC7CD98}">
      <dgm:prSet/>
      <dgm:spPr/>
      <dgm:t>
        <a:bodyPr/>
        <a:lstStyle/>
        <a:p>
          <a:pPr>
            <a:spcAft>
              <a:spcPts val="600"/>
            </a:spcAft>
          </a:pPr>
          <a:r>
            <a:rPr lang="en-US" b="0" i="0" u="none">
              <a:latin typeface="Tw Cen MT" panose="020B0602020104020603" pitchFamily="34" charset="0"/>
            </a:rPr>
            <a:t>Substitute Teachers</a:t>
          </a:r>
          <a:endParaRPr lang="en-US">
            <a:latin typeface="Tw Cen MT" panose="020B0602020104020603" pitchFamily="34" charset="0"/>
          </a:endParaRPr>
        </a:p>
      </dgm:t>
    </dgm:pt>
    <dgm:pt modelId="{47B479EA-ACE1-4C6A-B96F-2F38F0FE1B0C}" type="parTrans" cxnId="{E2E20C5E-6283-49C6-A027-69279D951A45}">
      <dgm:prSet/>
      <dgm:spPr/>
      <dgm:t>
        <a:bodyPr/>
        <a:lstStyle/>
        <a:p>
          <a:pPr>
            <a:spcAft>
              <a:spcPts val="600"/>
            </a:spcAft>
          </a:pPr>
          <a:endParaRPr lang="en-US">
            <a:latin typeface="Tw Cen MT" panose="020B0602020104020603" pitchFamily="34" charset="0"/>
          </a:endParaRPr>
        </a:p>
      </dgm:t>
    </dgm:pt>
    <dgm:pt modelId="{CA8F8AD1-83F0-4C52-932C-CECC889B9689}" type="sibTrans" cxnId="{E2E20C5E-6283-49C6-A027-69279D951A45}">
      <dgm:prSet/>
      <dgm:spPr/>
      <dgm:t>
        <a:bodyPr/>
        <a:lstStyle/>
        <a:p>
          <a:pPr>
            <a:spcAft>
              <a:spcPts val="600"/>
            </a:spcAft>
          </a:pPr>
          <a:endParaRPr lang="en-US">
            <a:latin typeface="Tw Cen MT" panose="020B0602020104020603" pitchFamily="34" charset="0"/>
          </a:endParaRPr>
        </a:p>
      </dgm:t>
    </dgm:pt>
    <dgm:pt modelId="{18AF3428-54F8-4FBF-93C7-03793D82D796}">
      <dgm:prSet/>
      <dgm:spPr/>
      <dgm:t>
        <a:bodyPr/>
        <a:lstStyle/>
        <a:p>
          <a:pPr>
            <a:spcAft>
              <a:spcPts val="600"/>
            </a:spcAft>
          </a:pPr>
          <a:r>
            <a:rPr lang="en-US" b="0" i="0" u="none">
              <a:latin typeface="Tw Cen MT" panose="020B0602020104020603" pitchFamily="34" charset="0"/>
            </a:rPr>
            <a:t>Tellers</a:t>
          </a:r>
          <a:endParaRPr lang="en-US">
            <a:latin typeface="Tw Cen MT" panose="020B0602020104020603" pitchFamily="34" charset="0"/>
          </a:endParaRPr>
        </a:p>
      </dgm:t>
    </dgm:pt>
    <dgm:pt modelId="{25891EC5-6243-45A3-8AE3-6A63324948E5}" type="parTrans" cxnId="{F4D3D542-72F3-4288-A9CC-FEF6A4202D39}">
      <dgm:prSet/>
      <dgm:spPr/>
      <dgm:t>
        <a:bodyPr/>
        <a:lstStyle/>
        <a:p>
          <a:pPr>
            <a:spcAft>
              <a:spcPts val="600"/>
            </a:spcAft>
          </a:pPr>
          <a:endParaRPr lang="en-US">
            <a:latin typeface="Tw Cen MT" panose="020B0602020104020603" pitchFamily="34" charset="0"/>
          </a:endParaRPr>
        </a:p>
      </dgm:t>
    </dgm:pt>
    <dgm:pt modelId="{723B616F-845B-408F-A0ED-A25A69E8F0A4}" type="sibTrans" cxnId="{F4D3D542-72F3-4288-A9CC-FEF6A4202D39}">
      <dgm:prSet/>
      <dgm:spPr/>
      <dgm:t>
        <a:bodyPr/>
        <a:lstStyle/>
        <a:p>
          <a:pPr>
            <a:spcAft>
              <a:spcPts val="600"/>
            </a:spcAft>
          </a:pPr>
          <a:endParaRPr lang="en-US">
            <a:latin typeface="Tw Cen MT" panose="020B0602020104020603" pitchFamily="34" charset="0"/>
          </a:endParaRPr>
        </a:p>
      </dgm:t>
    </dgm:pt>
    <dgm:pt modelId="{F4AF01C1-D9EC-41B3-97C4-9CC7CFEE0C6D}">
      <dgm:prSet/>
      <dgm:spPr/>
      <dgm:t>
        <a:bodyPr/>
        <a:lstStyle/>
        <a:p>
          <a:pPr>
            <a:spcAft>
              <a:spcPts val="600"/>
            </a:spcAft>
          </a:pPr>
          <a:r>
            <a:rPr lang="en-US" b="0" i="0" u="none">
              <a:latin typeface="Tw Cen MT" panose="020B0602020104020603" pitchFamily="34" charset="0"/>
            </a:rPr>
            <a:t>Veterinary Techs</a:t>
          </a:r>
          <a:endParaRPr lang="en-US">
            <a:latin typeface="Tw Cen MT" panose="020B0602020104020603" pitchFamily="34" charset="0"/>
          </a:endParaRPr>
        </a:p>
      </dgm:t>
    </dgm:pt>
    <dgm:pt modelId="{DFF17CFB-364E-4FBE-8E78-A4F6E3A7D655}" type="parTrans" cxnId="{78520159-05E4-45FE-AC9C-14C403F8F1A9}">
      <dgm:prSet/>
      <dgm:spPr/>
      <dgm:t>
        <a:bodyPr/>
        <a:lstStyle/>
        <a:p>
          <a:pPr>
            <a:spcAft>
              <a:spcPts val="600"/>
            </a:spcAft>
          </a:pPr>
          <a:endParaRPr lang="en-US">
            <a:latin typeface="Tw Cen MT" panose="020B0602020104020603" pitchFamily="34" charset="0"/>
          </a:endParaRPr>
        </a:p>
      </dgm:t>
    </dgm:pt>
    <dgm:pt modelId="{CC0712A4-BE27-4070-99FF-C59EF9B7A5D4}" type="sibTrans" cxnId="{78520159-05E4-45FE-AC9C-14C403F8F1A9}">
      <dgm:prSet/>
      <dgm:spPr/>
      <dgm:t>
        <a:bodyPr/>
        <a:lstStyle/>
        <a:p>
          <a:pPr>
            <a:spcAft>
              <a:spcPts val="600"/>
            </a:spcAft>
          </a:pPr>
          <a:endParaRPr lang="en-US">
            <a:latin typeface="Tw Cen MT" panose="020B0602020104020603" pitchFamily="34" charset="0"/>
          </a:endParaRPr>
        </a:p>
      </dgm:t>
    </dgm:pt>
    <dgm:pt modelId="{65A7E2D6-9371-4D34-A20D-39ECD97705FE}" type="pres">
      <dgm:prSet presAssocID="{95DC9BD3-A379-422F-8FED-8B6CAEE5E50F}" presName="Name0" presStyleCnt="0">
        <dgm:presLayoutVars>
          <dgm:dir/>
          <dgm:animLvl val="lvl"/>
          <dgm:resizeHandles val="exact"/>
        </dgm:presLayoutVars>
      </dgm:prSet>
      <dgm:spPr/>
    </dgm:pt>
    <dgm:pt modelId="{53DF4D98-6470-4CFF-BE0D-B9C663A35944}" type="pres">
      <dgm:prSet presAssocID="{984116C9-7CB8-4743-8FBA-68A8BA0D0389}" presName="composite" presStyleCnt="0"/>
      <dgm:spPr/>
    </dgm:pt>
    <dgm:pt modelId="{E2E7CD91-C3A5-46F8-BFD0-A1BEBFC45E9D}" type="pres">
      <dgm:prSet presAssocID="{984116C9-7CB8-4743-8FBA-68A8BA0D0389}" presName="parTx" presStyleLbl="alignNode1" presStyleIdx="0" presStyleCnt="3">
        <dgm:presLayoutVars>
          <dgm:chMax val="0"/>
          <dgm:chPref val="0"/>
          <dgm:bulletEnabled val="1"/>
        </dgm:presLayoutVars>
      </dgm:prSet>
      <dgm:spPr/>
    </dgm:pt>
    <dgm:pt modelId="{0045AAE0-9BB3-4F66-A39D-FC0233DDC39E}" type="pres">
      <dgm:prSet presAssocID="{984116C9-7CB8-4743-8FBA-68A8BA0D0389}" presName="desTx" presStyleLbl="alignAccFollowNode1" presStyleIdx="0" presStyleCnt="3">
        <dgm:presLayoutVars>
          <dgm:bulletEnabled val="1"/>
        </dgm:presLayoutVars>
      </dgm:prSet>
      <dgm:spPr/>
    </dgm:pt>
    <dgm:pt modelId="{3C9F3B84-A8CB-405E-A741-5827E5589FF1}" type="pres">
      <dgm:prSet presAssocID="{E2EFE677-5A73-472D-9604-E8EE162B7721}" presName="space" presStyleCnt="0"/>
      <dgm:spPr/>
    </dgm:pt>
    <dgm:pt modelId="{142EF4AE-B3CC-4E88-A2A4-94AA318A35CE}" type="pres">
      <dgm:prSet presAssocID="{930452E1-293A-4804-9AD2-E53B94608D56}" presName="composite" presStyleCnt="0"/>
      <dgm:spPr/>
    </dgm:pt>
    <dgm:pt modelId="{1A385492-E76F-4B22-9064-58D648E04DA7}" type="pres">
      <dgm:prSet presAssocID="{930452E1-293A-4804-9AD2-E53B94608D56}" presName="parTx" presStyleLbl="alignNode1" presStyleIdx="1" presStyleCnt="3">
        <dgm:presLayoutVars>
          <dgm:chMax val="0"/>
          <dgm:chPref val="0"/>
          <dgm:bulletEnabled val="1"/>
        </dgm:presLayoutVars>
      </dgm:prSet>
      <dgm:spPr/>
    </dgm:pt>
    <dgm:pt modelId="{11FB7C73-6081-42C7-8E15-28075061167B}" type="pres">
      <dgm:prSet presAssocID="{930452E1-293A-4804-9AD2-E53B94608D56}" presName="desTx" presStyleLbl="alignAccFollowNode1" presStyleIdx="1" presStyleCnt="3">
        <dgm:presLayoutVars>
          <dgm:bulletEnabled val="1"/>
        </dgm:presLayoutVars>
      </dgm:prSet>
      <dgm:spPr/>
    </dgm:pt>
    <dgm:pt modelId="{899A29AF-D2CB-4888-9B96-2FD9BEA6EAF2}" type="pres">
      <dgm:prSet presAssocID="{D290115E-DB80-4D4E-BA00-6031E90A2C43}" presName="space" presStyleCnt="0"/>
      <dgm:spPr/>
    </dgm:pt>
    <dgm:pt modelId="{9EB90903-B167-4794-A290-2BD5359F4705}" type="pres">
      <dgm:prSet presAssocID="{4F795D33-588E-4F04-A4A9-549DB1C8E26C}" presName="composite" presStyleCnt="0"/>
      <dgm:spPr/>
    </dgm:pt>
    <dgm:pt modelId="{528B556C-5429-4133-8BB3-15AEA9F447C7}" type="pres">
      <dgm:prSet presAssocID="{4F795D33-588E-4F04-A4A9-549DB1C8E26C}" presName="parTx" presStyleLbl="alignNode1" presStyleIdx="2" presStyleCnt="3">
        <dgm:presLayoutVars>
          <dgm:chMax val="0"/>
          <dgm:chPref val="0"/>
          <dgm:bulletEnabled val="1"/>
        </dgm:presLayoutVars>
      </dgm:prSet>
      <dgm:spPr/>
    </dgm:pt>
    <dgm:pt modelId="{34083978-5BA0-40E3-AB18-2F3A89BB9529}" type="pres">
      <dgm:prSet presAssocID="{4F795D33-588E-4F04-A4A9-549DB1C8E26C}" presName="desTx" presStyleLbl="alignAccFollowNode1" presStyleIdx="2" presStyleCnt="3">
        <dgm:presLayoutVars>
          <dgm:bulletEnabled val="1"/>
        </dgm:presLayoutVars>
      </dgm:prSet>
      <dgm:spPr/>
    </dgm:pt>
  </dgm:ptLst>
  <dgm:cxnLst>
    <dgm:cxn modelId="{97DA0706-FF4F-46DC-A1A5-5978B9BCD834}" type="presOf" srcId="{930452E1-293A-4804-9AD2-E53B94608D56}" destId="{1A385492-E76F-4B22-9064-58D648E04DA7}" srcOrd="0" destOrd="0" presId="urn:microsoft.com/office/officeart/2005/8/layout/hList1"/>
    <dgm:cxn modelId="{AD9A1D0B-03C5-4AD5-BD10-4B7903E66D86}" type="presOf" srcId="{1FDE1C13-DD1B-428F-857B-AB4A4F713E46}" destId="{0045AAE0-9BB3-4F66-A39D-FC0233DDC39E}" srcOrd="0" destOrd="13" presId="urn:microsoft.com/office/officeart/2005/8/layout/hList1"/>
    <dgm:cxn modelId="{D62A8E0C-D91E-419C-97F4-C198C939C548}" type="presOf" srcId="{F66FBB7D-9A67-4B00-BC24-2CD47463F592}" destId="{0045AAE0-9BB3-4F66-A39D-FC0233DDC39E}" srcOrd="0" destOrd="15" presId="urn:microsoft.com/office/officeart/2005/8/layout/hList1"/>
    <dgm:cxn modelId="{AD10830E-3319-4D7A-9835-F57D83BABD04}" type="presOf" srcId="{32A3817B-5201-4086-BF5F-E824C3CE90A6}" destId="{0045AAE0-9BB3-4F66-A39D-FC0233DDC39E}" srcOrd="0" destOrd="4" presId="urn:microsoft.com/office/officeart/2005/8/layout/hList1"/>
    <dgm:cxn modelId="{7A49F316-4BEC-436A-860E-81677997E612}" type="presOf" srcId="{41471C5D-0503-4F95-946E-3C023225B686}" destId="{34083978-5BA0-40E3-AB18-2F3A89BB9529}" srcOrd="0" destOrd="6" presId="urn:microsoft.com/office/officeart/2005/8/layout/hList1"/>
    <dgm:cxn modelId="{1DE85B1E-E281-4F1C-A2E6-424BABC8C570}" srcId="{930452E1-293A-4804-9AD2-E53B94608D56}" destId="{FFC60F81-061F-4737-9018-F232324CB248}" srcOrd="7" destOrd="0" parTransId="{1F20CA9C-2F7D-454B-B2DA-87A23C9D99EA}" sibTransId="{AFEBC0DA-8C0F-4F37-BC61-68B410EF28BA}"/>
    <dgm:cxn modelId="{B617921E-50A8-4A3D-887F-0890950FCA24}" srcId="{984116C9-7CB8-4743-8FBA-68A8BA0D0389}" destId="{8E1BAD2B-03A5-49A4-854F-69D28A5548D3}" srcOrd="0" destOrd="0" parTransId="{7DB4EAAC-FF78-4964-8205-5473A7229A7D}" sibTransId="{703A7BC8-0DD4-4968-8637-269D29AC3571}"/>
    <dgm:cxn modelId="{5C269F1F-5EE9-47D4-8FD8-6F8155BD8DA4}" srcId="{984116C9-7CB8-4743-8FBA-68A8BA0D0389}" destId="{7676DC58-B624-497E-82C0-D463C9E749E3}" srcOrd="5" destOrd="0" parTransId="{E25E6A64-7D06-4379-ADE1-8C16068BD47A}" sibTransId="{7114B9B2-F80D-4C47-8F6F-4DDB7F071D4D}"/>
    <dgm:cxn modelId="{5E4BA327-8890-447A-A1C0-57B1187DBA61}" srcId="{4F795D33-588E-4F04-A4A9-549DB1C8E26C}" destId="{C6EDDA3E-E1C1-43B1-BE1B-03084F584BD4}" srcOrd="0" destOrd="0" parTransId="{F662D252-A01A-4E35-8A7D-1669BA582145}" sibTransId="{74EF5025-7093-4770-BF7A-FA7D8F8ADD92}"/>
    <dgm:cxn modelId="{49684F2C-97D1-4365-AA82-7A0CF1AB13B7}" type="presOf" srcId="{B4A3A324-D8F5-4363-96A2-5577AEC18B3A}" destId="{0045AAE0-9BB3-4F66-A39D-FC0233DDC39E}" srcOrd="0" destOrd="1" presId="urn:microsoft.com/office/officeart/2005/8/layout/hList1"/>
    <dgm:cxn modelId="{02E7022E-1EB9-4BF6-B4A2-4E0927750552}" srcId="{984116C9-7CB8-4743-8FBA-68A8BA0D0389}" destId="{92AF450F-9044-4058-82EC-508F843071BE}" srcOrd="9" destOrd="0" parTransId="{638415FC-216C-4915-9FBC-83894584C604}" sibTransId="{71015B0C-7499-4F16-9CE5-AD60ACE1CCEC}"/>
    <dgm:cxn modelId="{B4A2562E-B61E-40B7-B497-1724283DD5F9}" type="presOf" srcId="{80004DF0-6D73-4138-9688-07ED171FB024}" destId="{11FB7C73-6081-42C7-8E15-28075061167B}" srcOrd="0" destOrd="2" presId="urn:microsoft.com/office/officeart/2005/8/layout/hList1"/>
    <dgm:cxn modelId="{409BF12F-ABDB-4A08-834A-6676E85ADF42}" type="presOf" srcId="{7676DC58-B624-497E-82C0-D463C9E749E3}" destId="{0045AAE0-9BB3-4F66-A39D-FC0233DDC39E}" srcOrd="0" destOrd="5" presId="urn:microsoft.com/office/officeart/2005/8/layout/hList1"/>
    <dgm:cxn modelId="{66766E32-A89A-40F1-9AE4-A456DC3C901F}" srcId="{984116C9-7CB8-4743-8FBA-68A8BA0D0389}" destId="{F66FBB7D-9A67-4B00-BC24-2CD47463F592}" srcOrd="15" destOrd="0" parTransId="{629153DC-4E7F-4F6B-B69A-3B823A82B0F2}" sibTransId="{3A7F7A75-1BEC-4A2E-98FC-B246A409E34E}"/>
    <dgm:cxn modelId="{9ACF2334-ABBA-9746-B049-B4F10EC94224}" type="presOf" srcId="{E346D9E4-7AFF-F44A-827B-D11B4486C98E}" destId="{11FB7C73-6081-42C7-8E15-28075061167B}" srcOrd="0" destOrd="0" presId="urn:microsoft.com/office/officeart/2005/8/layout/hList1"/>
    <dgm:cxn modelId="{DA265435-8C26-40AD-8425-B0E6D8D1B83A}" type="presOf" srcId="{28B4A0E6-5B2B-42E9-9775-9CE4B304F455}" destId="{0045AAE0-9BB3-4F66-A39D-FC0233DDC39E}" srcOrd="0" destOrd="11" presId="urn:microsoft.com/office/officeart/2005/8/layout/hList1"/>
    <dgm:cxn modelId="{B80D5F36-FB34-40BD-9D9B-F229C4CA4630}" srcId="{984116C9-7CB8-4743-8FBA-68A8BA0D0389}" destId="{28B4A0E6-5B2B-42E9-9775-9CE4B304F455}" srcOrd="11" destOrd="0" parTransId="{F0123F71-A214-47B9-BD33-5B9C5AEBCA1E}" sibTransId="{F151A8E5-9B47-4900-A553-BC8C3AFC5DE5}"/>
    <dgm:cxn modelId="{B8CA1039-8344-49CF-8312-2C567698E800}" type="presOf" srcId="{32117DF1-50BA-4716-9A6D-6EEA4E0C5102}" destId="{0045AAE0-9BB3-4F66-A39D-FC0233DDC39E}" srcOrd="0" destOrd="3" presId="urn:microsoft.com/office/officeart/2005/8/layout/hList1"/>
    <dgm:cxn modelId="{8E90093C-CFF7-4A95-A407-BE15B71CABF9}" type="presOf" srcId="{00802A83-EC17-4497-870D-9BE57952A24E}" destId="{11FB7C73-6081-42C7-8E15-28075061167B}" srcOrd="0" destOrd="5" presId="urn:microsoft.com/office/officeart/2005/8/layout/hList1"/>
    <dgm:cxn modelId="{F4D3D542-72F3-4288-A9CC-FEF6A4202D39}" srcId="{930452E1-293A-4804-9AD2-E53B94608D56}" destId="{18AF3428-54F8-4FBF-93C7-03793D82D796}" srcOrd="11" destOrd="0" parTransId="{25891EC5-6243-45A3-8AE3-6A63324948E5}" sibTransId="{723B616F-845B-408F-A0ED-A25A69E8F0A4}"/>
    <dgm:cxn modelId="{D8B37D46-47F6-4E21-8D2F-31EA09D0AB6C}" srcId="{95DC9BD3-A379-422F-8FED-8B6CAEE5E50F}" destId="{930452E1-293A-4804-9AD2-E53B94608D56}" srcOrd="1" destOrd="0" parTransId="{E210C1DE-4672-44F1-907C-D04B45F94A6B}" sibTransId="{D290115E-DB80-4D4E-BA00-6031E90A2C43}"/>
    <dgm:cxn modelId="{0B93B047-087A-4AE1-8CCC-629FB92E4DBE}" srcId="{4F795D33-588E-4F04-A4A9-549DB1C8E26C}" destId="{5A909115-56C1-49FD-9742-4DC6A369AA8B}" srcOrd="4" destOrd="0" parTransId="{A5582BA1-E02C-4C02-9439-CE8A9CA15DC8}" sibTransId="{2FECAA3B-5E69-4393-944D-0D47725F71BD}"/>
    <dgm:cxn modelId="{52955049-3303-4420-ADB0-C1260B179AB1}" type="presOf" srcId="{984116C9-7CB8-4743-8FBA-68A8BA0D0389}" destId="{E2E7CD91-C3A5-46F8-BFD0-A1BEBFC45E9D}" srcOrd="0" destOrd="0" presId="urn:microsoft.com/office/officeart/2005/8/layout/hList1"/>
    <dgm:cxn modelId="{81FFD04C-54C1-47ED-BEAD-C670876AE8B8}" type="presOf" srcId="{92AF450F-9044-4058-82EC-508F843071BE}" destId="{0045AAE0-9BB3-4F66-A39D-FC0233DDC39E}" srcOrd="0" destOrd="9" presId="urn:microsoft.com/office/officeart/2005/8/layout/hList1"/>
    <dgm:cxn modelId="{943A8A4D-1260-422D-B27C-00C9BADA53F2}" srcId="{984116C9-7CB8-4743-8FBA-68A8BA0D0389}" destId="{1D56634F-3788-4C51-9B99-C9A57A79E990}" srcOrd="7" destOrd="0" parTransId="{CDDD88CF-001B-4B78-81CA-81B86DF9EA88}" sibTransId="{C4D8DCBE-67D1-4D98-9478-38B5AE280770}"/>
    <dgm:cxn modelId="{FAFD124E-6C66-4C90-91DF-816EB008FBE1}" srcId="{930452E1-293A-4804-9AD2-E53B94608D56}" destId="{182DE5FB-DD84-4D11-A580-4B592F0A0ABC}" srcOrd="3" destOrd="0" parTransId="{28433CC9-00C8-4B26-9CC3-1C29FF794D4D}" sibTransId="{12C08CEE-5FBE-4287-B8F4-4D360F58E69E}"/>
    <dgm:cxn modelId="{C169234E-41F7-426B-A7CB-74335C705DFD}" type="presOf" srcId="{18AF3428-54F8-4FBF-93C7-03793D82D796}" destId="{11FB7C73-6081-42C7-8E15-28075061167B}" srcOrd="0" destOrd="11" presId="urn:microsoft.com/office/officeart/2005/8/layout/hList1"/>
    <dgm:cxn modelId="{5F27EA54-485D-4754-B5D0-91FE2D423ADA}" type="presOf" srcId="{9815F9CA-43A1-47EB-9ED4-02A53CB98598}" destId="{11FB7C73-6081-42C7-8E15-28075061167B}" srcOrd="0" destOrd="1" presId="urn:microsoft.com/office/officeart/2005/8/layout/hList1"/>
    <dgm:cxn modelId="{EB521057-9956-4CDE-A2C4-3BE42BE57B9A}" srcId="{930452E1-293A-4804-9AD2-E53B94608D56}" destId="{A6C22F95-2E09-4817-BA0E-984263F71C5F}" srcOrd="9" destOrd="0" parTransId="{60BEEC53-0A07-485D-B519-79891CE1F7D5}" sibTransId="{7033D2C0-4D02-4DA5-A68B-12767460895E}"/>
    <dgm:cxn modelId="{78520159-05E4-45FE-AC9C-14C403F8F1A9}" srcId="{930452E1-293A-4804-9AD2-E53B94608D56}" destId="{F4AF01C1-D9EC-41B3-97C4-9CC7CFEE0C6D}" srcOrd="12" destOrd="0" parTransId="{DFF17CFB-364E-4FBE-8E78-A4F6E3A7D655}" sibTransId="{CC0712A4-BE27-4070-99FF-C59EF9B7A5D4}"/>
    <dgm:cxn modelId="{FAAB645D-EE31-46F0-98EB-56CF33042DF1}" srcId="{95DC9BD3-A379-422F-8FED-8B6CAEE5E50F}" destId="{4F795D33-588E-4F04-A4A9-549DB1C8E26C}" srcOrd="2" destOrd="0" parTransId="{CFFAE9E9-E51E-4DE2-82F4-C806E357DD59}" sibTransId="{A7405A77-B610-4D58-B9F8-618D507318BE}"/>
    <dgm:cxn modelId="{E2E20C5E-6283-49C6-A027-69279D951A45}" srcId="{930452E1-293A-4804-9AD2-E53B94608D56}" destId="{70B7D573-DB1B-470C-92CC-E7863DC7CD98}" srcOrd="10" destOrd="0" parTransId="{47B479EA-ACE1-4C6A-B96F-2F38F0FE1B0C}" sibTransId="{CA8F8AD1-83F0-4C52-932C-CECC889B9689}"/>
    <dgm:cxn modelId="{A8679F63-E578-43DD-83FB-4232EA328D2F}" srcId="{930452E1-293A-4804-9AD2-E53B94608D56}" destId="{D0BD4289-CC02-43AA-85E4-79E251CA26C9}" srcOrd="8" destOrd="0" parTransId="{BD9EF306-82EB-4257-9BD4-8293EC6BAAE7}" sibTransId="{04D531D2-6688-43F2-90BD-E97E2E1D4F0F}"/>
    <dgm:cxn modelId="{B9D9CF63-CF54-4EC1-B728-0306BEAB214A}" type="presOf" srcId="{8E1BAD2B-03A5-49A4-854F-69D28A5548D3}" destId="{0045AAE0-9BB3-4F66-A39D-FC0233DDC39E}" srcOrd="0" destOrd="0" presId="urn:microsoft.com/office/officeart/2005/8/layout/hList1"/>
    <dgm:cxn modelId="{CAF13465-C3E3-4B9E-94CB-EE4523F102D5}" type="presOf" srcId="{DA41E80E-5181-43D1-8800-9FE05198AAB0}" destId="{0045AAE0-9BB3-4F66-A39D-FC0233DDC39E}" srcOrd="0" destOrd="6" presId="urn:microsoft.com/office/officeart/2005/8/layout/hList1"/>
    <dgm:cxn modelId="{1CFEFF65-AA70-4AB3-894A-85B3B0B21311}" type="presOf" srcId="{A4E7D526-0CDE-42C2-8B25-E0C30BDF7541}" destId="{0045AAE0-9BB3-4F66-A39D-FC0233DDC39E}" srcOrd="0" destOrd="12" presId="urn:microsoft.com/office/officeart/2005/8/layout/hList1"/>
    <dgm:cxn modelId="{C7A84D6B-0F02-43D3-9770-EC4D8E173B58}" type="presOf" srcId="{A041CF5D-CFC6-4E62-8D46-61E29051E2D2}" destId="{34083978-5BA0-40E3-AB18-2F3A89BB9529}" srcOrd="0" destOrd="3" presId="urn:microsoft.com/office/officeart/2005/8/layout/hList1"/>
    <dgm:cxn modelId="{38996871-238E-41A0-93F1-FD46BF36390B}" type="presOf" srcId="{6797F8B8-B61B-4A1B-9AF9-C082D62EEF5C}" destId="{11FB7C73-6081-42C7-8E15-28075061167B}" srcOrd="0" destOrd="4" presId="urn:microsoft.com/office/officeart/2005/8/layout/hList1"/>
    <dgm:cxn modelId="{70665974-3647-424C-B5B3-F6B0AA4B82DA}" type="presOf" srcId="{251C4C48-2B6F-41FD-BC37-AAE4ADCDB7C6}" destId="{34083978-5BA0-40E3-AB18-2F3A89BB9529}" srcOrd="0" destOrd="5" presId="urn:microsoft.com/office/officeart/2005/8/layout/hList1"/>
    <dgm:cxn modelId="{49356875-AF41-4D1E-A35F-AC486CAA7FF3}" srcId="{930452E1-293A-4804-9AD2-E53B94608D56}" destId="{79BBC7CB-A035-4F0C-871A-E10CE5DD6D63}" srcOrd="6" destOrd="0" parTransId="{3E19683C-9B86-40F6-92FB-68C7A71339DB}" sibTransId="{FC634AF3-7CC4-44B6-8D14-A3E0815B3605}"/>
    <dgm:cxn modelId="{6735EE76-B0ED-4A7B-8457-3E15E7D0466D}" srcId="{930452E1-293A-4804-9AD2-E53B94608D56}" destId="{80004DF0-6D73-4138-9688-07ED171FB024}" srcOrd="2" destOrd="0" parTransId="{948F2194-7133-4846-9F78-F9D0972305F6}" sibTransId="{53A05788-E92F-4559-9F3E-CDD7205522BE}"/>
    <dgm:cxn modelId="{8C61967A-D096-4510-8319-E68FA6C32D63}" srcId="{984116C9-7CB8-4743-8FBA-68A8BA0D0389}" destId="{B4A3A324-D8F5-4363-96A2-5577AEC18B3A}" srcOrd="1" destOrd="0" parTransId="{6CF8F736-72C2-4A32-8ACE-F0CC81A95D1E}" sibTransId="{41E070EF-5A5C-4608-9E8A-DF2700ADA35A}"/>
    <dgm:cxn modelId="{A4B8E47B-32C7-4906-B22B-9897A57ECA8A}" srcId="{984116C9-7CB8-4743-8FBA-68A8BA0D0389}" destId="{B77A7AA1-0E51-468F-8B83-F526EB701343}" srcOrd="14" destOrd="0" parTransId="{5D7F4E6D-F0A4-457B-B916-6B0810382F55}" sibTransId="{375E6AA7-FCA5-4543-832C-59E964B77755}"/>
    <dgm:cxn modelId="{6636497E-A4A3-4499-B718-DD5DC1E8B50B}" type="presOf" srcId="{F4AF01C1-D9EC-41B3-97C4-9CC7CFEE0C6D}" destId="{11FB7C73-6081-42C7-8E15-28075061167B}" srcOrd="0" destOrd="12" presId="urn:microsoft.com/office/officeart/2005/8/layout/hList1"/>
    <dgm:cxn modelId="{61DFCB81-4119-49F6-AA1A-F4444FF3A0C0}" type="presOf" srcId="{C6EDDA3E-E1C1-43B1-BE1B-03084F584BD4}" destId="{34083978-5BA0-40E3-AB18-2F3A89BB9529}" srcOrd="0" destOrd="0" presId="urn:microsoft.com/office/officeart/2005/8/layout/hList1"/>
    <dgm:cxn modelId="{00579783-B491-486F-8C37-436FBC9A2B87}" srcId="{4F795D33-588E-4F04-A4A9-549DB1C8E26C}" destId="{251C4C48-2B6F-41FD-BC37-AAE4ADCDB7C6}" srcOrd="5" destOrd="0" parTransId="{794B7BAB-9318-432F-BE50-CEBA735E09BB}" sibTransId="{9AB5755E-EBF0-43C4-86C3-BF640816D690}"/>
    <dgm:cxn modelId="{B10A3787-02C5-432B-BBC2-8458C5BE1734}" type="presOf" srcId="{95DC9BD3-A379-422F-8FED-8B6CAEE5E50F}" destId="{65A7E2D6-9371-4D34-A20D-39ECD97705FE}" srcOrd="0" destOrd="0" presId="urn:microsoft.com/office/officeart/2005/8/layout/hList1"/>
    <dgm:cxn modelId="{B9E9BB89-A58F-40E7-99F7-2408F2E93C49}" srcId="{984116C9-7CB8-4743-8FBA-68A8BA0D0389}" destId="{1FDE1C13-DD1B-428F-857B-AB4A4F713E46}" srcOrd="13" destOrd="0" parTransId="{A53409F1-D91E-4109-AC80-1714AC2AFCCF}" sibTransId="{06A3ECD4-6CB1-4AE9-B6E0-30E37C89FEEE}"/>
    <dgm:cxn modelId="{0E37088E-B196-4494-9D4C-7254AA0EE5BF}" srcId="{984116C9-7CB8-4743-8FBA-68A8BA0D0389}" destId="{DA41E80E-5181-43D1-8800-9FE05198AAB0}" srcOrd="6" destOrd="0" parTransId="{FBA8C5B9-95F9-4936-8F12-01D2593660B2}" sibTransId="{4F30FE15-BEB4-4D85-832E-49AD51787182}"/>
    <dgm:cxn modelId="{F1EC7293-C720-4359-BE07-993B0A49A26A}" type="presOf" srcId="{59A5B6B4-0E26-421E-A697-B3557C6FA0E5}" destId="{0045AAE0-9BB3-4F66-A39D-FC0233DDC39E}" srcOrd="0" destOrd="8" presId="urn:microsoft.com/office/officeart/2005/8/layout/hList1"/>
    <dgm:cxn modelId="{45E8B998-E4FB-4605-939D-827069378977}" srcId="{984116C9-7CB8-4743-8FBA-68A8BA0D0389}" destId="{A4E7D526-0CDE-42C2-8B25-E0C30BDF7541}" srcOrd="12" destOrd="0" parTransId="{1039EFE4-8E5D-4512-BAD9-E7A8BD32917E}" sibTransId="{D118AB0C-0E93-4358-A106-D1C81347255D}"/>
    <dgm:cxn modelId="{3E6A0F9A-F05A-4615-A2F8-914D48EC780C}" srcId="{4F795D33-588E-4F04-A4A9-549DB1C8E26C}" destId="{A041CF5D-CFC6-4E62-8D46-61E29051E2D2}" srcOrd="3" destOrd="0" parTransId="{B34F7F8D-08BF-42C9-98C9-1BC7847F2D74}" sibTransId="{6BD34527-12CC-4F7E-940E-F0FBE32B7CBC}"/>
    <dgm:cxn modelId="{E495ACA0-B360-43EE-A2CE-74499EC888FF}" type="presOf" srcId="{79BBC7CB-A035-4F0C-871A-E10CE5DD6D63}" destId="{11FB7C73-6081-42C7-8E15-28075061167B}" srcOrd="0" destOrd="6" presId="urn:microsoft.com/office/officeart/2005/8/layout/hList1"/>
    <dgm:cxn modelId="{32EE39A3-1E8E-422E-B2AC-D5C70FFD9CDE}" srcId="{4F795D33-588E-4F04-A4A9-549DB1C8E26C}" destId="{E9A4E996-E187-45DB-985A-28F2A8AF6C91}" srcOrd="2" destOrd="0" parTransId="{A1F9211B-34C2-4B2C-A3E3-888237A4EB5A}" sibTransId="{0E91FD4C-75E8-4E05-B4EE-C850BB94DB1B}"/>
    <dgm:cxn modelId="{C2A442A8-A9FD-4B67-996F-5D821F8722E3}" srcId="{984116C9-7CB8-4743-8FBA-68A8BA0D0389}" destId="{32117DF1-50BA-4716-9A6D-6EEA4E0C5102}" srcOrd="3" destOrd="0" parTransId="{163D6F50-0D62-45C3-B607-85574A69996E}" sibTransId="{4BC67E00-1EFB-448D-A7F7-0335693C19CF}"/>
    <dgm:cxn modelId="{C83AEAA8-5382-4AF4-834F-893944EA4C9C}" type="presOf" srcId="{18E33577-419B-424F-80FE-0FFA586C0A33}" destId="{0045AAE0-9BB3-4F66-A39D-FC0233DDC39E}" srcOrd="0" destOrd="16" presId="urn:microsoft.com/office/officeart/2005/8/layout/hList1"/>
    <dgm:cxn modelId="{C358D8AC-BD2E-9343-9AB3-23D97201AAFA}" srcId="{930452E1-293A-4804-9AD2-E53B94608D56}" destId="{E346D9E4-7AFF-F44A-827B-D11B4486C98E}" srcOrd="0" destOrd="0" parTransId="{ADF4136B-B7DA-2F48-97F6-DCD318258E48}" sibTransId="{90388B89-FF32-3143-9C0D-00005C69A88D}"/>
    <dgm:cxn modelId="{1A7F55B2-1E7F-4D36-8F75-39A58EE4C5BC}" srcId="{930452E1-293A-4804-9AD2-E53B94608D56}" destId="{9815F9CA-43A1-47EB-9ED4-02A53CB98598}" srcOrd="1" destOrd="0" parTransId="{12621883-BA91-4880-AB31-6AD9E9EB1DE7}" sibTransId="{EA19B4E5-FDB3-417F-AEC2-FE3BA4BA987F}"/>
    <dgm:cxn modelId="{DF0AC4B6-4460-4E7C-BB90-812512757159}" type="presOf" srcId="{A6C22F95-2E09-4817-BA0E-984263F71C5F}" destId="{11FB7C73-6081-42C7-8E15-28075061167B}" srcOrd="0" destOrd="9" presId="urn:microsoft.com/office/officeart/2005/8/layout/hList1"/>
    <dgm:cxn modelId="{18A10CBB-21D7-49BD-98B0-533D464720EF}" type="presOf" srcId="{70B7D573-DB1B-470C-92CC-E7863DC7CD98}" destId="{11FB7C73-6081-42C7-8E15-28075061167B}" srcOrd="0" destOrd="10" presId="urn:microsoft.com/office/officeart/2005/8/layout/hList1"/>
    <dgm:cxn modelId="{E76973BC-6500-4949-8B6C-0307443E79C4}" srcId="{4F795D33-588E-4F04-A4A9-549DB1C8E26C}" destId="{41471C5D-0503-4F95-946E-3C023225B686}" srcOrd="6" destOrd="0" parTransId="{950E470A-AF8D-4BED-9E23-EB4CBA2B3D13}" sibTransId="{0513BD82-C6D8-4456-9791-1F7188E1A703}"/>
    <dgm:cxn modelId="{E83A9AC2-7CC4-40AE-9B42-5CE2197CD7BD}" srcId="{984116C9-7CB8-4743-8FBA-68A8BA0D0389}" destId="{92A3321A-5BCB-4487-AE2F-5FC384352DC0}" srcOrd="10" destOrd="0" parTransId="{6840A648-4213-46BE-8207-35AE242684EA}" sibTransId="{3BBB3E0E-5051-44D6-A89D-A917104960CF}"/>
    <dgm:cxn modelId="{8DF538C5-93D8-4114-85EB-811A78EEB74B}" type="presOf" srcId="{92A3321A-5BCB-4487-AE2F-5FC384352DC0}" destId="{0045AAE0-9BB3-4F66-A39D-FC0233DDC39E}" srcOrd="0" destOrd="10" presId="urn:microsoft.com/office/officeart/2005/8/layout/hList1"/>
    <dgm:cxn modelId="{095369C6-3EC6-4125-AEBF-14E023E6DD15}" type="presOf" srcId="{17962505-8B08-4839-9C43-1D31B890F6A5}" destId="{0045AAE0-9BB3-4F66-A39D-FC0233DDC39E}" srcOrd="0" destOrd="2" presId="urn:microsoft.com/office/officeart/2005/8/layout/hList1"/>
    <dgm:cxn modelId="{049AA3C6-CC47-43B7-B0F1-8AE966C7B71D}" srcId="{95DC9BD3-A379-422F-8FED-8B6CAEE5E50F}" destId="{984116C9-7CB8-4743-8FBA-68A8BA0D0389}" srcOrd="0" destOrd="0" parTransId="{56551181-2879-4D1F-BE7F-DAEAD636B83A}" sibTransId="{E2EFE677-5A73-472D-9604-E8EE162B7721}"/>
    <dgm:cxn modelId="{2FCFDBC8-8C15-44BD-83B6-8ADA2F7BAA54}" type="presOf" srcId="{1D56634F-3788-4C51-9B99-C9A57A79E990}" destId="{0045AAE0-9BB3-4F66-A39D-FC0233DDC39E}" srcOrd="0" destOrd="7" presId="urn:microsoft.com/office/officeart/2005/8/layout/hList1"/>
    <dgm:cxn modelId="{FD4A59CC-6800-4994-86F5-9A15CEDFF8D3}" type="presOf" srcId="{5A909115-56C1-49FD-9742-4DC6A369AA8B}" destId="{34083978-5BA0-40E3-AB18-2F3A89BB9529}" srcOrd="0" destOrd="4" presId="urn:microsoft.com/office/officeart/2005/8/layout/hList1"/>
    <dgm:cxn modelId="{02088ACE-0BFD-4782-BF39-5F71B2FE175B}" srcId="{930452E1-293A-4804-9AD2-E53B94608D56}" destId="{00802A83-EC17-4497-870D-9BE57952A24E}" srcOrd="5" destOrd="0" parTransId="{61B0E0D3-2F3D-4979-869E-EC1482E332D6}" sibTransId="{25F64219-B32C-4762-BE73-34F62490CB1A}"/>
    <dgm:cxn modelId="{685763D0-5254-42D4-806A-F716966F07F3}" srcId="{984116C9-7CB8-4743-8FBA-68A8BA0D0389}" destId="{32A3817B-5201-4086-BF5F-E824C3CE90A6}" srcOrd="4" destOrd="0" parTransId="{54B1DD2E-82FD-4BE8-AB42-E9D57B90857F}" sibTransId="{2FC2C51A-52A3-4A44-B4FE-D1E2C30D6C90}"/>
    <dgm:cxn modelId="{1F3F36D1-7EA1-4183-8FA5-D942D2C9426C}" type="presOf" srcId="{39967212-B3BF-429C-A175-03521141730C}" destId="{34083978-5BA0-40E3-AB18-2F3A89BB9529}" srcOrd="0" destOrd="1" presId="urn:microsoft.com/office/officeart/2005/8/layout/hList1"/>
    <dgm:cxn modelId="{EE79D0D4-6B03-46D6-BF6E-0582637BC82A}" srcId="{930452E1-293A-4804-9AD2-E53B94608D56}" destId="{6797F8B8-B61B-4A1B-9AF9-C082D62EEF5C}" srcOrd="4" destOrd="0" parTransId="{780FA493-D97D-4097-995C-05C6F3F87BDE}" sibTransId="{5F6E09AB-9AB4-4A9D-BC8D-2D558C6A5562}"/>
    <dgm:cxn modelId="{A73F01D6-B497-4720-BDD8-0A2C9BFA08C6}" type="presOf" srcId="{FFC60F81-061F-4737-9018-F232324CB248}" destId="{11FB7C73-6081-42C7-8E15-28075061167B}" srcOrd="0" destOrd="7" presId="urn:microsoft.com/office/officeart/2005/8/layout/hList1"/>
    <dgm:cxn modelId="{379CB2DD-2818-4122-978C-7E342F6DF0BA}" type="presOf" srcId="{182DE5FB-DD84-4D11-A580-4B592F0A0ABC}" destId="{11FB7C73-6081-42C7-8E15-28075061167B}" srcOrd="0" destOrd="3" presId="urn:microsoft.com/office/officeart/2005/8/layout/hList1"/>
    <dgm:cxn modelId="{7E2ABEE0-AE82-4741-97CA-7B2B75BDC73E}" type="presOf" srcId="{E9A4E996-E187-45DB-985A-28F2A8AF6C91}" destId="{34083978-5BA0-40E3-AB18-2F3A89BB9529}" srcOrd="0" destOrd="2" presId="urn:microsoft.com/office/officeart/2005/8/layout/hList1"/>
    <dgm:cxn modelId="{7D5A25E3-6ACD-44D4-8DF9-D8927FFF3819}" srcId="{4F795D33-588E-4F04-A4A9-549DB1C8E26C}" destId="{39967212-B3BF-429C-A175-03521141730C}" srcOrd="1" destOrd="0" parTransId="{4F61ABFD-575E-42A3-8070-3AF76C793C45}" sibTransId="{2DC4B004-1E11-40E0-B1BD-4CBC3DB5F0FA}"/>
    <dgm:cxn modelId="{8D1A65E4-5750-41A0-A6A2-E184B569FC00}" type="presOf" srcId="{D0BD4289-CC02-43AA-85E4-79E251CA26C9}" destId="{11FB7C73-6081-42C7-8E15-28075061167B}" srcOrd="0" destOrd="8" presId="urn:microsoft.com/office/officeart/2005/8/layout/hList1"/>
    <dgm:cxn modelId="{645D42E8-2930-43B4-9283-931469D54AE4}" type="presOf" srcId="{B77A7AA1-0E51-468F-8B83-F526EB701343}" destId="{0045AAE0-9BB3-4F66-A39D-FC0233DDC39E}" srcOrd="0" destOrd="14" presId="urn:microsoft.com/office/officeart/2005/8/layout/hList1"/>
    <dgm:cxn modelId="{12B5BFE9-E504-48B9-AE29-D1CE7D5E5BC1}" srcId="{984116C9-7CB8-4743-8FBA-68A8BA0D0389}" destId="{17962505-8B08-4839-9C43-1D31B890F6A5}" srcOrd="2" destOrd="0" parTransId="{E0C0FAF9-DAD4-4A23-AB80-A9D574432975}" sibTransId="{AAE4CD2F-5D00-406C-A22A-E95D884E8393}"/>
    <dgm:cxn modelId="{63F743F8-2944-44DB-A4D7-86FE46291B80}" srcId="{984116C9-7CB8-4743-8FBA-68A8BA0D0389}" destId="{59A5B6B4-0E26-421E-A697-B3557C6FA0E5}" srcOrd="8" destOrd="0" parTransId="{D10659D4-10E7-4BA9-8B42-6FFB4B1CD3E4}" sibTransId="{D62FD7EC-89AF-4E9F-AFA9-81F64E7D6482}"/>
    <dgm:cxn modelId="{4A3522F9-DB8B-4700-A676-4163AB76EC8F}" srcId="{984116C9-7CB8-4743-8FBA-68A8BA0D0389}" destId="{18E33577-419B-424F-80FE-0FFA586C0A33}" srcOrd="16" destOrd="0" parTransId="{671EB2BD-1EB7-45FA-9FBD-51C2CD84EE1E}" sibTransId="{9F281834-A5C2-4831-9A38-3B9228F31423}"/>
    <dgm:cxn modelId="{CAD2DBFA-DE19-40FD-B94A-6F6BD322DF3C}" type="presOf" srcId="{4F795D33-588E-4F04-A4A9-549DB1C8E26C}" destId="{528B556C-5429-4133-8BB3-15AEA9F447C7}" srcOrd="0" destOrd="0" presId="urn:microsoft.com/office/officeart/2005/8/layout/hList1"/>
    <dgm:cxn modelId="{49AA5A57-7CCC-4630-96AE-4B5EBD4EF191}" type="presParOf" srcId="{65A7E2D6-9371-4D34-A20D-39ECD97705FE}" destId="{53DF4D98-6470-4CFF-BE0D-B9C663A35944}" srcOrd="0" destOrd="0" presId="urn:microsoft.com/office/officeart/2005/8/layout/hList1"/>
    <dgm:cxn modelId="{1BBEA21B-5E34-4A8D-9E79-BED2395F1A14}" type="presParOf" srcId="{53DF4D98-6470-4CFF-BE0D-B9C663A35944}" destId="{E2E7CD91-C3A5-46F8-BFD0-A1BEBFC45E9D}" srcOrd="0" destOrd="0" presId="urn:microsoft.com/office/officeart/2005/8/layout/hList1"/>
    <dgm:cxn modelId="{3CEF8FA7-6A60-4671-B335-53BCBF95125C}" type="presParOf" srcId="{53DF4D98-6470-4CFF-BE0D-B9C663A35944}" destId="{0045AAE0-9BB3-4F66-A39D-FC0233DDC39E}" srcOrd="1" destOrd="0" presId="urn:microsoft.com/office/officeart/2005/8/layout/hList1"/>
    <dgm:cxn modelId="{0134358D-F2F5-4EED-9ECF-70590E4685B6}" type="presParOf" srcId="{65A7E2D6-9371-4D34-A20D-39ECD97705FE}" destId="{3C9F3B84-A8CB-405E-A741-5827E5589FF1}" srcOrd="1" destOrd="0" presId="urn:microsoft.com/office/officeart/2005/8/layout/hList1"/>
    <dgm:cxn modelId="{98328A6F-2C31-42B7-A21C-ED51097BA849}" type="presParOf" srcId="{65A7E2D6-9371-4D34-A20D-39ECD97705FE}" destId="{142EF4AE-B3CC-4E88-A2A4-94AA318A35CE}" srcOrd="2" destOrd="0" presId="urn:microsoft.com/office/officeart/2005/8/layout/hList1"/>
    <dgm:cxn modelId="{7C608CC6-0775-4101-B4ED-A9B5D66F814D}" type="presParOf" srcId="{142EF4AE-B3CC-4E88-A2A4-94AA318A35CE}" destId="{1A385492-E76F-4B22-9064-58D648E04DA7}" srcOrd="0" destOrd="0" presId="urn:microsoft.com/office/officeart/2005/8/layout/hList1"/>
    <dgm:cxn modelId="{7F086F2B-4065-48F6-8380-95009E6278DD}" type="presParOf" srcId="{142EF4AE-B3CC-4E88-A2A4-94AA318A35CE}" destId="{11FB7C73-6081-42C7-8E15-28075061167B}" srcOrd="1" destOrd="0" presId="urn:microsoft.com/office/officeart/2005/8/layout/hList1"/>
    <dgm:cxn modelId="{AD3C4485-9B9A-4983-8B6D-975122028DCB}" type="presParOf" srcId="{65A7E2D6-9371-4D34-A20D-39ECD97705FE}" destId="{899A29AF-D2CB-4888-9B96-2FD9BEA6EAF2}" srcOrd="3" destOrd="0" presId="urn:microsoft.com/office/officeart/2005/8/layout/hList1"/>
    <dgm:cxn modelId="{F76CDD68-8112-4F12-836E-0E65945214A7}" type="presParOf" srcId="{65A7E2D6-9371-4D34-A20D-39ECD97705FE}" destId="{9EB90903-B167-4794-A290-2BD5359F4705}" srcOrd="4" destOrd="0" presId="urn:microsoft.com/office/officeart/2005/8/layout/hList1"/>
    <dgm:cxn modelId="{EC34490C-D3F3-49DB-B554-0D2E7B4A2EC3}" type="presParOf" srcId="{9EB90903-B167-4794-A290-2BD5359F4705}" destId="{528B556C-5429-4133-8BB3-15AEA9F447C7}" srcOrd="0" destOrd="0" presId="urn:microsoft.com/office/officeart/2005/8/layout/hList1"/>
    <dgm:cxn modelId="{C2BEE2DF-9639-4DA1-A0D6-5F7D90B2B4DC}" type="presParOf" srcId="{9EB90903-B167-4794-A290-2BD5359F4705}" destId="{34083978-5BA0-40E3-AB18-2F3A89BB9529}"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340D70-F660-4626-995C-6B67070E43F9}"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n-US"/>
        </a:p>
      </dgm:t>
    </dgm:pt>
    <dgm:pt modelId="{9506ECFF-2F0B-41BB-A534-68B9B92A6EC4}">
      <dgm:prSet phldrT="[Text]" custT="1"/>
      <dgm:spPr/>
      <dgm:t>
        <a:bodyPr/>
        <a:lstStyle/>
        <a:p>
          <a:r>
            <a:rPr lang="en-US" sz="2000" dirty="0">
              <a:latin typeface="Tw Cen MT" panose="020B0602020104020603" pitchFamily="34" charset="0"/>
            </a:rPr>
            <a:t>Supportive Housing (affordable units + services)</a:t>
          </a:r>
        </a:p>
      </dgm:t>
    </dgm:pt>
    <dgm:pt modelId="{B25EB6FF-3C22-4DCE-BCA1-BA2770F41DF1}" type="parTrans" cxnId="{D1E2D261-3AED-4308-85CA-41B48CB5F8F8}">
      <dgm:prSet/>
      <dgm:spPr/>
      <dgm:t>
        <a:bodyPr/>
        <a:lstStyle/>
        <a:p>
          <a:endParaRPr lang="en-US"/>
        </a:p>
      </dgm:t>
    </dgm:pt>
    <dgm:pt modelId="{E1534E98-51EE-401B-81A4-EBF93C0AE9D5}" type="sibTrans" cxnId="{D1E2D261-3AED-4308-85CA-41B48CB5F8F8}">
      <dgm:prSet/>
      <dgm:spPr/>
      <dgm:t>
        <a:bodyPr/>
        <a:lstStyle/>
        <a:p>
          <a:endParaRPr lang="en-US"/>
        </a:p>
      </dgm:t>
    </dgm:pt>
    <dgm:pt modelId="{7491396E-A3DA-4AF9-BFB4-51579047D566}">
      <dgm:prSet phldrT="[Text]" custT="1"/>
      <dgm:spPr/>
      <dgm:t>
        <a:bodyPr/>
        <a:lstStyle/>
        <a:p>
          <a:r>
            <a:rPr lang="en-US" sz="1600" dirty="0">
              <a:latin typeface="Tw Cen MT" panose="020B0602020104020603" pitchFamily="34" charset="0"/>
            </a:rPr>
            <a:t>Homeless</a:t>
          </a:r>
        </a:p>
      </dgm:t>
    </dgm:pt>
    <dgm:pt modelId="{9C63F8D2-AF1A-4709-95C7-E14455C20C36}" type="parTrans" cxnId="{B1EA0B0A-27C2-4270-A538-F29570EA2CBA}">
      <dgm:prSet/>
      <dgm:spPr/>
      <dgm:t>
        <a:bodyPr/>
        <a:lstStyle/>
        <a:p>
          <a:endParaRPr lang="en-US"/>
        </a:p>
      </dgm:t>
    </dgm:pt>
    <dgm:pt modelId="{2C713DBE-4294-4382-8BDF-ED8F3CF72863}" type="sibTrans" cxnId="{B1EA0B0A-27C2-4270-A538-F29570EA2CBA}">
      <dgm:prSet/>
      <dgm:spPr/>
      <dgm:t>
        <a:bodyPr/>
        <a:lstStyle/>
        <a:p>
          <a:endParaRPr lang="en-US"/>
        </a:p>
      </dgm:t>
    </dgm:pt>
    <dgm:pt modelId="{3ED22D99-5C02-4B13-920F-190DACD0EEE3}">
      <dgm:prSet phldrT="[Text]" custT="1"/>
      <dgm:spPr/>
      <dgm:t>
        <a:bodyPr/>
        <a:lstStyle/>
        <a:p>
          <a:r>
            <a:rPr lang="en-US" sz="2000" dirty="0">
              <a:latin typeface="Tw Cen MT" panose="020B0602020104020603" pitchFamily="34" charset="0"/>
            </a:rPr>
            <a:t>Affordable rental housing</a:t>
          </a:r>
        </a:p>
      </dgm:t>
    </dgm:pt>
    <dgm:pt modelId="{F496A802-17EA-4F0B-B1A3-9FCE672BDF8E}" type="parTrans" cxnId="{AB4D06B7-3FE0-41A1-8182-8A0116591718}">
      <dgm:prSet/>
      <dgm:spPr/>
      <dgm:t>
        <a:bodyPr/>
        <a:lstStyle/>
        <a:p>
          <a:endParaRPr lang="en-US"/>
        </a:p>
      </dgm:t>
    </dgm:pt>
    <dgm:pt modelId="{6E0D2BB0-AF4F-458B-A4F5-7FA64B29470D}" type="sibTrans" cxnId="{AB4D06B7-3FE0-41A1-8182-8A0116591718}">
      <dgm:prSet/>
      <dgm:spPr/>
      <dgm:t>
        <a:bodyPr/>
        <a:lstStyle/>
        <a:p>
          <a:endParaRPr lang="en-US"/>
        </a:p>
      </dgm:t>
    </dgm:pt>
    <dgm:pt modelId="{B55A0E8E-5E9A-4930-B853-D41C9D9D1CF4}">
      <dgm:prSet phldrT="[Text]" custT="1"/>
      <dgm:spPr/>
      <dgm:t>
        <a:bodyPr/>
        <a:lstStyle/>
        <a:p>
          <a:r>
            <a:rPr lang="en-US" sz="1600" dirty="0">
              <a:latin typeface="Tw Cen MT" panose="020B0602020104020603" pitchFamily="34" charset="0"/>
            </a:rPr>
            <a:t>Public housing</a:t>
          </a:r>
        </a:p>
      </dgm:t>
    </dgm:pt>
    <dgm:pt modelId="{0509C773-6654-47D7-B132-FC0B12F485C5}" type="parTrans" cxnId="{2F66907B-B6C6-4ACC-8406-08872B0300DB}">
      <dgm:prSet/>
      <dgm:spPr/>
      <dgm:t>
        <a:bodyPr/>
        <a:lstStyle/>
        <a:p>
          <a:endParaRPr lang="en-US"/>
        </a:p>
      </dgm:t>
    </dgm:pt>
    <dgm:pt modelId="{01BDC97C-66D3-482B-9D10-0F6A3B0A872B}" type="sibTrans" cxnId="{2F66907B-B6C6-4ACC-8406-08872B0300DB}">
      <dgm:prSet/>
      <dgm:spPr/>
      <dgm:t>
        <a:bodyPr/>
        <a:lstStyle/>
        <a:p>
          <a:endParaRPr lang="en-US"/>
        </a:p>
      </dgm:t>
    </dgm:pt>
    <dgm:pt modelId="{B2BDDD47-1850-406A-BA1B-66735928C989}">
      <dgm:prSet phldrT="[Text]" custT="1"/>
      <dgm:spPr/>
      <dgm:t>
        <a:bodyPr/>
        <a:lstStyle/>
        <a:p>
          <a:r>
            <a:rPr lang="en-US" sz="1600" dirty="0">
              <a:latin typeface="Tw Cen MT" panose="020B0602020104020603" pitchFamily="34" charset="0"/>
            </a:rPr>
            <a:t>Subsidized (Florida Housing, HUD, USDA)</a:t>
          </a:r>
        </a:p>
      </dgm:t>
    </dgm:pt>
    <dgm:pt modelId="{19538D56-C535-405A-A230-AF2999CAEA3C}" type="parTrans" cxnId="{57C01CA0-ED7E-4528-A3DC-5004EA6C9684}">
      <dgm:prSet/>
      <dgm:spPr/>
      <dgm:t>
        <a:bodyPr/>
        <a:lstStyle/>
        <a:p>
          <a:endParaRPr lang="en-US"/>
        </a:p>
      </dgm:t>
    </dgm:pt>
    <dgm:pt modelId="{325A158B-BE8D-49E8-BDBE-18CBE9265AFF}" type="sibTrans" cxnId="{57C01CA0-ED7E-4528-A3DC-5004EA6C9684}">
      <dgm:prSet/>
      <dgm:spPr/>
      <dgm:t>
        <a:bodyPr/>
        <a:lstStyle/>
        <a:p>
          <a:endParaRPr lang="en-US"/>
        </a:p>
      </dgm:t>
    </dgm:pt>
    <dgm:pt modelId="{1F5DFF15-AA32-4498-8661-08FCD464D231}">
      <dgm:prSet phldrT="[Text]" custT="1"/>
      <dgm:spPr/>
      <dgm:t>
        <a:bodyPr/>
        <a:lstStyle/>
        <a:p>
          <a:r>
            <a:rPr lang="en-US" sz="2000" dirty="0">
              <a:latin typeface="Tw Cen MT" panose="020B0602020104020603" pitchFamily="34" charset="0"/>
            </a:rPr>
            <a:t>Affordable home ownership</a:t>
          </a:r>
        </a:p>
      </dgm:t>
    </dgm:pt>
    <dgm:pt modelId="{6B48A744-69E1-40A0-96BB-951635352C6F}" type="parTrans" cxnId="{476CC63C-1A0E-4146-AD2E-F27681A8EEF8}">
      <dgm:prSet/>
      <dgm:spPr/>
      <dgm:t>
        <a:bodyPr/>
        <a:lstStyle/>
        <a:p>
          <a:endParaRPr lang="en-US"/>
        </a:p>
      </dgm:t>
    </dgm:pt>
    <dgm:pt modelId="{A248B6E9-2D68-4128-B3B6-9D1386F045FE}" type="sibTrans" cxnId="{476CC63C-1A0E-4146-AD2E-F27681A8EEF8}">
      <dgm:prSet/>
      <dgm:spPr/>
      <dgm:t>
        <a:bodyPr/>
        <a:lstStyle/>
        <a:p>
          <a:endParaRPr lang="en-US"/>
        </a:p>
      </dgm:t>
    </dgm:pt>
    <dgm:pt modelId="{3515838E-D312-435D-BB81-21498458BA1D}">
      <dgm:prSet phldrT="[Text]" custT="1"/>
      <dgm:spPr/>
      <dgm:t>
        <a:bodyPr/>
        <a:lstStyle/>
        <a:p>
          <a:r>
            <a:rPr lang="en-US" sz="1600" dirty="0">
              <a:latin typeface="Tw Cen MT" panose="020B0602020104020603" pitchFamily="34" charset="0"/>
            </a:rPr>
            <a:t>Shared equity (e.g. community land trust)</a:t>
          </a:r>
        </a:p>
      </dgm:t>
    </dgm:pt>
    <dgm:pt modelId="{7B410D36-EA55-4137-B751-393F996CD269}" type="parTrans" cxnId="{1FE4B5C5-5EFE-4317-ACBB-7E10527AC353}">
      <dgm:prSet/>
      <dgm:spPr/>
      <dgm:t>
        <a:bodyPr/>
        <a:lstStyle/>
        <a:p>
          <a:endParaRPr lang="en-US"/>
        </a:p>
      </dgm:t>
    </dgm:pt>
    <dgm:pt modelId="{011A78B0-EC60-4B7D-9523-367C38EBD183}" type="sibTrans" cxnId="{1FE4B5C5-5EFE-4317-ACBB-7E10527AC353}">
      <dgm:prSet/>
      <dgm:spPr/>
      <dgm:t>
        <a:bodyPr/>
        <a:lstStyle/>
        <a:p>
          <a:endParaRPr lang="en-US"/>
        </a:p>
      </dgm:t>
    </dgm:pt>
    <dgm:pt modelId="{270929CF-69C4-4CAF-9958-1601E60B6ACE}">
      <dgm:prSet phldrT="[Text]" custT="1"/>
      <dgm:spPr/>
      <dgm:t>
        <a:bodyPr/>
        <a:lstStyle/>
        <a:p>
          <a:r>
            <a:rPr lang="en-US" sz="1600" dirty="0">
              <a:latin typeface="Tw Cen MT" panose="020B0602020104020603" pitchFamily="34" charset="0"/>
            </a:rPr>
            <a:t>Down payment assistance</a:t>
          </a:r>
        </a:p>
      </dgm:t>
    </dgm:pt>
    <dgm:pt modelId="{8D2B65A7-2C33-47E5-8346-327476042620}" type="parTrans" cxnId="{E45A9C8A-A156-465D-87D2-FD5EFE1CE5A6}">
      <dgm:prSet/>
      <dgm:spPr/>
      <dgm:t>
        <a:bodyPr/>
        <a:lstStyle/>
        <a:p>
          <a:endParaRPr lang="en-US"/>
        </a:p>
      </dgm:t>
    </dgm:pt>
    <dgm:pt modelId="{809EA0A5-3125-4C94-9285-2AA7011E02A6}" type="sibTrans" cxnId="{E45A9C8A-A156-465D-87D2-FD5EFE1CE5A6}">
      <dgm:prSet/>
      <dgm:spPr/>
      <dgm:t>
        <a:bodyPr/>
        <a:lstStyle/>
        <a:p>
          <a:endParaRPr lang="en-US"/>
        </a:p>
      </dgm:t>
    </dgm:pt>
    <dgm:pt modelId="{0A9D3E32-0429-4C40-A314-DF0FAC29B73B}">
      <dgm:prSet phldrT="[Text]" custT="1"/>
      <dgm:spPr/>
      <dgm:t>
        <a:bodyPr/>
        <a:lstStyle/>
        <a:p>
          <a:r>
            <a:rPr lang="en-US" sz="1600" dirty="0">
              <a:latin typeface="Tw Cen MT" panose="020B0602020104020603" pitchFamily="34" charset="0"/>
            </a:rPr>
            <a:t>Older adults</a:t>
          </a:r>
        </a:p>
      </dgm:t>
    </dgm:pt>
    <dgm:pt modelId="{46CA9DE9-B627-4790-AF87-1341C07FDF56}" type="parTrans" cxnId="{4BC1FF94-5EFF-43BD-9811-9E51745A427A}">
      <dgm:prSet/>
      <dgm:spPr/>
      <dgm:t>
        <a:bodyPr/>
        <a:lstStyle/>
        <a:p>
          <a:endParaRPr lang="en-US"/>
        </a:p>
      </dgm:t>
    </dgm:pt>
    <dgm:pt modelId="{7085FCC7-BE7D-45FD-9549-68EB05693CC8}" type="sibTrans" cxnId="{4BC1FF94-5EFF-43BD-9811-9E51745A427A}">
      <dgm:prSet/>
      <dgm:spPr/>
      <dgm:t>
        <a:bodyPr/>
        <a:lstStyle/>
        <a:p>
          <a:endParaRPr lang="en-US"/>
        </a:p>
      </dgm:t>
    </dgm:pt>
    <dgm:pt modelId="{65354E51-CD13-4FD0-93DA-BB68D7B359B6}">
      <dgm:prSet phldrT="[Text]" custT="1"/>
      <dgm:spPr/>
      <dgm:t>
        <a:bodyPr/>
        <a:lstStyle/>
        <a:p>
          <a:r>
            <a:rPr lang="en-US" sz="1600" dirty="0">
              <a:latin typeface="Tw Cen MT" panose="020B0602020104020603" pitchFamily="34" charset="0"/>
            </a:rPr>
            <a:t>People with disabilities</a:t>
          </a:r>
        </a:p>
      </dgm:t>
    </dgm:pt>
    <dgm:pt modelId="{E54C4147-49F8-4003-8409-2C559774CE9D}" type="parTrans" cxnId="{C8BD9E18-12EE-4264-B729-83BB09093C2B}">
      <dgm:prSet/>
      <dgm:spPr/>
      <dgm:t>
        <a:bodyPr/>
        <a:lstStyle/>
        <a:p>
          <a:endParaRPr lang="en-US"/>
        </a:p>
      </dgm:t>
    </dgm:pt>
    <dgm:pt modelId="{4B100DC9-259F-4F94-BB44-7F99A97698DF}" type="sibTrans" cxnId="{C8BD9E18-12EE-4264-B729-83BB09093C2B}">
      <dgm:prSet/>
      <dgm:spPr/>
      <dgm:t>
        <a:bodyPr/>
        <a:lstStyle/>
        <a:p>
          <a:endParaRPr lang="en-US"/>
        </a:p>
      </dgm:t>
    </dgm:pt>
    <dgm:pt modelId="{737FB136-46F9-4DC5-83EB-060777937E99}">
      <dgm:prSet phldrT="[Text]" custT="1"/>
      <dgm:spPr/>
      <dgm:t>
        <a:bodyPr/>
        <a:lstStyle/>
        <a:p>
          <a:r>
            <a:rPr lang="en-US" sz="1600" dirty="0">
              <a:latin typeface="Tw Cen MT" panose="020B0602020104020603" pitchFamily="34" charset="0"/>
            </a:rPr>
            <a:t>Other special needs</a:t>
          </a:r>
        </a:p>
      </dgm:t>
    </dgm:pt>
    <dgm:pt modelId="{21400F84-974F-4AB9-80AB-49BF0E4865A7}" type="parTrans" cxnId="{4740DBC2-6E5C-4CDE-814F-76D7EFF3AFE1}">
      <dgm:prSet/>
      <dgm:spPr/>
      <dgm:t>
        <a:bodyPr/>
        <a:lstStyle/>
        <a:p>
          <a:endParaRPr lang="en-US"/>
        </a:p>
      </dgm:t>
    </dgm:pt>
    <dgm:pt modelId="{F552E4AA-EAD7-4999-B1DD-59E94F34CA20}" type="sibTrans" cxnId="{4740DBC2-6E5C-4CDE-814F-76D7EFF3AFE1}">
      <dgm:prSet/>
      <dgm:spPr/>
      <dgm:t>
        <a:bodyPr/>
        <a:lstStyle/>
        <a:p>
          <a:endParaRPr lang="en-US"/>
        </a:p>
      </dgm:t>
    </dgm:pt>
    <dgm:pt modelId="{113F9061-BC8B-400C-B0C5-4883E796DB82}">
      <dgm:prSet phldrT="[Text]" custT="1"/>
      <dgm:spPr/>
      <dgm:t>
        <a:bodyPr/>
        <a:lstStyle/>
        <a:p>
          <a:r>
            <a:rPr lang="en-US" sz="1600" dirty="0">
              <a:latin typeface="Tw Cen MT" panose="020B0602020104020603" pitchFamily="34" charset="0"/>
            </a:rPr>
            <a:t>NOAH (Naturally Occurring Affordable Housing)</a:t>
          </a:r>
        </a:p>
      </dgm:t>
    </dgm:pt>
    <dgm:pt modelId="{69CBF89B-8E1A-48AE-836C-BA22A2551767}" type="parTrans" cxnId="{12A0EB6D-B361-4945-B0F6-896680F54593}">
      <dgm:prSet/>
      <dgm:spPr/>
      <dgm:t>
        <a:bodyPr/>
        <a:lstStyle/>
        <a:p>
          <a:endParaRPr lang="en-US"/>
        </a:p>
      </dgm:t>
    </dgm:pt>
    <dgm:pt modelId="{93D8B747-4A28-47E7-8AF1-0D3CFE2FA5C7}" type="sibTrans" cxnId="{12A0EB6D-B361-4945-B0F6-896680F54593}">
      <dgm:prSet/>
      <dgm:spPr/>
      <dgm:t>
        <a:bodyPr/>
        <a:lstStyle/>
        <a:p>
          <a:endParaRPr lang="en-US"/>
        </a:p>
      </dgm:t>
    </dgm:pt>
    <dgm:pt modelId="{552CCA80-8047-48C2-AD01-814233BFA2F7}">
      <dgm:prSet phldrT="[Text]" custT="1"/>
      <dgm:spPr/>
      <dgm:t>
        <a:bodyPr/>
        <a:lstStyle/>
        <a:p>
          <a:r>
            <a:rPr lang="en-US" sz="1600" dirty="0">
              <a:latin typeface="Tw Cen MT" panose="020B0602020104020603" pitchFamily="34" charset="0"/>
            </a:rPr>
            <a:t>Low-interest loans</a:t>
          </a:r>
        </a:p>
      </dgm:t>
    </dgm:pt>
    <dgm:pt modelId="{2C6CD064-285E-4CEF-A7AD-F7110E2493F0}" type="parTrans" cxnId="{FB76DDDD-EDB1-4EFA-83A0-CFA1F1EE7A29}">
      <dgm:prSet/>
      <dgm:spPr/>
      <dgm:t>
        <a:bodyPr/>
        <a:lstStyle/>
        <a:p>
          <a:endParaRPr lang="en-US"/>
        </a:p>
      </dgm:t>
    </dgm:pt>
    <dgm:pt modelId="{17D28DA6-52C9-47DA-B835-D2697DAD3BB8}" type="sibTrans" cxnId="{FB76DDDD-EDB1-4EFA-83A0-CFA1F1EE7A29}">
      <dgm:prSet/>
      <dgm:spPr/>
      <dgm:t>
        <a:bodyPr/>
        <a:lstStyle/>
        <a:p>
          <a:endParaRPr lang="en-US"/>
        </a:p>
      </dgm:t>
    </dgm:pt>
    <dgm:pt modelId="{DF4E88F1-2B2A-44AE-B75C-E986FFE24FB8}">
      <dgm:prSet phldrT="[Text]" custT="1"/>
      <dgm:spPr/>
      <dgm:t>
        <a:bodyPr/>
        <a:lstStyle/>
        <a:p>
          <a:r>
            <a:rPr lang="en-US" sz="1600" dirty="0">
              <a:latin typeface="Tw Cen MT" panose="020B0602020104020603" pitchFamily="34" charset="0"/>
            </a:rPr>
            <a:t>Affordable construction</a:t>
          </a:r>
        </a:p>
      </dgm:t>
    </dgm:pt>
    <dgm:pt modelId="{518D0ACA-0A36-43F2-BAFF-D1DE2C9D52E6}" type="parTrans" cxnId="{EB7A9A3E-5F49-4440-9F59-B878BAAF7D68}">
      <dgm:prSet/>
      <dgm:spPr/>
      <dgm:t>
        <a:bodyPr/>
        <a:lstStyle/>
        <a:p>
          <a:endParaRPr lang="en-US"/>
        </a:p>
      </dgm:t>
    </dgm:pt>
    <dgm:pt modelId="{668084B8-C407-4C72-BF2A-6BBEA63B95A9}" type="sibTrans" cxnId="{EB7A9A3E-5F49-4440-9F59-B878BAAF7D68}">
      <dgm:prSet/>
      <dgm:spPr/>
      <dgm:t>
        <a:bodyPr/>
        <a:lstStyle/>
        <a:p>
          <a:endParaRPr lang="en-US"/>
        </a:p>
      </dgm:t>
    </dgm:pt>
    <dgm:pt modelId="{84180A0C-D4D6-4B9B-9C6E-13C539363E92}">
      <dgm:prSet phldrT="[Text]" custT="1"/>
      <dgm:spPr/>
      <dgm:t>
        <a:bodyPr/>
        <a:lstStyle/>
        <a:p>
          <a:r>
            <a:rPr lang="en-US" sz="1600" dirty="0">
              <a:latin typeface="Tw Cen MT" panose="020B0602020104020603" pitchFamily="34" charset="0"/>
            </a:rPr>
            <a:t>Home rehab and weatherization</a:t>
          </a:r>
        </a:p>
      </dgm:t>
    </dgm:pt>
    <dgm:pt modelId="{4BEBAFFC-A688-4948-99A2-C259EEC14498}" type="parTrans" cxnId="{B5C6CFE5-744B-4F8D-830A-9CC0BA3C9977}">
      <dgm:prSet/>
      <dgm:spPr/>
      <dgm:t>
        <a:bodyPr/>
        <a:lstStyle/>
        <a:p>
          <a:endParaRPr lang="en-US"/>
        </a:p>
      </dgm:t>
    </dgm:pt>
    <dgm:pt modelId="{F24010D4-E6FF-49FC-9A1A-0C82A6ED0284}" type="sibTrans" cxnId="{B5C6CFE5-744B-4F8D-830A-9CC0BA3C9977}">
      <dgm:prSet/>
      <dgm:spPr/>
      <dgm:t>
        <a:bodyPr/>
        <a:lstStyle/>
        <a:p>
          <a:endParaRPr lang="en-US"/>
        </a:p>
      </dgm:t>
    </dgm:pt>
    <dgm:pt modelId="{FA10DE23-0D69-4F08-B348-6347DD4FD831}">
      <dgm:prSet phldrT="[Text]" custT="1"/>
      <dgm:spPr/>
      <dgm:t>
        <a:bodyPr/>
        <a:lstStyle/>
        <a:p>
          <a:r>
            <a:rPr lang="en-US" sz="1600" dirty="0">
              <a:latin typeface="Tw Cen MT" panose="020B0602020104020603" pitchFamily="34" charset="0"/>
            </a:rPr>
            <a:t>Vouchers</a:t>
          </a:r>
        </a:p>
      </dgm:t>
    </dgm:pt>
    <dgm:pt modelId="{BA69A6ED-151A-47F7-A695-2D2332AF10EC}" type="parTrans" cxnId="{E42D19FC-2EE8-4884-AB75-CAB4B42649DB}">
      <dgm:prSet/>
      <dgm:spPr/>
      <dgm:t>
        <a:bodyPr/>
        <a:lstStyle/>
        <a:p>
          <a:endParaRPr lang="en-US"/>
        </a:p>
      </dgm:t>
    </dgm:pt>
    <dgm:pt modelId="{7BEE4D7C-A7D7-449B-8864-7BD231FFBCB6}" type="sibTrans" cxnId="{E42D19FC-2EE8-4884-AB75-CAB4B42649DB}">
      <dgm:prSet/>
      <dgm:spPr/>
      <dgm:t>
        <a:bodyPr/>
        <a:lstStyle/>
        <a:p>
          <a:endParaRPr lang="en-US"/>
        </a:p>
      </dgm:t>
    </dgm:pt>
    <dgm:pt modelId="{E6BBC586-879F-40A8-AB4C-69775E10CC76}" type="pres">
      <dgm:prSet presAssocID="{19340D70-F660-4626-995C-6B67070E43F9}" presName="Name0" presStyleCnt="0">
        <dgm:presLayoutVars>
          <dgm:dir/>
          <dgm:resizeHandles val="exact"/>
        </dgm:presLayoutVars>
      </dgm:prSet>
      <dgm:spPr/>
    </dgm:pt>
    <dgm:pt modelId="{A8C4F542-0C4F-49B7-9F3B-41A289A21CDC}" type="pres">
      <dgm:prSet presAssocID="{19340D70-F660-4626-995C-6B67070E43F9}" presName="fgShape" presStyleLbl="fgShp" presStyleIdx="0" presStyleCnt="1" custLinFactNeighborX="731" custLinFactNeighborY="32323"/>
      <dgm:spPr/>
    </dgm:pt>
    <dgm:pt modelId="{219197E0-5AB2-40E1-96F3-75D7CD5102F5}" type="pres">
      <dgm:prSet presAssocID="{19340D70-F660-4626-995C-6B67070E43F9}" presName="linComp" presStyleCnt="0"/>
      <dgm:spPr/>
    </dgm:pt>
    <dgm:pt modelId="{BD9D9C52-303A-4712-BA2A-5D0C2268996C}" type="pres">
      <dgm:prSet presAssocID="{9506ECFF-2F0B-41BB-A534-68B9B92A6EC4}" presName="compNode" presStyleCnt="0"/>
      <dgm:spPr/>
    </dgm:pt>
    <dgm:pt modelId="{4C3472EE-1E96-4606-A31D-20CF53F4E91B}" type="pres">
      <dgm:prSet presAssocID="{9506ECFF-2F0B-41BB-A534-68B9B92A6EC4}" presName="bkgdShape" presStyleLbl="node1" presStyleIdx="0" presStyleCnt="3"/>
      <dgm:spPr/>
    </dgm:pt>
    <dgm:pt modelId="{896E781F-4E16-4C11-9182-5A57DCEBFA97}" type="pres">
      <dgm:prSet presAssocID="{9506ECFF-2F0B-41BB-A534-68B9B92A6EC4}" presName="nodeTx" presStyleLbl="node1" presStyleIdx="0" presStyleCnt="3">
        <dgm:presLayoutVars>
          <dgm:bulletEnabled val="1"/>
        </dgm:presLayoutVars>
      </dgm:prSet>
      <dgm:spPr/>
    </dgm:pt>
    <dgm:pt modelId="{8383B68D-15E9-4949-8278-069F8D4B6A84}" type="pres">
      <dgm:prSet presAssocID="{9506ECFF-2F0B-41BB-A534-68B9B92A6EC4}" presName="invisiNode" presStyleLbl="node1" presStyleIdx="0" presStyleCnt="3"/>
      <dgm:spPr/>
    </dgm:pt>
    <dgm:pt modelId="{D7520B9C-6ED8-44B9-A344-0D6D3929D50D}" type="pres">
      <dgm:prSet presAssocID="{9506ECFF-2F0B-41BB-A534-68B9B92A6EC4}" presName="imagNode"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4000" r="-24000"/>
          </a:stretch>
        </a:blipFill>
      </dgm:spPr>
    </dgm:pt>
    <dgm:pt modelId="{EA4CEFAF-3794-479E-AC16-7EE77675DCE1}" type="pres">
      <dgm:prSet presAssocID="{E1534E98-51EE-401B-81A4-EBF93C0AE9D5}" presName="sibTrans" presStyleLbl="sibTrans2D1" presStyleIdx="0" presStyleCnt="0"/>
      <dgm:spPr/>
    </dgm:pt>
    <dgm:pt modelId="{ED39339D-A963-4337-ACBB-C89AD3B6A744}" type="pres">
      <dgm:prSet presAssocID="{3ED22D99-5C02-4B13-920F-190DACD0EEE3}" presName="compNode" presStyleCnt="0"/>
      <dgm:spPr/>
    </dgm:pt>
    <dgm:pt modelId="{1B07FD4B-7F41-42BE-AB8F-AE664EB48F20}" type="pres">
      <dgm:prSet presAssocID="{3ED22D99-5C02-4B13-920F-190DACD0EEE3}" presName="bkgdShape" presStyleLbl="node1" presStyleIdx="1" presStyleCnt="3"/>
      <dgm:spPr/>
    </dgm:pt>
    <dgm:pt modelId="{0B952116-2428-4485-AB9F-7B45CFE9A5CA}" type="pres">
      <dgm:prSet presAssocID="{3ED22D99-5C02-4B13-920F-190DACD0EEE3}" presName="nodeTx" presStyleLbl="node1" presStyleIdx="1" presStyleCnt="3">
        <dgm:presLayoutVars>
          <dgm:bulletEnabled val="1"/>
        </dgm:presLayoutVars>
      </dgm:prSet>
      <dgm:spPr/>
    </dgm:pt>
    <dgm:pt modelId="{E91D5197-A9E9-4963-A302-CFE20422E8C9}" type="pres">
      <dgm:prSet presAssocID="{3ED22D99-5C02-4B13-920F-190DACD0EEE3}" presName="invisiNode" presStyleLbl="node1" presStyleIdx="1" presStyleCnt="3"/>
      <dgm:spPr/>
    </dgm:pt>
    <dgm:pt modelId="{627A0387-AE53-4473-B049-F583CC5AF283}" type="pres">
      <dgm:prSet presAssocID="{3ED22D99-5C02-4B13-920F-190DACD0EEE3}" presName="imagNode" presStyleLbl="fgImgPlace1" presStyleIdx="1" presStyleCnt="3"/>
      <dgm:spPr>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72B8BDE3-EEF2-4C41-AB42-46FAAEBEFA37}" type="pres">
      <dgm:prSet presAssocID="{6E0D2BB0-AF4F-458B-A4F5-7FA64B29470D}" presName="sibTrans" presStyleLbl="sibTrans2D1" presStyleIdx="0" presStyleCnt="0"/>
      <dgm:spPr/>
    </dgm:pt>
    <dgm:pt modelId="{5138B4C9-DBD6-49EA-B9BD-560F3CBC98EB}" type="pres">
      <dgm:prSet presAssocID="{1F5DFF15-AA32-4498-8661-08FCD464D231}" presName="compNode" presStyleCnt="0"/>
      <dgm:spPr/>
    </dgm:pt>
    <dgm:pt modelId="{217E02C5-EB1A-44B1-9641-32AAABCB52C3}" type="pres">
      <dgm:prSet presAssocID="{1F5DFF15-AA32-4498-8661-08FCD464D231}" presName="bkgdShape" presStyleLbl="node1" presStyleIdx="2" presStyleCnt="3"/>
      <dgm:spPr/>
    </dgm:pt>
    <dgm:pt modelId="{DC8E1B1D-B53D-47CA-9DF1-45377BD2B62D}" type="pres">
      <dgm:prSet presAssocID="{1F5DFF15-AA32-4498-8661-08FCD464D231}" presName="nodeTx" presStyleLbl="node1" presStyleIdx="2" presStyleCnt="3">
        <dgm:presLayoutVars>
          <dgm:bulletEnabled val="1"/>
        </dgm:presLayoutVars>
      </dgm:prSet>
      <dgm:spPr/>
    </dgm:pt>
    <dgm:pt modelId="{4D466DA9-893B-4018-803D-6FEFB95A7D0C}" type="pres">
      <dgm:prSet presAssocID="{1F5DFF15-AA32-4498-8661-08FCD464D231}" presName="invisiNode" presStyleLbl="node1" presStyleIdx="2" presStyleCnt="3"/>
      <dgm:spPr/>
    </dgm:pt>
    <dgm:pt modelId="{8D51943B-7744-40D9-B5C9-2C898F6A51E1}" type="pres">
      <dgm:prSet presAssocID="{1F5DFF15-AA32-4498-8661-08FCD464D231}" presName="imagNode"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7000" r="-17000"/>
          </a:stretch>
        </a:blipFill>
      </dgm:spPr>
    </dgm:pt>
  </dgm:ptLst>
  <dgm:cxnLst>
    <dgm:cxn modelId="{0221C801-4828-4C2F-AA60-2650C7DACE6B}" type="presOf" srcId="{3ED22D99-5C02-4B13-920F-190DACD0EEE3}" destId="{1B07FD4B-7F41-42BE-AB8F-AE664EB48F20}" srcOrd="0" destOrd="0" presId="urn:microsoft.com/office/officeart/2005/8/layout/hList7"/>
    <dgm:cxn modelId="{B1EA0B0A-27C2-4270-A538-F29570EA2CBA}" srcId="{9506ECFF-2F0B-41BB-A534-68B9B92A6EC4}" destId="{7491396E-A3DA-4AF9-BFB4-51579047D566}" srcOrd="0" destOrd="0" parTransId="{9C63F8D2-AF1A-4709-95C7-E14455C20C36}" sibTransId="{2C713DBE-4294-4382-8BDF-ED8F3CF72863}"/>
    <dgm:cxn modelId="{7927830D-75F1-4B31-AD06-13CA27408A02}" type="presOf" srcId="{FA10DE23-0D69-4F08-B348-6347DD4FD831}" destId="{0B952116-2428-4485-AB9F-7B45CFE9A5CA}" srcOrd="1" destOrd="3" presId="urn:microsoft.com/office/officeart/2005/8/layout/hList7"/>
    <dgm:cxn modelId="{DE557614-25D9-41AC-8386-00C05B74D8B5}" type="presOf" srcId="{65354E51-CD13-4FD0-93DA-BB68D7B359B6}" destId="{4C3472EE-1E96-4606-A31D-20CF53F4E91B}" srcOrd="0" destOrd="3" presId="urn:microsoft.com/office/officeart/2005/8/layout/hList7"/>
    <dgm:cxn modelId="{DFACD315-E0F7-44F6-B608-00C27735E5BA}" type="presOf" srcId="{113F9061-BC8B-400C-B0C5-4883E796DB82}" destId="{0B952116-2428-4485-AB9F-7B45CFE9A5CA}" srcOrd="1" destOrd="4" presId="urn:microsoft.com/office/officeart/2005/8/layout/hList7"/>
    <dgm:cxn modelId="{C8BD9E18-12EE-4264-B729-83BB09093C2B}" srcId="{9506ECFF-2F0B-41BB-A534-68B9B92A6EC4}" destId="{65354E51-CD13-4FD0-93DA-BB68D7B359B6}" srcOrd="2" destOrd="0" parTransId="{E54C4147-49F8-4003-8409-2C559774CE9D}" sibTransId="{4B100DC9-259F-4F94-BB44-7F99A97698DF}"/>
    <dgm:cxn modelId="{F4F4CE1D-AB7A-4CC3-97F0-EB6D929D4985}" type="presOf" srcId="{B2BDDD47-1850-406A-BA1B-66735928C989}" destId="{1B07FD4B-7F41-42BE-AB8F-AE664EB48F20}" srcOrd="0" destOrd="2" presId="urn:microsoft.com/office/officeart/2005/8/layout/hList7"/>
    <dgm:cxn modelId="{2B2E5C21-DEC1-4355-95AC-58554966D1AC}" type="presOf" srcId="{113F9061-BC8B-400C-B0C5-4883E796DB82}" destId="{1B07FD4B-7F41-42BE-AB8F-AE664EB48F20}" srcOrd="0" destOrd="4" presId="urn:microsoft.com/office/officeart/2005/8/layout/hList7"/>
    <dgm:cxn modelId="{9F233D26-6A1D-4350-8743-B4EBD43E2ED2}" type="presOf" srcId="{3ED22D99-5C02-4B13-920F-190DACD0EEE3}" destId="{0B952116-2428-4485-AB9F-7B45CFE9A5CA}" srcOrd="1" destOrd="0" presId="urn:microsoft.com/office/officeart/2005/8/layout/hList7"/>
    <dgm:cxn modelId="{0470C42A-3EEF-4EC8-A0F1-F0DDC3BC7ECB}" type="presOf" srcId="{270929CF-69C4-4CAF-9958-1601E60B6ACE}" destId="{217E02C5-EB1A-44B1-9641-32AAABCB52C3}" srcOrd="0" destOrd="2" presId="urn:microsoft.com/office/officeart/2005/8/layout/hList7"/>
    <dgm:cxn modelId="{6F907631-0453-41FD-B5A3-11E379FFE2D4}" type="presOf" srcId="{552CCA80-8047-48C2-AD01-814233BFA2F7}" destId="{DC8E1B1D-B53D-47CA-9DF1-45377BD2B62D}" srcOrd="1" destOrd="3" presId="urn:microsoft.com/office/officeart/2005/8/layout/hList7"/>
    <dgm:cxn modelId="{A68B263B-86EF-4088-B884-4BAC2E31D25A}" type="presOf" srcId="{0A9D3E32-0429-4C40-A314-DF0FAC29B73B}" destId="{4C3472EE-1E96-4606-A31D-20CF53F4E91B}" srcOrd="0" destOrd="2" presId="urn:microsoft.com/office/officeart/2005/8/layout/hList7"/>
    <dgm:cxn modelId="{907BB93C-ED37-4730-8F28-F308C7091DB4}" type="presOf" srcId="{DF4E88F1-2B2A-44AE-B75C-E986FFE24FB8}" destId="{217E02C5-EB1A-44B1-9641-32AAABCB52C3}" srcOrd="0" destOrd="4" presId="urn:microsoft.com/office/officeart/2005/8/layout/hList7"/>
    <dgm:cxn modelId="{476CC63C-1A0E-4146-AD2E-F27681A8EEF8}" srcId="{19340D70-F660-4626-995C-6B67070E43F9}" destId="{1F5DFF15-AA32-4498-8661-08FCD464D231}" srcOrd="2" destOrd="0" parTransId="{6B48A744-69E1-40A0-96BB-951635352C6F}" sibTransId="{A248B6E9-2D68-4128-B3B6-9D1386F045FE}"/>
    <dgm:cxn modelId="{EB7A9A3E-5F49-4440-9F59-B878BAAF7D68}" srcId="{1F5DFF15-AA32-4498-8661-08FCD464D231}" destId="{DF4E88F1-2B2A-44AE-B75C-E986FFE24FB8}" srcOrd="3" destOrd="0" parTransId="{518D0ACA-0A36-43F2-BAFF-D1DE2C9D52E6}" sibTransId="{668084B8-C407-4C72-BF2A-6BBEA63B95A9}"/>
    <dgm:cxn modelId="{14EBB83E-BA91-4367-952A-8C0B0E2B469B}" type="presOf" srcId="{FA10DE23-0D69-4F08-B348-6347DD4FD831}" destId="{1B07FD4B-7F41-42BE-AB8F-AE664EB48F20}" srcOrd="0" destOrd="3" presId="urn:microsoft.com/office/officeart/2005/8/layout/hList7"/>
    <dgm:cxn modelId="{10DC1260-0411-4F6F-BC31-B64471056AA9}" type="presOf" srcId="{B2BDDD47-1850-406A-BA1B-66735928C989}" destId="{0B952116-2428-4485-AB9F-7B45CFE9A5CA}" srcOrd="1" destOrd="2" presId="urn:microsoft.com/office/officeart/2005/8/layout/hList7"/>
    <dgm:cxn modelId="{D1E2D261-3AED-4308-85CA-41B48CB5F8F8}" srcId="{19340D70-F660-4626-995C-6B67070E43F9}" destId="{9506ECFF-2F0B-41BB-A534-68B9B92A6EC4}" srcOrd="0" destOrd="0" parTransId="{B25EB6FF-3C22-4DCE-BCA1-BA2770F41DF1}" sibTransId="{E1534E98-51EE-401B-81A4-EBF93C0AE9D5}"/>
    <dgm:cxn modelId="{83349968-D5BE-40D4-9FF0-0AD68BE4EE6E}" type="presOf" srcId="{1F5DFF15-AA32-4498-8661-08FCD464D231}" destId="{DC8E1B1D-B53D-47CA-9DF1-45377BD2B62D}" srcOrd="1" destOrd="0" presId="urn:microsoft.com/office/officeart/2005/8/layout/hList7"/>
    <dgm:cxn modelId="{12A0EB6D-B361-4945-B0F6-896680F54593}" srcId="{3ED22D99-5C02-4B13-920F-190DACD0EEE3}" destId="{113F9061-BC8B-400C-B0C5-4883E796DB82}" srcOrd="3" destOrd="0" parTransId="{69CBF89B-8E1A-48AE-836C-BA22A2551767}" sibTransId="{93D8B747-4A28-47E7-8AF1-0D3CFE2FA5C7}"/>
    <dgm:cxn modelId="{54A1EB6F-B357-46AA-A513-ABDCF3C82947}" type="presOf" srcId="{737FB136-46F9-4DC5-83EB-060777937E99}" destId="{896E781F-4E16-4C11-9182-5A57DCEBFA97}" srcOrd="1" destOrd="4" presId="urn:microsoft.com/office/officeart/2005/8/layout/hList7"/>
    <dgm:cxn modelId="{2F66907B-B6C6-4ACC-8406-08872B0300DB}" srcId="{3ED22D99-5C02-4B13-920F-190DACD0EEE3}" destId="{B55A0E8E-5E9A-4930-B853-D41C9D9D1CF4}" srcOrd="0" destOrd="0" parTransId="{0509C773-6654-47D7-B132-FC0B12F485C5}" sibTransId="{01BDC97C-66D3-482B-9D10-0F6A3B0A872B}"/>
    <dgm:cxn modelId="{239E6883-977B-4335-8384-745320787213}" type="presOf" srcId="{6E0D2BB0-AF4F-458B-A4F5-7FA64B29470D}" destId="{72B8BDE3-EEF2-4C41-AB42-46FAAEBEFA37}" srcOrd="0" destOrd="0" presId="urn:microsoft.com/office/officeart/2005/8/layout/hList7"/>
    <dgm:cxn modelId="{510D7288-0A07-4609-80A7-BB477FC5A876}" type="presOf" srcId="{19340D70-F660-4626-995C-6B67070E43F9}" destId="{E6BBC586-879F-40A8-AB4C-69775E10CC76}" srcOrd="0" destOrd="0" presId="urn:microsoft.com/office/officeart/2005/8/layout/hList7"/>
    <dgm:cxn modelId="{A5E2B888-0E68-4D2A-B7D1-F6E939AFB693}" type="presOf" srcId="{B55A0E8E-5E9A-4930-B853-D41C9D9D1CF4}" destId="{0B952116-2428-4485-AB9F-7B45CFE9A5CA}" srcOrd="1" destOrd="1" presId="urn:microsoft.com/office/officeart/2005/8/layout/hList7"/>
    <dgm:cxn modelId="{E45A9C8A-A156-465D-87D2-FD5EFE1CE5A6}" srcId="{1F5DFF15-AA32-4498-8661-08FCD464D231}" destId="{270929CF-69C4-4CAF-9958-1601E60B6ACE}" srcOrd="1" destOrd="0" parTransId="{8D2B65A7-2C33-47E5-8346-327476042620}" sibTransId="{809EA0A5-3125-4C94-9285-2AA7011E02A6}"/>
    <dgm:cxn modelId="{9690648C-AB9B-46D8-BAC5-6E22D2CC291B}" type="presOf" srcId="{3515838E-D312-435D-BB81-21498458BA1D}" destId="{DC8E1B1D-B53D-47CA-9DF1-45377BD2B62D}" srcOrd="1" destOrd="1" presId="urn:microsoft.com/office/officeart/2005/8/layout/hList7"/>
    <dgm:cxn modelId="{4BC1FF94-5EFF-43BD-9811-9E51745A427A}" srcId="{9506ECFF-2F0B-41BB-A534-68B9B92A6EC4}" destId="{0A9D3E32-0429-4C40-A314-DF0FAC29B73B}" srcOrd="1" destOrd="0" parTransId="{46CA9DE9-B627-4790-AF87-1341C07FDF56}" sibTransId="{7085FCC7-BE7D-45FD-9549-68EB05693CC8}"/>
    <dgm:cxn modelId="{638D5098-2688-4A22-8256-1E78DC03E4A3}" type="presOf" srcId="{737FB136-46F9-4DC5-83EB-060777937E99}" destId="{4C3472EE-1E96-4606-A31D-20CF53F4E91B}" srcOrd="0" destOrd="4" presId="urn:microsoft.com/office/officeart/2005/8/layout/hList7"/>
    <dgm:cxn modelId="{DB98509C-6C0B-407B-8191-689A52135193}" type="presOf" srcId="{1F5DFF15-AA32-4498-8661-08FCD464D231}" destId="{217E02C5-EB1A-44B1-9641-32AAABCB52C3}" srcOrd="0" destOrd="0" presId="urn:microsoft.com/office/officeart/2005/8/layout/hList7"/>
    <dgm:cxn modelId="{57C01CA0-ED7E-4528-A3DC-5004EA6C9684}" srcId="{3ED22D99-5C02-4B13-920F-190DACD0EEE3}" destId="{B2BDDD47-1850-406A-BA1B-66735928C989}" srcOrd="1" destOrd="0" parTransId="{19538D56-C535-405A-A230-AF2999CAEA3C}" sibTransId="{325A158B-BE8D-49E8-BDBE-18CBE9265AFF}"/>
    <dgm:cxn modelId="{98A8F5B2-4810-4105-AD93-7D9D0959E5EE}" type="presOf" srcId="{9506ECFF-2F0B-41BB-A534-68B9B92A6EC4}" destId="{4C3472EE-1E96-4606-A31D-20CF53F4E91B}" srcOrd="0" destOrd="0" presId="urn:microsoft.com/office/officeart/2005/8/layout/hList7"/>
    <dgm:cxn modelId="{AB4D06B7-3FE0-41A1-8182-8A0116591718}" srcId="{19340D70-F660-4626-995C-6B67070E43F9}" destId="{3ED22D99-5C02-4B13-920F-190DACD0EEE3}" srcOrd="1" destOrd="0" parTransId="{F496A802-17EA-4F0B-B1A3-9FCE672BDF8E}" sibTransId="{6E0D2BB0-AF4F-458B-A4F5-7FA64B29470D}"/>
    <dgm:cxn modelId="{12A623B9-F77C-4834-BD87-38139C242E18}" type="presOf" srcId="{65354E51-CD13-4FD0-93DA-BB68D7B359B6}" destId="{896E781F-4E16-4C11-9182-5A57DCEBFA97}" srcOrd="1" destOrd="3" presId="urn:microsoft.com/office/officeart/2005/8/layout/hList7"/>
    <dgm:cxn modelId="{7B3795C2-0139-493B-8889-4E0C1FF49A79}" type="presOf" srcId="{E1534E98-51EE-401B-81A4-EBF93C0AE9D5}" destId="{EA4CEFAF-3794-479E-AC16-7EE77675DCE1}" srcOrd="0" destOrd="0" presId="urn:microsoft.com/office/officeart/2005/8/layout/hList7"/>
    <dgm:cxn modelId="{9F2DD1C2-8255-4E58-95E7-EC753A8CF2AD}" type="presOf" srcId="{7491396E-A3DA-4AF9-BFB4-51579047D566}" destId="{896E781F-4E16-4C11-9182-5A57DCEBFA97}" srcOrd="1" destOrd="1" presId="urn:microsoft.com/office/officeart/2005/8/layout/hList7"/>
    <dgm:cxn modelId="{0342D5C2-02DE-40AB-930C-D7893ACDAFC5}" type="presOf" srcId="{DF4E88F1-2B2A-44AE-B75C-E986FFE24FB8}" destId="{DC8E1B1D-B53D-47CA-9DF1-45377BD2B62D}" srcOrd="1" destOrd="4" presId="urn:microsoft.com/office/officeart/2005/8/layout/hList7"/>
    <dgm:cxn modelId="{4740DBC2-6E5C-4CDE-814F-76D7EFF3AFE1}" srcId="{9506ECFF-2F0B-41BB-A534-68B9B92A6EC4}" destId="{737FB136-46F9-4DC5-83EB-060777937E99}" srcOrd="3" destOrd="0" parTransId="{21400F84-974F-4AB9-80AB-49BF0E4865A7}" sibTransId="{F552E4AA-EAD7-4999-B1DD-59E94F34CA20}"/>
    <dgm:cxn modelId="{1FE4B5C5-5EFE-4317-ACBB-7E10527AC353}" srcId="{1F5DFF15-AA32-4498-8661-08FCD464D231}" destId="{3515838E-D312-435D-BB81-21498458BA1D}" srcOrd="0" destOrd="0" parTransId="{7B410D36-EA55-4137-B751-393F996CD269}" sibTransId="{011A78B0-EC60-4B7D-9523-367C38EBD183}"/>
    <dgm:cxn modelId="{9F68B1D3-A54F-4912-84D9-036985832661}" type="presOf" srcId="{0A9D3E32-0429-4C40-A314-DF0FAC29B73B}" destId="{896E781F-4E16-4C11-9182-5A57DCEBFA97}" srcOrd="1" destOrd="2" presId="urn:microsoft.com/office/officeart/2005/8/layout/hList7"/>
    <dgm:cxn modelId="{F1C020D5-DC4E-44EC-BFE6-1AFB5F7862E6}" type="presOf" srcId="{9506ECFF-2F0B-41BB-A534-68B9B92A6EC4}" destId="{896E781F-4E16-4C11-9182-5A57DCEBFA97}" srcOrd="1" destOrd="0" presId="urn:microsoft.com/office/officeart/2005/8/layout/hList7"/>
    <dgm:cxn modelId="{4A7743D5-9C4D-44BD-92EE-26F2ABAFC55F}" type="presOf" srcId="{552CCA80-8047-48C2-AD01-814233BFA2F7}" destId="{217E02C5-EB1A-44B1-9641-32AAABCB52C3}" srcOrd="0" destOrd="3" presId="urn:microsoft.com/office/officeart/2005/8/layout/hList7"/>
    <dgm:cxn modelId="{CEBAADDD-534F-4132-AC8E-23F699DAB29B}" type="presOf" srcId="{3515838E-D312-435D-BB81-21498458BA1D}" destId="{217E02C5-EB1A-44B1-9641-32AAABCB52C3}" srcOrd="0" destOrd="1" presId="urn:microsoft.com/office/officeart/2005/8/layout/hList7"/>
    <dgm:cxn modelId="{FB76DDDD-EDB1-4EFA-83A0-CFA1F1EE7A29}" srcId="{1F5DFF15-AA32-4498-8661-08FCD464D231}" destId="{552CCA80-8047-48C2-AD01-814233BFA2F7}" srcOrd="2" destOrd="0" parTransId="{2C6CD064-285E-4CEF-A7AD-F7110E2493F0}" sibTransId="{17D28DA6-52C9-47DA-B835-D2697DAD3BB8}"/>
    <dgm:cxn modelId="{3E57C6E1-06EC-468D-9938-EC2D4EE97B32}" type="presOf" srcId="{7491396E-A3DA-4AF9-BFB4-51579047D566}" destId="{4C3472EE-1E96-4606-A31D-20CF53F4E91B}" srcOrd="0" destOrd="1" presId="urn:microsoft.com/office/officeart/2005/8/layout/hList7"/>
    <dgm:cxn modelId="{C75485E5-E959-452C-B31A-BE61E35C7F48}" type="presOf" srcId="{84180A0C-D4D6-4B9B-9C6E-13C539363E92}" destId="{217E02C5-EB1A-44B1-9641-32AAABCB52C3}" srcOrd="0" destOrd="5" presId="urn:microsoft.com/office/officeart/2005/8/layout/hList7"/>
    <dgm:cxn modelId="{B5C6CFE5-744B-4F8D-830A-9CC0BA3C9977}" srcId="{1F5DFF15-AA32-4498-8661-08FCD464D231}" destId="{84180A0C-D4D6-4B9B-9C6E-13C539363E92}" srcOrd="4" destOrd="0" parTransId="{4BEBAFFC-A688-4948-99A2-C259EEC14498}" sibTransId="{F24010D4-E6FF-49FC-9A1A-0C82A6ED0284}"/>
    <dgm:cxn modelId="{2E3302E6-A297-4089-A0AC-EE66263A5E9C}" type="presOf" srcId="{84180A0C-D4D6-4B9B-9C6E-13C539363E92}" destId="{DC8E1B1D-B53D-47CA-9DF1-45377BD2B62D}" srcOrd="1" destOrd="5" presId="urn:microsoft.com/office/officeart/2005/8/layout/hList7"/>
    <dgm:cxn modelId="{14AEBAEF-F9CB-4E54-87FA-EEF135B7591F}" type="presOf" srcId="{B55A0E8E-5E9A-4930-B853-D41C9D9D1CF4}" destId="{1B07FD4B-7F41-42BE-AB8F-AE664EB48F20}" srcOrd="0" destOrd="1" presId="urn:microsoft.com/office/officeart/2005/8/layout/hList7"/>
    <dgm:cxn modelId="{E42D19FC-2EE8-4884-AB75-CAB4B42649DB}" srcId="{3ED22D99-5C02-4B13-920F-190DACD0EEE3}" destId="{FA10DE23-0D69-4F08-B348-6347DD4FD831}" srcOrd="2" destOrd="0" parTransId="{BA69A6ED-151A-47F7-A695-2D2332AF10EC}" sibTransId="{7BEE4D7C-A7D7-449B-8864-7BD231FFBCB6}"/>
    <dgm:cxn modelId="{0670ADFC-C0A5-434A-A175-5A80A1611BF9}" type="presOf" srcId="{270929CF-69C4-4CAF-9958-1601E60B6ACE}" destId="{DC8E1B1D-B53D-47CA-9DF1-45377BD2B62D}" srcOrd="1" destOrd="2" presId="urn:microsoft.com/office/officeart/2005/8/layout/hList7"/>
    <dgm:cxn modelId="{09B00893-4381-4761-94C3-E73C2572042C}" type="presParOf" srcId="{E6BBC586-879F-40A8-AB4C-69775E10CC76}" destId="{A8C4F542-0C4F-49B7-9F3B-41A289A21CDC}" srcOrd="0" destOrd="0" presId="urn:microsoft.com/office/officeart/2005/8/layout/hList7"/>
    <dgm:cxn modelId="{F8A81F55-1211-4130-8F46-F9007D952E03}" type="presParOf" srcId="{E6BBC586-879F-40A8-AB4C-69775E10CC76}" destId="{219197E0-5AB2-40E1-96F3-75D7CD5102F5}" srcOrd="1" destOrd="0" presId="urn:microsoft.com/office/officeart/2005/8/layout/hList7"/>
    <dgm:cxn modelId="{9FC89168-75FC-4B2B-A17C-DF47DA1405BD}" type="presParOf" srcId="{219197E0-5AB2-40E1-96F3-75D7CD5102F5}" destId="{BD9D9C52-303A-4712-BA2A-5D0C2268996C}" srcOrd="0" destOrd="0" presId="urn:microsoft.com/office/officeart/2005/8/layout/hList7"/>
    <dgm:cxn modelId="{B042E869-823E-43F0-98F5-70D337712FDF}" type="presParOf" srcId="{BD9D9C52-303A-4712-BA2A-5D0C2268996C}" destId="{4C3472EE-1E96-4606-A31D-20CF53F4E91B}" srcOrd="0" destOrd="0" presId="urn:microsoft.com/office/officeart/2005/8/layout/hList7"/>
    <dgm:cxn modelId="{812968C7-CF31-4E30-A218-6676C35982DE}" type="presParOf" srcId="{BD9D9C52-303A-4712-BA2A-5D0C2268996C}" destId="{896E781F-4E16-4C11-9182-5A57DCEBFA97}" srcOrd="1" destOrd="0" presId="urn:microsoft.com/office/officeart/2005/8/layout/hList7"/>
    <dgm:cxn modelId="{1FC632FA-1C8C-4B0F-812E-B94B475FA62F}" type="presParOf" srcId="{BD9D9C52-303A-4712-BA2A-5D0C2268996C}" destId="{8383B68D-15E9-4949-8278-069F8D4B6A84}" srcOrd="2" destOrd="0" presId="urn:microsoft.com/office/officeart/2005/8/layout/hList7"/>
    <dgm:cxn modelId="{4A1F9053-F7E5-4684-BCDC-FD12C4948097}" type="presParOf" srcId="{BD9D9C52-303A-4712-BA2A-5D0C2268996C}" destId="{D7520B9C-6ED8-44B9-A344-0D6D3929D50D}" srcOrd="3" destOrd="0" presId="urn:microsoft.com/office/officeart/2005/8/layout/hList7"/>
    <dgm:cxn modelId="{D923EA2C-2D04-432E-B2BF-854805980601}" type="presParOf" srcId="{219197E0-5AB2-40E1-96F3-75D7CD5102F5}" destId="{EA4CEFAF-3794-479E-AC16-7EE77675DCE1}" srcOrd="1" destOrd="0" presId="urn:microsoft.com/office/officeart/2005/8/layout/hList7"/>
    <dgm:cxn modelId="{02D1026B-5C61-4A39-92E0-5F0FDD877EC4}" type="presParOf" srcId="{219197E0-5AB2-40E1-96F3-75D7CD5102F5}" destId="{ED39339D-A963-4337-ACBB-C89AD3B6A744}" srcOrd="2" destOrd="0" presId="urn:microsoft.com/office/officeart/2005/8/layout/hList7"/>
    <dgm:cxn modelId="{50175BC8-201F-4C9E-8E89-F5E59D8C28FC}" type="presParOf" srcId="{ED39339D-A963-4337-ACBB-C89AD3B6A744}" destId="{1B07FD4B-7F41-42BE-AB8F-AE664EB48F20}" srcOrd="0" destOrd="0" presId="urn:microsoft.com/office/officeart/2005/8/layout/hList7"/>
    <dgm:cxn modelId="{2979A5B3-0F17-45F5-8E2C-3B52D9653F2F}" type="presParOf" srcId="{ED39339D-A963-4337-ACBB-C89AD3B6A744}" destId="{0B952116-2428-4485-AB9F-7B45CFE9A5CA}" srcOrd="1" destOrd="0" presId="urn:microsoft.com/office/officeart/2005/8/layout/hList7"/>
    <dgm:cxn modelId="{A85776A7-5342-4F1D-9F0D-B4156C670291}" type="presParOf" srcId="{ED39339D-A963-4337-ACBB-C89AD3B6A744}" destId="{E91D5197-A9E9-4963-A302-CFE20422E8C9}" srcOrd="2" destOrd="0" presId="urn:microsoft.com/office/officeart/2005/8/layout/hList7"/>
    <dgm:cxn modelId="{7BE85F7E-AC3A-4206-A1B9-5A8E6F6B38B8}" type="presParOf" srcId="{ED39339D-A963-4337-ACBB-C89AD3B6A744}" destId="{627A0387-AE53-4473-B049-F583CC5AF283}" srcOrd="3" destOrd="0" presId="urn:microsoft.com/office/officeart/2005/8/layout/hList7"/>
    <dgm:cxn modelId="{615FD1A4-F5F6-494C-97E0-1C965DE52ECA}" type="presParOf" srcId="{219197E0-5AB2-40E1-96F3-75D7CD5102F5}" destId="{72B8BDE3-EEF2-4C41-AB42-46FAAEBEFA37}" srcOrd="3" destOrd="0" presId="urn:microsoft.com/office/officeart/2005/8/layout/hList7"/>
    <dgm:cxn modelId="{33D7229F-2EF8-4FFB-B4AA-2C11855E1A98}" type="presParOf" srcId="{219197E0-5AB2-40E1-96F3-75D7CD5102F5}" destId="{5138B4C9-DBD6-49EA-B9BD-560F3CBC98EB}" srcOrd="4" destOrd="0" presId="urn:microsoft.com/office/officeart/2005/8/layout/hList7"/>
    <dgm:cxn modelId="{98905C30-C861-4094-B7C4-3297AC4E6E93}" type="presParOf" srcId="{5138B4C9-DBD6-49EA-B9BD-560F3CBC98EB}" destId="{217E02C5-EB1A-44B1-9641-32AAABCB52C3}" srcOrd="0" destOrd="0" presId="urn:microsoft.com/office/officeart/2005/8/layout/hList7"/>
    <dgm:cxn modelId="{41326EBC-5243-43A0-AE0C-4E4A53259B74}" type="presParOf" srcId="{5138B4C9-DBD6-49EA-B9BD-560F3CBC98EB}" destId="{DC8E1B1D-B53D-47CA-9DF1-45377BD2B62D}" srcOrd="1" destOrd="0" presId="urn:microsoft.com/office/officeart/2005/8/layout/hList7"/>
    <dgm:cxn modelId="{4632A391-BC59-438A-BF25-2EC616083F0A}" type="presParOf" srcId="{5138B4C9-DBD6-49EA-B9BD-560F3CBC98EB}" destId="{4D466DA9-893B-4018-803D-6FEFB95A7D0C}" srcOrd="2" destOrd="0" presId="urn:microsoft.com/office/officeart/2005/8/layout/hList7"/>
    <dgm:cxn modelId="{B39CB882-3EA7-44EA-833E-C9CB93728146}" type="presParOf" srcId="{5138B4C9-DBD6-49EA-B9BD-560F3CBC98EB}" destId="{8D51943B-7744-40D9-B5C9-2C898F6A51E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7CD91-C3A5-46F8-BFD0-A1BEBFC45E9D}">
      <dsp:nvSpPr>
        <dsp:cNvPr id="0" name=""/>
        <dsp:cNvSpPr/>
      </dsp:nvSpPr>
      <dsp:spPr>
        <a:xfrm>
          <a:off x="2579" y="51808"/>
          <a:ext cx="2515341" cy="413883"/>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ts val="600"/>
            </a:spcAft>
            <a:buNone/>
          </a:pPr>
          <a:r>
            <a:rPr lang="en-US" sz="2000" b="1" kern="1200" dirty="0">
              <a:latin typeface="Tw Cen MT" panose="020B0602020104020603" pitchFamily="34" charset="0"/>
            </a:rPr>
            <a:t>$600-799</a:t>
          </a:r>
        </a:p>
      </dsp:txBody>
      <dsp:txXfrm>
        <a:off x="2579" y="51808"/>
        <a:ext cx="2515341" cy="413883"/>
      </dsp:txXfrm>
    </dsp:sp>
    <dsp:sp modelId="{0045AAE0-9BB3-4F66-A39D-FC0233DDC39E}">
      <dsp:nvSpPr>
        <dsp:cNvPr id="0" name=""/>
        <dsp:cNvSpPr/>
      </dsp:nvSpPr>
      <dsp:spPr>
        <a:xfrm>
          <a:off x="2579" y="465692"/>
          <a:ext cx="2515341" cy="4853160"/>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ts val="600"/>
            </a:spcAft>
            <a:buChar char="•"/>
          </a:pPr>
          <a:r>
            <a:rPr lang="en-US" sz="1300" b="0" i="0" u="none" kern="1200">
              <a:latin typeface="Tw Cen MT" panose="020B0602020104020603" pitchFamily="34" charset="0"/>
            </a:rPr>
            <a:t>Bartenders</a:t>
          </a:r>
          <a:endParaRPr lang="en-US" sz="1300" b="1" i="0" kern="1200" dirty="0">
            <a:latin typeface="Tw Cen MT" panose="020B0602020104020603" pitchFamily="34" charset="0"/>
          </a:endParaRPr>
        </a:p>
        <a:p>
          <a:pPr marL="114300" lvl="1" indent="-114300" algn="l" defTabSz="577850">
            <a:lnSpc>
              <a:spcPct val="90000"/>
            </a:lnSpc>
            <a:spcBef>
              <a:spcPct val="0"/>
            </a:spcBef>
            <a:spcAft>
              <a:spcPts val="600"/>
            </a:spcAft>
            <a:buChar char="•"/>
          </a:pPr>
          <a:r>
            <a:rPr lang="en-US" sz="1300" b="0" i="0" u="none" kern="1200">
              <a:latin typeface="Tw Cen MT" panose="020B0602020104020603" pitchFamily="34" charset="0"/>
            </a:rPr>
            <a:t>Cashiers</a:t>
          </a:r>
          <a:endParaRPr lang="en-US" sz="1300" kern="1200">
            <a:latin typeface="Tw Cen MT" panose="020B0602020104020603" pitchFamily="34" charset="0"/>
          </a:endParaRPr>
        </a:p>
        <a:p>
          <a:pPr marL="114300" lvl="1" indent="-114300" algn="l" defTabSz="577850">
            <a:lnSpc>
              <a:spcPct val="90000"/>
            </a:lnSpc>
            <a:spcBef>
              <a:spcPct val="0"/>
            </a:spcBef>
            <a:spcAft>
              <a:spcPts val="600"/>
            </a:spcAft>
            <a:buChar char="•"/>
          </a:pPr>
          <a:r>
            <a:rPr lang="en-US" sz="1300" b="0" i="0" u="none" kern="1200">
              <a:latin typeface="Tw Cen MT" panose="020B0602020104020603" pitchFamily="34" charset="0"/>
            </a:rPr>
            <a:t>Childcare Workers</a:t>
          </a:r>
          <a:endParaRPr lang="en-US" sz="1300" kern="1200">
            <a:latin typeface="Tw Cen MT" panose="020B0602020104020603" pitchFamily="34" charset="0"/>
          </a:endParaRPr>
        </a:p>
        <a:p>
          <a:pPr marL="114300" lvl="1" indent="-114300" algn="l" defTabSz="577850">
            <a:lnSpc>
              <a:spcPct val="90000"/>
            </a:lnSpc>
            <a:spcBef>
              <a:spcPct val="0"/>
            </a:spcBef>
            <a:spcAft>
              <a:spcPts val="600"/>
            </a:spcAft>
            <a:buChar char="•"/>
          </a:pPr>
          <a:r>
            <a:rPr lang="en-US" sz="1300" b="0" i="0" u="none" kern="1200">
              <a:latin typeface="Tw Cen MT" panose="020B0602020104020603" pitchFamily="34" charset="0"/>
            </a:rPr>
            <a:t>Dishwashers</a:t>
          </a:r>
          <a:endParaRPr lang="en-US" sz="1300" kern="1200">
            <a:latin typeface="Tw Cen MT" panose="020B0602020104020603" pitchFamily="34" charset="0"/>
          </a:endParaRPr>
        </a:p>
        <a:p>
          <a:pPr marL="114300" lvl="1" indent="-114300" algn="l" defTabSz="577850">
            <a:lnSpc>
              <a:spcPct val="90000"/>
            </a:lnSpc>
            <a:spcBef>
              <a:spcPct val="0"/>
            </a:spcBef>
            <a:spcAft>
              <a:spcPts val="600"/>
            </a:spcAft>
            <a:buChar char="•"/>
          </a:pPr>
          <a:r>
            <a:rPr lang="en-US" sz="1300" b="0" i="0" u="none" kern="1200">
              <a:latin typeface="Tw Cen MT" panose="020B0602020104020603" pitchFamily="34" charset="0"/>
            </a:rPr>
            <a:t>Farmworkers</a:t>
          </a:r>
          <a:endParaRPr lang="en-US" sz="1300" kern="1200">
            <a:latin typeface="Tw Cen MT" panose="020B0602020104020603" pitchFamily="34" charset="0"/>
          </a:endParaRPr>
        </a:p>
        <a:p>
          <a:pPr marL="114300" lvl="1" indent="-114300" algn="l" defTabSz="577850">
            <a:lnSpc>
              <a:spcPct val="90000"/>
            </a:lnSpc>
            <a:spcBef>
              <a:spcPct val="0"/>
            </a:spcBef>
            <a:spcAft>
              <a:spcPts val="600"/>
            </a:spcAft>
            <a:buChar char="•"/>
          </a:pPr>
          <a:r>
            <a:rPr lang="en-US" sz="1300" b="0" i="0" u="none" kern="1200">
              <a:latin typeface="Tw Cen MT" panose="020B0602020104020603" pitchFamily="34" charset="0"/>
            </a:rPr>
            <a:t>Fast Food and Counter Workers</a:t>
          </a:r>
          <a:endParaRPr lang="en-US" sz="1300" kern="1200">
            <a:latin typeface="Tw Cen MT" panose="020B0602020104020603" pitchFamily="34" charset="0"/>
          </a:endParaRPr>
        </a:p>
        <a:p>
          <a:pPr marL="114300" lvl="1" indent="-114300" algn="l" defTabSz="577850">
            <a:lnSpc>
              <a:spcPct val="90000"/>
            </a:lnSpc>
            <a:spcBef>
              <a:spcPct val="0"/>
            </a:spcBef>
            <a:spcAft>
              <a:spcPts val="600"/>
            </a:spcAft>
            <a:buChar char="•"/>
          </a:pPr>
          <a:r>
            <a:rPr lang="en-US" sz="1300" b="0" i="0" u="none" kern="1200">
              <a:latin typeface="Tw Cen MT" panose="020B0602020104020603" pitchFamily="34" charset="0"/>
            </a:rPr>
            <a:t>Food Preparation Workers</a:t>
          </a:r>
          <a:endParaRPr lang="en-US" sz="1300" kern="1200">
            <a:latin typeface="Tw Cen MT" panose="020B0602020104020603" pitchFamily="34" charset="0"/>
          </a:endParaRPr>
        </a:p>
        <a:p>
          <a:pPr marL="114300" lvl="1" indent="-114300" algn="l" defTabSz="577850">
            <a:lnSpc>
              <a:spcPct val="90000"/>
            </a:lnSpc>
            <a:spcBef>
              <a:spcPct val="0"/>
            </a:spcBef>
            <a:spcAft>
              <a:spcPts val="600"/>
            </a:spcAft>
            <a:buChar char="•"/>
          </a:pPr>
          <a:r>
            <a:rPr lang="en-US" sz="1300" b="0" i="0" u="none" kern="1200">
              <a:latin typeface="Tw Cen MT" panose="020B0602020104020603" pitchFamily="34" charset="0"/>
            </a:rPr>
            <a:t>Hairdressers</a:t>
          </a:r>
          <a:endParaRPr lang="en-US" sz="1300" kern="1200">
            <a:latin typeface="Tw Cen MT" panose="020B0602020104020603" pitchFamily="34" charset="0"/>
          </a:endParaRPr>
        </a:p>
        <a:p>
          <a:pPr marL="114300" lvl="1" indent="-114300" algn="l" defTabSz="577850">
            <a:lnSpc>
              <a:spcPct val="90000"/>
            </a:lnSpc>
            <a:spcBef>
              <a:spcPct val="0"/>
            </a:spcBef>
            <a:spcAft>
              <a:spcPts val="600"/>
            </a:spcAft>
            <a:buChar char="•"/>
          </a:pPr>
          <a:r>
            <a:rPr lang="en-US" sz="1300" b="0" i="0" u="none" kern="1200">
              <a:latin typeface="Tw Cen MT" panose="020B0602020104020603" pitchFamily="34" charset="0"/>
            </a:rPr>
            <a:t>Home Health and Personal Care Aides</a:t>
          </a:r>
          <a:endParaRPr lang="en-US" sz="1300" kern="1200">
            <a:latin typeface="Tw Cen MT" panose="020B0602020104020603" pitchFamily="34" charset="0"/>
          </a:endParaRPr>
        </a:p>
        <a:p>
          <a:pPr marL="114300" lvl="1" indent="-114300" algn="l" defTabSz="577850">
            <a:lnSpc>
              <a:spcPct val="90000"/>
            </a:lnSpc>
            <a:spcBef>
              <a:spcPct val="0"/>
            </a:spcBef>
            <a:spcAft>
              <a:spcPts val="600"/>
            </a:spcAft>
            <a:buChar char="•"/>
          </a:pPr>
          <a:r>
            <a:rPr lang="en-US" sz="1300" b="0" i="0" u="none" kern="1200">
              <a:latin typeface="Tw Cen MT" panose="020B0602020104020603" pitchFamily="34" charset="0"/>
            </a:rPr>
            <a:t>Hotel, Motel, and Resort Desk Clerks</a:t>
          </a:r>
          <a:endParaRPr lang="en-US" sz="1300" kern="1200">
            <a:latin typeface="Tw Cen MT" panose="020B0602020104020603" pitchFamily="34" charset="0"/>
          </a:endParaRPr>
        </a:p>
        <a:p>
          <a:pPr marL="114300" lvl="1" indent="-114300" algn="l" defTabSz="577850">
            <a:lnSpc>
              <a:spcPct val="90000"/>
            </a:lnSpc>
            <a:spcBef>
              <a:spcPct val="0"/>
            </a:spcBef>
            <a:spcAft>
              <a:spcPts val="600"/>
            </a:spcAft>
            <a:buChar char="•"/>
          </a:pPr>
          <a:r>
            <a:rPr lang="en-US" sz="1300" b="0" i="0" u="none" kern="1200">
              <a:latin typeface="Tw Cen MT" panose="020B0602020104020603" pitchFamily="34" charset="0"/>
            </a:rPr>
            <a:t>Janitors and Cleaners</a:t>
          </a:r>
          <a:endParaRPr lang="en-US" sz="1300" kern="1200">
            <a:latin typeface="Tw Cen MT" panose="020B0602020104020603" pitchFamily="34" charset="0"/>
          </a:endParaRPr>
        </a:p>
        <a:p>
          <a:pPr marL="114300" lvl="1" indent="-114300" algn="l" defTabSz="577850">
            <a:lnSpc>
              <a:spcPct val="90000"/>
            </a:lnSpc>
            <a:spcBef>
              <a:spcPct val="0"/>
            </a:spcBef>
            <a:spcAft>
              <a:spcPts val="600"/>
            </a:spcAft>
            <a:buChar char="•"/>
          </a:pPr>
          <a:r>
            <a:rPr lang="en-US" sz="1300" b="0" i="0" u="none" kern="1200">
              <a:latin typeface="Tw Cen MT" panose="020B0602020104020603" pitchFamily="34" charset="0"/>
            </a:rPr>
            <a:t>Laundry and Dry-Cleaning Workers</a:t>
          </a:r>
          <a:endParaRPr lang="en-US" sz="1300" kern="1200">
            <a:latin typeface="Tw Cen MT" panose="020B0602020104020603" pitchFamily="34" charset="0"/>
          </a:endParaRPr>
        </a:p>
        <a:p>
          <a:pPr marL="114300" lvl="1" indent="-114300" algn="l" defTabSz="577850">
            <a:lnSpc>
              <a:spcPct val="90000"/>
            </a:lnSpc>
            <a:spcBef>
              <a:spcPct val="0"/>
            </a:spcBef>
            <a:spcAft>
              <a:spcPts val="600"/>
            </a:spcAft>
            <a:buChar char="•"/>
          </a:pPr>
          <a:r>
            <a:rPr lang="en-US" sz="1300" b="0" i="0" u="none" kern="1200">
              <a:latin typeface="Tw Cen MT" panose="020B0602020104020603" pitchFamily="34" charset="0"/>
            </a:rPr>
            <a:t>Maids and Housekeeping Cleaners</a:t>
          </a:r>
          <a:endParaRPr lang="en-US" sz="1300" kern="1200">
            <a:latin typeface="Tw Cen MT" panose="020B0602020104020603" pitchFamily="34" charset="0"/>
          </a:endParaRPr>
        </a:p>
        <a:p>
          <a:pPr marL="114300" lvl="1" indent="-114300" algn="l" defTabSz="577850">
            <a:lnSpc>
              <a:spcPct val="90000"/>
            </a:lnSpc>
            <a:spcBef>
              <a:spcPct val="0"/>
            </a:spcBef>
            <a:spcAft>
              <a:spcPts val="600"/>
            </a:spcAft>
            <a:buChar char="•"/>
          </a:pPr>
          <a:r>
            <a:rPr lang="en-US" sz="1300" b="0" i="0" u="none" kern="1200">
              <a:latin typeface="Tw Cen MT" panose="020B0602020104020603" pitchFamily="34" charset="0"/>
            </a:rPr>
            <a:t>Preschool Teachers</a:t>
          </a:r>
          <a:endParaRPr lang="en-US" sz="1300" kern="1200">
            <a:latin typeface="Tw Cen MT" panose="020B0602020104020603" pitchFamily="34" charset="0"/>
          </a:endParaRPr>
        </a:p>
        <a:p>
          <a:pPr marL="114300" lvl="1" indent="-114300" algn="l" defTabSz="577850">
            <a:lnSpc>
              <a:spcPct val="90000"/>
            </a:lnSpc>
            <a:spcBef>
              <a:spcPct val="0"/>
            </a:spcBef>
            <a:spcAft>
              <a:spcPts val="600"/>
            </a:spcAft>
            <a:buChar char="•"/>
          </a:pPr>
          <a:r>
            <a:rPr lang="en-US" sz="1300" b="0" i="0" u="none" kern="1200">
              <a:latin typeface="Tw Cen MT" panose="020B0602020104020603" pitchFamily="34" charset="0"/>
            </a:rPr>
            <a:t>Retail Salespersons</a:t>
          </a:r>
          <a:endParaRPr lang="en-US" sz="1300" kern="1200">
            <a:latin typeface="Tw Cen MT" panose="020B0602020104020603" pitchFamily="34" charset="0"/>
          </a:endParaRPr>
        </a:p>
        <a:p>
          <a:pPr marL="114300" lvl="1" indent="-114300" algn="l" defTabSz="577850">
            <a:lnSpc>
              <a:spcPct val="90000"/>
            </a:lnSpc>
            <a:spcBef>
              <a:spcPct val="0"/>
            </a:spcBef>
            <a:spcAft>
              <a:spcPts val="600"/>
            </a:spcAft>
            <a:buChar char="•"/>
          </a:pPr>
          <a:r>
            <a:rPr lang="en-US" sz="1300" b="0" i="0" u="none" kern="1200">
              <a:latin typeface="Tw Cen MT" panose="020B0602020104020603" pitchFamily="34" charset="0"/>
            </a:rPr>
            <a:t>Security Guards</a:t>
          </a:r>
          <a:endParaRPr lang="en-US" sz="1300" kern="1200">
            <a:latin typeface="Tw Cen MT" panose="020B0602020104020603" pitchFamily="34" charset="0"/>
          </a:endParaRPr>
        </a:p>
        <a:p>
          <a:pPr marL="114300" lvl="1" indent="-114300" algn="l" defTabSz="577850">
            <a:lnSpc>
              <a:spcPct val="90000"/>
            </a:lnSpc>
            <a:spcBef>
              <a:spcPct val="0"/>
            </a:spcBef>
            <a:spcAft>
              <a:spcPts val="600"/>
            </a:spcAft>
            <a:buChar char="•"/>
          </a:pPr>
          <a:r>
            <a:rPr lang="en-US" sz="1300" b="0" i="0" u="none" kern="1200">
              <a:latin typeface="Tw Cen MT" panose="020B0602020104020603" pitchFamily="34" charset="0"/>
            </a:rPr>
            <a:t>Waitstaff</a:t>
          </a:r>
          <a:endParaRPr lang="en-US" sz="1300" kern="1200">
            <a:latin typeface="Tw Cen MT" panose="020B0602020104020603" pitchFamily="34" charset="0"/>
          </a:endParaRPr>
        </a:p>
      </dsp:txBody>
      <dsp:txXfrm>
        <a:off x="2579" y="465692"/>
        <a:ext cx="2515341" cy="4853160"/>
      </dsp:txXfrm>
    </dsp:sp>
    <dsp:sp modelId="{1A385492-E76F-4B22-9064-58D648E04DA7}">
      <dsp:nvSpPr>
        <dsp:cNvPr id="0" name=""/>
        <dsp:cNvSpPr/>
      </dsp:nvSpPr>
      <dsp:spPr>
        <a:xfrm>
          <a:off x="2870069" y="51808"/>
          <a:ext cx="2515341" cy="413883"/>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ts val="600"/>
            </a:spcAft>
            <a:buNone/>
          </a:pPr>
          <a:r>
            <a:rPr lang="en-US" sz="2000" b="1" kern="1200" dirty="0">
              <a:latin typeface="Tw Cen MT" panose="020B0602020104020603" pitchFamily="34" charset="0"/>
            </a:rPr>
            <a:t>$800-999</a:t>
          </a:r>
        </a:p>
      </dsp:txBody>
      <dsp:txXfrm>
        <a:off x="2870069" y="51808"/>
        <a:ext cx="2515341" cy="413883"/>
      </dsp:txXfrm>
    </dsp:sp>
    <dsp:sp modelId="{11FB7C73-6081-42C7-8E15-28075061167B}">
      <dsp:nvSpPr>
        <dsp:cNvPr id="0" name=""/>
        <dsp:cNvSpPr/>
      </dsp:nvSpPr>
      <dsp:spPr>
        <a:xfrm>
          <a:off x="2870069" y="465692"/>
          <a:ext cx="2515341" cy="4853160"/>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ts val="600"/>
            </a:spcAft>
            <a:buChar char="•"/>
          </a:pPr>
          <a:r>
            <a:rPr lang="en-US" sz="1300" b="0" i="0" u="none" kern="1200">
              <a:latin typeface="Tw Cen MT" panose="020B0602020104020603" pitchFamily="34" charset="0"/>
            </a:rPr>
            <a:t>Bus Drivers</a:t>
          </a:r>
          <a:endParaRPr lang="en-US" sz="1300" kern="1200" dirty="0">
            <a:latin typeface="Tw Cen MT" panose="020B0602020104020603" pitchFamily="34" charset="0"/>
          </a:endParaRPr>
        </a:p>
        <a:p>
          <a:pPr marL="114300" lvl="1" indent="-114300" algn="l" defTabSz="577850">
            <a:lnSpc>
              <a:spcPct val="90000"/>
            </a:lnSpc>
            <a:spcBef>
              <a:spcPct val="0"/>
            </a:spcBef>
            <a:spcAft>
              <a:spcPts val="600"/>
            </a:spcAft>
            <a:buChar char="•"/>
          </a:pPr>
          <a:r>
            <a:rPr lang="en-US" sz="1300" b="0" i="0" u="none" kern="1200">
              <a:latin typeface="Tw Cen MT" panose="020B0602020104020603" pitchFamily="34" charset="0"/>
            </a:rPr>
            <a:t>Construction Laborers</a:t>
          </a:r>
          <a:endParaRPr lang="en-US" sz="1300" kern="1200">
            <a:latin typeface="Tw Cen MT" panose="020B0602020104020603" pitchFamily="34" charset="0"/>
          </a:endParaRPr>
        </a:p>
        <a:p>
          <a:pPr marL="114300" lvl="1" indent="-114300" algn="l" defTabSz="577850">
            <a:lnSpc>
              <a:spcPct val="90000"/>
            </a:lnSpc>
            <a:spcBef>
              <a:spcPct val="0"/>
            </a:spcBef>
            <a:spcAft>
              <a:spcPts val="600"/>
            </a:spcAft>
            <a:buChar char="•"/>
          </a:pPr>
          <a:r>
            <a:rPr lang="en-US" sz="1300" b="0" i="0" u="none" kern="1200">
              <a:latin typeface="Tw Cen MT" panose="020B0602020104020603" pitchFamily="34" charset="0"/>
            </a:rPr>
            <a:t>Restaurant Cooks</a:t>
          </a:r>
          <a:endParaRPr lang="en-US" sz="1300" kern="1200">
            <a:latin typeface="Tw Cen MT" panose="020B0602020104020603" pitchFamily="34" charset="0"/>
          </a:endParaRPr>
        </a:p>
        <a:p>
          <a:pPr marL="114300" lvl="1" indent="-114300" algn="l" defTabSz="577850">
            <a:lnSpc>
              <a:spcPct val="90000"/>
            </a:lnSpc>
            <a:spcBef>
              <a:spcPct val="0"/>
            </a:spcBef>
            <a:spcAft>
              <a:spcPts val="600"/>
            </a:spcAft>
            <a:buChar char="•"/>
          </a:pPr>
          <a:r>
            <a:rPr lang="en-US" sz="1300" b="0" i="0" u="none" kern="1200">
              <a:latin typeface="Tw Cen MT" panose="020B0602020104020603" pitchFamily="34" charset="0"/>
            </a:rPr>
            <a:t>Customer Service Reps</a:t>
          </a:r>
          <a:endParaRPr lang="en-US" sz="1300" kern="1200">
            <a:latin typeface="Tw Cen MT" panose="020B0602020104020603" pitchFamily="34" charset="0"/>
          </a:endParaRPr>
        </a:p>
        <a:p>
          <a:pPr marL="114300" lvl="1" indent="-114300" algn="l" defTabSz="577850">
            <a:lnSpc>
              <a:spcPct val="90000"/>
            </a:lnSpc>
            <a:spcBef>
              <a:spcPct val="0"/>
            </a:spcBef>
            <a:spcAft>
              <a:spcPts val="600"/>
            </a:spcAft>
            <a:buChar char="•"/>
          </a:pPr>
          <a:r>
            <a:rPr lang="en-US" sz="1300" b="0" i="0" u="none" kern="1200">
              <a:latin typeface="Tw Cen MT" panose="020B0602020104020603" pitchFamily="34" charset="0"/>
            </a:rPr>
            <a:t>Landscaping and Groundskeeping Workers</a:t>
          </a:r>
          <a:endParaRPr lang="en-US" sz="1300" kern="1200">
            <a:latin typeface="Tw Cen MT" panose="020B0602020104020603" pitchFamily="34" charset="0"/>
          </a:endParaRPr>
        </a:p>
        <a:p>
          <a:pPr marL="114300" lvl="1" indent="-114300" algn="l" defTabSz="577850">
            <a:lnSpc>
              <a:spcPct val="90000"/>
            </a:lnSpc>
            <a:spcBef>
              <a:spcPct val="0"/>
            </a:spcBef>
            <a:spcAft>
              <a:spcPts val="600"/>
            </a:spcAft>
            <a:buChar char="•"/>
          </a:pPr>
          <a:r>
            <a:rPr lang="en-US" sz="1300" b="0" i="0" u="none" kern="1200">
              <a:latin typeface="Tw Cen MT" panose="020B0602020104020603" pitchFamily="34" charset="0"/>
            </a:rPr>
            <a:t>Medical Assistants</a:t>
          </a:r>
          <a:endParaRPr lang="en-US" sz="1300" kern="1200">
            <a:latin typeface="Tw Cen MT" panose="020B0602020104020603" pitchFamily="34" charset="0"/>
          </a:endParaRPr>
        </a:p>
        <a:p>
          <a:pPr marL="114300" lvl="1" indent="-114300" algn="l" defTabSz="577850">
            <a:lnSpc>
              <a:spcPct val="90000"/>
            </a:lnSpc>
            <a:spcBef>
              <a:spcPct val="0"/>
            </a:spcBef>
            <a:spcAft>
              <a:spcPts val="600"/>
            </a:spcAft>
            <a:buChar char="•"/>
          </a:pPr>
          <a:r>
            <a:rPr lang="en-US" sz="1300" b="0" i="0" u="none" kern="1200">
              <a:latin typeface="Tw Cen MT" panose="020B0602020104020603" pitchFamily="34" charset="0"/>
            </a:rPr>
            <a:t>Nursing Assistants</a:t>
          </a:r>
          <a:endParaRPr lang="en-US" sz="1300" kern="1200">
            <a:latin typeface="Tw Cen MT" panose="020B0602020104020603" pitchFamily="34" charset="0"/>
          </a:endParaRPr>
        </a:p>
        <a:p>
          <a:pPr marL="114300" lvl="1" indent="-114300" algn="l" defTabSz="577850">
            <a:lnSpc>
              <a:spcPct val="90000"/>
            </a:lnSpc>
            <a:spcBef>
              <a:spcPct val="0"/>
            </a:spcBef>
            <a:spcAft>
              <a:spcPts val="600"/>
            </a:spcAft>
            <a:buChar char="•"/>
          </a:pPr>
          <a:r>
            <a:rPr lang="en-US" sz="1300" b="0" i="0" u="none" kern="1200">
              <a:latin typeface="Tw Cen MT" panose="020B0602020104020603" pitchFamily="34" charset="0"/>
            </a:rPr>
            <a:t>Office Clerks</a:t>
          </a:r>
          <a:endParaRPr lang="en-US" sz="1300" kern="1200">
            <a:latin typeface="Tw Cen MT" panose="020B0602020104020603" pitchFamily="34" charset="0"/>
          </a:endParaRPr>
        </a:p>
        <a:p>
          <a:pPr marL="114300" lvl="1" indent="-114300" algn="l" defTabSz="577850">
            <a:lnSpc>
              <a:spcPct val="90000"/>
            </a:lnSpc>
            <a:spcBef>
              <a:spcPct val="0"/>
            </a:spcBef>
            <a:spcAft>
              <a:spcPts val="600"/>
            </a:spcAft>
            <a:buChar char="•"/>
          </a:pPr>
          <a:r>
            <a:rPr lang="en-US" sz="1300" b="0" i="0" u="none" kern="1200">
              <a:latin typeface="Tw Cen MT" panose="020B0602020104020603" pitchFamily="34" charset="0"/>
            </a:rPr>
            <a:t>Pharmacy Techs</a:t>
          </a:r>
          <a:endParaRPr lang="en-US" sz="1300" kern="1200">
            <a:latin typeface="Tw Cen MT" panose="020B0602020104020603" pitchFamily="34" charset="0"/>
          </a:endParaRPr>
        </a:p>
        <a:p>
          <a:pPr marL="114300" lvl="1" indent="-114300" algn="l" defTabSz="577850">
            <a:lnSpc>
              <a:spcPct val="90000"/>
            </a:lnSpc>
            <a:spcBef>
              <a:spcPct val="0"/>
            </a:spcBef>
            <a:spcAft>
              <a:spcPts val="600"/>
            </a:spcAft>
            <a:buChar char="•"/>
          </a:pPr>
          <a:r>
            <a:rPr lang="en-US" sz="1300" b="0" i="0" u="none" kern="1200">
              <a:latin typeface="Tw Cen MT" panose="020B0602020104020603" pitchFamily="34" charset="0"/>
            </a:rPr>
            <a:t>Receptionists</a:t>
          </a:r>
          <a:endParaRPr lang="en-US" sz="1300" kern="1200">
            <a:latin typeface="Tw Cen MT" panose="020B0602020104020603" pitchFamily="34" charset="0"/>
          </a:endParaRPr>
        </a:p>
        <a:p>
          <a:pPr marL="114300" lvl="1" indent="-114300" algn="l" defTabSz="577850">
            <a:lnSpc>
              <a:spcPct val="90000"/>
            </a:lnSpc>
            <a:spcBef>
              <a:spcPct val="0"/>
            </a:spcBef>
            <a:spcAft>
              <a:spcPts val="600"/>
            </a:spcAft>
            <a:buChar char="•"/>
          </a:pPr>
          <a:r>
            <a:rPr lang="en-US" sz="1300" b="0" i="0" u="none" kern="1200">
              <a:latin typeface="Tw Cen MT" panose="020B0602020104020603" pitchFamily="34" charset="0"/>
            </a:rPr>
            <a:t>Substitute Teachers</a:t>
          </a:r>
          <a:endParaRPr lang="en-US" sz="1300" kern="1200">
            <a:latin typeface="Tw Cen MT" panose="020B0602020104020603" pitchFamily="34" charset="0"/>
          </a:endParaRPr>
        </a:p>
        <a:p>
          <a:pPr marL="114300" lvl="1" indent="-114300" algn="l" defTabSz="577850">
            <a:lnSpc>
              <a:spcPct val="90000"/>
            </a:lnSpc>
            <a:spcBef>
              <a:spcPct val="0"/>
            </a:spcBef>
            <a:spcAft>
              <a:spcPts val="600"/>
            </a:spcAft>
            <a:buChar char="•"/>
          </a:pPr>
          <a:r>
            <a:rPr lang="en-US" sz="1300" b="0" i="0" u="none" kern="1200">
              <a:latin typeface="Tw Cen MT" panose="020B0602020104020603" pitchFamily="34" charset="0"/>
            </a:rPr>
            <a:t>Tellers</a:t>
          </a:r>
          <a:endParaRPr lang="en-US" sz="1300" kern="1200">
            <a:latin typeface="Tw Cen MT" panose="020B0602020104020603" pitchFamily="34" charset="0"/>
          </a:endParaRPr>
        </a:p>
        <a:p>
          <a:pPr marL="114300" lvl="1" indent="-114300" algn="l" defTabSz="577850">
            <a:lnSpc>
              <a:spcPct val="90000"/>
            </a:lnSpc>
            <a:spcBef>
              <a:spcPct val="0"/>
            </a:spcBef>
            <a:spcAft>
              <a:spcPts val="600"/>
            </a:spcAft>
            <a:buChar char="•"/>
          </a:pPr>
          <a:r>
            <a:rPr lang="en-US" sz="1300" b="0" i="0" u="none" kern="1200">
              <a:latin typeface="Tw Cen MT" panose="020B0602020104020603" pitchFamily="34" charset="0"/>
            </a:rPr>
            <a:t>Veterinary Techs</a:t>
          </a:r>
          <a:endParaRPr lang="en-US" sz="1300" kern="1200">
            <a:latin typeface="Tw Cen MT" panose="020B0602020104020603" pitchFamily="34" charset="0"/>
          </a:endParaRPr>
        </a:p>
      </dsp:txBody>
      <dsp:txXfrm>
        <a:off x="2870069" y="465692"/>
        <a:ext cx="2515341" cy="4853160"/>
      </dsp:txXfrm>
    </dsp:sp>
    <dsp:sp modelId="{528B556C-5429-4133-8BB3-15AEA9F447C7}">
      <dsp:nvSpPr>
        <dsp:cNvPr id="0" name=""/>
        <dsp:cNvSpPr/>
      </dsp:nvSpPr>
      <dsp:spPr>
        <a:xfrm>
          <a:off x="5737558" y="51808"/>
          <a:ext cx="2515341" cy="413883"/>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ts val="600"/>
            </a:spcAft>
            <a:buNone/>
          </a:pPr>
          <a:r>
            <a:rPr lang="en-US" sz="2000" b="1" kern="1200" dirty="0">
              <a:latin typeface="Tw Cen MT" panose="020B0602020104020603" pitchFamily="34" charset="0"/>
            </a:rPr>
            <a:t>$1,000-1,200</a:t>
          </a:r>
        </a:p>
      </dsp:txBody>
      <dsp:txXfrm>
        <a:off x="5737558" y="51808"/>
        <a:ext cx="2515341" cy="413883"/>
      </dsp:txXfrm>
    </dsp:sp>
    <dsp:sp modelId="{34083978-5BA0-40E3-AB18-2F3A89BB9529}">
      <dsp:nvSpPr>
        <dsp:cNvPr id="0" name=""/>
        <dsp:cNvSpPr/>
      </dsp:nvSpPr>
      <dsp:spPr>
        <a:xfrm>
          <a:off x="5737558" y="465692"/>
          <a:ext cx="2515341" cy="4853160"/>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ts val="600"/>
            </a:spcAft>
            <a:buChar char="•"/>
          </a:pPr>
          <a:r>
            <a:rPr lang="en-US" sz="1300" b="0" i="0" u="none" kern="1200" dirty="0">
              <a:latin typeface="Tw Cen MT" panose="020B0602020104020603" pitchFamily="34" charset="0"/>
            </a:rPr>
            <a:t>Correctional Officers</a:t>
          </a:r>
          <a:endParaRPr lang="en-US" sz="1300" kern="1200" dirty="0">
            <a:latin typeface="Tw Cen MT" panose="020B0602020104020603" pitchFamily="34" charset="0"/>
          </a:endParaRPr>
        </a:p>
        <a:p>
          <a:pPr marL="114300" lvl="1" indent="-114300" algn="l" defTabSz="577850">
            <a:lnSpc>
              <a:spcPct val="90000"/>
            </a:lnSpc>
            <a:spcBef>
              <a:spcPct val="0"/>
            </a:spcBef>
            <a:spcAft>
              <a:spcPts val="600"/>
            </a:spcAft>
            <a:buChar char="•"/>
          </a:pPr>
          <a:r>
            <a:rPr lang="en-US" sz="1300" b="0" i="0" u="none" kern="1200">
              <a:latin typeface="Tw Cen MT" panose="020B0602020104020603" pitchFamily="34" charset="0"/>
            </a:rPr>
            <a:t>Dental Assistants</a:t>
          </a:r>
          <a:endParaRPr lang="en-US" sz="1300" kern="1200">
            <a:latin typeface="Tw Cen MT" panose="020B0602020104020603" pitchFamily="34" charset="0"/>
          </a:endParaRPr>
        </a:p>
        <a:p>
          <a:pPr marL="114300" lvl="1" indent="-114300" algn="l" defTabSz="577850">
            <a:lnSpc>
              <a:spcPct val="90000"/>
            </a:lnSpc>
            <a:spcBef>
              <a:spcPct val="0"/>
            </a:spcBef>
            <a:spcAft>
              <a:spcPts val="600"/>
            </a:spcAft>
            <a:buChar char="•"/>
          </a:pPr>
          <a:r>
            <a:rPr lang="en-US" sz="1300" b="0" i="0" u="none" kern="1200" dirty="0">
              <a:latin typeface="Tw Cen MT" panose="020B0602020104020603" pitchFamily="34" charset="0"/>
            </a:rPr>
            <a:t>Light Truck Drivers</a:t>
          </a:r>
          <a:endParaRPr lang="en-US" sz="1300" kern="1200" dirty="0">
            <a:latin typeface="Tw Cen MT" panose="020B0602020104020603" pitchFamily="34" charset="0"/>
          </a:endParaRPr>
        </a:p>
        <a:p>
          <a:pPr marL="114300" lvl="1" indent="-114300" algn="l" defTabSz="577850">
            <a:lnSpc>
              <a:spcPct val="90000"/>
            </a:lnSpc>
            <a:spcBef>
              <a:spcPct val="0"/>
            </a:spcBef>
            <a:spcAft>
              <a:spcPts val="600"/>
            </a:spcAft>
            <a:buChar char="•"/>
          </a:pPr>
          <a:r>
            <a:rPr lang="en-US" sz="1300" b="1" i="0" u="none" kern="1200" dirty="0">
              <a:latin typeface="Tw Cen MT" panose="020B0602020104020603" pitchFamily="34" charset="0"/>
            </a:rPr>
            <a:t>Median, All Occupations</a:t>
          </a:r>
          <a:endParaRPr lang="en-US" sz="1300" b="1" kern="1200" dirty="0">
            <a:latin typeface="Tw Cen MT" panose="020B0602020104020603" pitchFamily="34" charset="0"/>
          </a:endParaRPr>
        </a:p>
        <a:p>
          <a:pPr marL="114300" lvl="1" indent="-114300" algn="l" defTabSz="577850">
            <a:lnSpc>
              <a:spcPct val="90000"/>
            </a:lnSpc>
            <a:spcBef>
              <a:spcPct val="0"/>
            </a:spcBef>
            <a:spcAft>
              <a:spcPts val="600"/>
            </a:spcAft>
            <a:buChar char="•"/>
          </a:pPr>
          <a:r>
            <a:rPr lang="en-US" sz="1300" b="0" i="0" u="none" kern="1200" dirty="0">
              <a:latin typeface="Tw Cen MT" panose="020B0602020104020603" pitchFamily="34" charset="0"/>
            </a:rPr>
            <a:t>Painters</a:t>
          </a:r>
          <a:endParaRPr lang="en-US" sz="1300" kern="1200" dirty="0">
            <a:latin typeface="Tw Cen MT" panose="020B0602020104020603" pitchFamily="34" charset="0"/>
          </a:endParaRPr>
        </a:p>
        <a:p>
          <a:pPr marL="114300" lvl="1" indent="-114300" algn="l" defTabSz="577850">
            <a:lnSpc>
              <a:spcPct val="90000"/>
            </a:lnSpc>
            <a:spcBef>
              <a:spcPct val="0"/>
            </a:spcBef>
            <a:spcAft>
              <a:spcPts val="600"/>
            </a:spcAft>
            <a:buChar char="•"/>
          </a:pPr>
          <a:r>
            <a:rPr lang="en-US" sz="1300" b="0" i="0" u="none" kern="1200" dirty="0">
              <a:latin typeface="Tw Cen MT" panose="020B0602020104020603" pitchFamily="34" charset="0"/>
            </a:rPr>
            <a:t>Roofers</a:t>
          </a:r>
          <a:endParaRPr lang="en-US" sz="1300" kern="1200" dirty="0">
            <a:latin typeface="Tw Cen MT" panose="020B0602020104020603" pitchFamily="34" charset="0"/>
          </a:endParaRPr>
        </a:p>
        <a:p>
          <a:pPr marL="114300" lvl="1" indent="-114300" algn="l" defTabSz="577850">
            <a:lnSpc>
              <a:spcPct val="90000"/>
            </a:lnSpc>
            <a:spcBef>
              <a:spcPct val="0"/>
            </a:spcBef>
            <a:spcAft>
              <a:spcPts val="600"/>
            </a:spcAft>
            <a:buChar char="•"/>
          </a:pPr>
          <a:r>
            <a:rPr lang="en-US" sz="1300" b="0" i="0" u="none" kern="1200" dirty="0">
              <a:latin typeface="Tw Cen MT" panose="020B0602020104020603" pitchFamily="34" charset="0"/>
            </a:rPr>
            <a:t>Secretaries and Administrative Assistants</a:t>
          </a:r>
          <a:endParaRPr lang="en-US" sz="1300" kern="1200" dirty="0">
            <a:latin typeface="Tw Cen MT" panose="020B0602020104020603" pitchFamily="34" charset="0"/>
          </a:endParaRPr>
        </a:p>
      </dsp:txBody>
      <dsp:txXfrm>
        <a:off x="5737558" y="465692"/>
        <a:ext cx="2515341" cy="48531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3472EE-1E96-4606-A31D-20CF53F4E91B}">
      <dsp:nvSpPr>
        <dsp:cNvPr id="0" name=""/>
        <dsp:cNvSpPr/>
      </dsp:nvSpPr>
      <dsp:spPr>
        <a:xfrm>
          <a:off x="1711" y="0"/>
          <a:ext cx="2663390" cy="50291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1">
          <a:noAutofit/>
        </a:bodyPr>
        <a:lstStyle/>
        <a:p>
          <a:pPr marL="0" lvl="0" indent="0" algn="l" defTabSz="889000">
            <a:lnSpc>
              <a:spcPct val="90000"/>
            </a:lnSpc>
            <a:spcBef>
              <a:spcPct val="0"/>
            </a:spcBef>
            <a:spcAft>
              <a:spcPct val="35000"/>
            </a:spcAft>
            <a:buNone/>
          </a:pPr>
          <a:r>
            <a:rPr lang="en-US" sz="2000" kern="1200" dirty="0">
              <a:latin typeface="Tw Cen MT" panose="020B0602020104020603" pitchFamily="34" charset="0"/>
            </a:rPr>
            <a:t>Supportive Housing (affordable units + services)</a:t>
          </a:r>
        </a:p>
        <a:p>
          <a:pPr marL="171450" lvl="1" indent="-171450" algn="l" defTabSz="711200">
            <a:lnSpc>
              <a:spcPct val="90000"/>
            </a:lnSpc>
            <a:spcBef>
              <a:spcPct val="0"/>
            </a:spcBef>
            <a:spcAft>
              <a:spcPct val="15000"/>
            </a:spcAft>
            <a:buChar char="•"/>
          </a:pPr>
          <a:r>
            <a:rPr lang="en-US" sz="1600" kern="1200" dirty="0">
              <a:latin typeface="Tw Cen MT" panose="020B0602020104020603" pitchFamily="34" charset="0"/>
            </a:rPr>
            <a:t>Homeless</a:t>
          </a:r>
        </a:p>
        <a:p>
          <a:pPr marL="171450" lvl="1" indent="-171450" algn="l" defTabSz="711200">
            <a:lnSpc>
              <a:spcPct val="90000"/>
            </a:lnSpc>
            <a:spcBef>
              <a:spcPct val="0"/>
            </a:spcBef>
            <a:spcAft>
              <a:spcPct val="15000"/>
            </a:spcAft>
            <a:buChar char="•"/>
          </a:pPr>
          <a:r>
            <a:rPr lang="en-US" sz="1600" kern="1200" dirty="0">
              <a:latin typeface="Tw Cen MT" panose="020B0602020104020603" pitchFamily="34" charset="0"/>
            </a:rPr>
            <a:t>Older adults</a:t>
          </a:r>
        </a:p>
        <a:p>
          <a:pPr marL="171450" lvl="1" indent="-171450" algn="l" defTabSz="711200">
            <a:lnSpc>
              <a:spcPct val="90000"/>
            </a:lnSpc>
            <a:spcBef>
              <a:spcPct val="0"/>
            </a:spcBef>
            <a:spcAft>
              <a:spcPct val="15000"/>
            </a:spcAft>
            <a:buChar char="•"/>
          </a:pPr>
          <a:r>
            <a:rPr lang="en-US" sz="1600" kern="1200" dirty="0">
              <a:latin typeface="Tw Cen MT" panose="020B0602020104020603" pitchFamily="34" charset="0"/>
            </a:rPr>
            <a:t>People with disabilities</a:t>
          </a:r>
        </a:p>
        <a:p>
          <a:pPr marL="171450" lvl="1" indent="-171450" algn="l" defTabSz="711200">
            <a:lnSpc>
              <a:spcPct val="90000"/>
            </a:lnSpc>
            <a:spcBef>
              <a:spcPct val="0"/>
            </a:spcBef>
            <a:spcAft>
              <a:spcPct val="15000"/>
            </a:spcAft>
            <a:buChar char="•"/>
          </a:pPr>
          <a:r>
            <a:rPr lang="en-US" sz="1600" kern="1200" dirty="0">
              <a:latin typeface="Tw Cen MT" panose="020B0602020104020603" pitchFamily="34" charset="0"/>
            </a:rPr>
            <a:t>Other special needs</a:t>
          </a:r>
        </a:p>
      </dsp:txBody>
      <dsp:txXfrm>
        <a:off x="1711" y="2011680"/>
        <a:ext cx="2663390" cy="2011680"/>
      </dsp:txXfrm>
    </dsp:sp>
    <dsp:sp modelId="{D7520B9C-6ED8-44B9-A344-0D6D3929D50D}">
      <dsp:nvSpPr>
        <dsp:cNvPr id="0" name=""/>
        <dsp:cNvSpPr/>
      </dsp:nvSpPr>
      <dsp:spPr>
        <a:xfrm>
          <a:off x="496045" y="301751"/>
          <a:ext cx="1674723" cy="1674723"/>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4000" r="-2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B07FD4B-7F41-42BE-AB8F-AE664EB48F20}">
      <dsp:nvSpPr>
        <dsp:cNvPr id="0" name=""/>
        <dsp:cNvSpPr/>
      </dsp:nvSpPr>
      <dsp:spPr>
        <a:xfrm>
          <a:off x="2745004" y="0"/>
          <a:ext cx="2663390" cy="50291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1">
          <a:noAutofit/>
        </a:bodyPr>
        <a:lstStyle/>
        <a:p>
          <a:pPr marL="0" lvl="0" indent="0" algn="l" defTabSz="889000">
            <a:lnSpc>
              <a:spcPct val="90000"/>
            </a:lnSpc>
            <a:spcBef>
              <a:spcPct val="0"/>
            </a:spcBef>
            <a:spcAft>
              <a:spcPct val="35000"/>
            </a:spcAft>
            <a:buNone/>
          </a:pPr>
          <a:r>
            <a:rPr lang="en-US" sz="2000" kern="1200" dirty="0">
              <a:latin typeface="Tw Cen MT" panose="020B0602020104020603" pitchFamily="34" charset="0"/>
            </a:rPr>
            <a:t>Affordable rental housing</a:t>
          </a:r>
        </a:p>
        <a:p>
          <a:pPr marL="171450" lvl="1" indent="-171450" algn="l" defTabSz="711200">
            <a:lnSpc>
              <a:spcPct val="90000"/>
            </a:lnSpc>
            <a:spcBef>
              <a:spcPct val="0"/>
            </a:spcBef>
            <a:spcAft>
              <a:spcPct val="15000"/>
            </a:spcAft>
            <a:buChar char="•"/>
          </a:pPr>
          <a:r>
            <a:rPr lang="en-US" sz="1600" kern="1200" dirty="0">
              <a:latin typeface="Tw Cen MT" panose="020B0602020104020603" pitchFamily="34" charset="0"/>
            </a:rPr>
            <a:t>Public housing</a:t>
          </a:r>
        </a:p>
        <a:p>
          <a:pPr marL="171450" lvl="1" indent="-171450" algn="l" defTabSz="711200">
            <a:lnSpc>
              <a:spcPct val="90000"/>
            </a:lnSpc>
            <a:spcBef>
              <a:spcPct val="0"/>
            </a:spcBef>
            <a:spcAft>
              <a:spcPct val="15000"/>
            </a:spcAft>
            <a:buChar char="•"/>
          </a:pPr>
          <a:r>
            <a:rPr lang="en-US" sz="1600" kern="1200" dirty="0">
              <a:latin typeface="Tw Cen MT" panose="020B0602020104020603" pitchFamily="34" charset="0"/>
            </a:rPr>
            <a:t>Subsidized (Florida Housing, HUD, USDA)</a:t>
          </a:r>
        </a:p>
        <a:p>
          <a:pPr marL="171450" lvl="1" indent="-171450" algn="l" defTabSz="711200">
            <a:lnSpc>
              <a:spcPct val="90000"/>
            </a:lnSpc>
            <a:spcBef>
              <a:spcPct val="0"/>
            </a:spcBef>
            <a:spcAft>
              <a:spcPct val="15000"/>
            </a:spcAft>
            <a:buChar char="•"/>
          </a:pPr>
          <a:r>
            <a:rPr lang="en-US" sz="1600" kern="1200" dirty="0">
              <a:latin typeface="Tw Cen MT" panose="020B0602020104020603" pitchFamily="34" charset="0"/>
            </a:rPr>
            <a:t>Vouchers</a:t>
          </a:r>
        </a:p>
        <a:p>
          <a:pPr marL="171450" lvl="1" indent="-171450" algn="l" defTabSz="711200">
            <a:lnSpc>
              <a:spcPct val="90000"/>
            </a:lnSpc>
            <a:spcBef>
              <a:spcPct val="0"/>
            </a:spcBef>
            <a:spcAft>
              <a:spcPct val="15000"/>
            </a:spcAft>
            <a:buChar char="•"/>
          </a:pPr>
          <a:r>
            <a:rPr lang="en-US" sz="1600" kern="1200" dirty="0">
              <a:latin typeface="Tw Cen MT" panose="020B0602020104020603" pitchFamily="34" charset="0"/>
            </a:rPr>
            <a:t>NOAH (Naturally Occurring Affordable Housing)</a:t>
          </a:r>
        </a:p>
      </dsp:txBody>
      <dsp:txXfrm>
        <a:off x="2745004" y="2011680"/>
        <a:ext cx="2663390" cy="2011680"/>
      </dsp:txXfrm>
    </dsp:sp>
    <dsp:sp modelId="{627A0387-AE53-4473-B049-F583CC5AF283}">
      <dsp:nvSpPr>
        <dsp:cNvPr id="0" name=""/>
        <dsp:cNvSpPr/>
      </dsp:nvSpPr>
      <dsp:spPr>
        <a:xfrm>
          <a:off x="3239338" y="301751"/>
          <a:ext cx="1674723" cy="1674723"/>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7E02C5-EB1A-44B1-9641-32AAABCB52C3}">
      <dsp:nvSpPr>
        <dsp:cNvPr id="0" name=""/>
        <dsp:cNvSpPr/>
      </dsp:nvSpPr>
      <dsp:spPr>
        <a:xfrm>
          <a:off x="5488297" y="0"/>
          <a:ext cx="2663390" cy="50291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1">
          <a:noAutofit/>
        </a:bodyPr>
        <a:lstStyle/>
        <a:p>
          <a:pPr marL="0" lvl="0" indent="0" algn="l" defTabSz="889000">
            <a:lnSpc>
              <a:spcPct val="90000"/>
            </a:lnSpc>
            <a:spcBef>
              <a:spcPct val="0"/>
            </a:spcBef>
            <a:spcAft>
              <a:spcPct val="35000"/>
            </a:spcAft>
            <a:buNone/>
          </a:pPr>
          <a:r>
            <a:rPr lang="en-US" sz="2000" kern="1200" dirty="0">
              <a:latin typeface="Tw Cen MT" panose="020B0602020104020603" pitchFamily="34" charset="0"/>
            </a:rPr>
            <a:t>Affordable home ownership</a:t>
          </a:r>
        </a:p>
        <a:p>
          <a:pPr marL="171450" lvl="1" indent="-171450" algn="l" defTabSz="711200">
            <a:lnSpc>
              <a:spcPct val="90000"/>
            </a:lnSpc>
            <a:spcBef>
              <a:spcPct val="0"/>
            </a:spcBef>
            <a:spcAft>
              <a:spcPct val="15000"/>
            </a:spcAft>
            <a:buChar char="•"/>
          </a:pPr>
          <a:r>
            <a:rPr lang="en-US" sz="1600" kern="1200" dirty="0">
              <a:latin typeface="Tw Cen MT" panose="020B0602020104020603" pitchFamily="34" charset="0"/>
            </a:rPr>
            <a:t>Shared equity (e.g. community land trust)</a:t>
          </a:r>
        </a:p>
        <a:p>
          <a:pPr marL="171450" lvl="1" indent="-171450" algn="l" defTabSz="711200">
            <a:lnSpc>
              <a:spcPct val="90000"/>
            </a:lnSpc>
            <a:spcBef>
              <a:spcPct val="0"/>
            </a:spcBef>
            <a:spcAft>
              <a:spcPct val="15000"/>
            </a:spcAft>
            <a:buChar char="•"/>
          </a:pPr>
          <a:r>
            <a:rPr lang="en-US" sz="1600" kern="1200" dirty="0">
              <a:latin typeface="Tw Cen MT" panose="020B0602020104020603" pitchFamily="34" charset="0"/>
            </a:rPr>
            <a:t>Down payment assistance</a:t>
          </a:r>
        </a:p>
        <a:p>
          <a:pPr marL="171450" lvl="1" indent="-171450" algn="l" defTabSz="711200">
            <a:lnSpc>
              <a:spcPct val="90000"/>
            </a:lnSpc>
            <a:spcBef>
              <a:spcPct val="0"/>
            </a:spcBef>
            <a:spcAft>
              <a:spcPct val="15000"/>
            </a:spcAft>
            <a:buChar char="•"/>
          </a:pPr>
          <a:r>
            <a:rPr lang="en-US" sz="1600" kern="1200" dirty="0">
              <a:latin typeface="Tw Cen MT" panose="020B0602020104020603" pitchFamily="34" charset="0"/>
            </a:rPr>
            <a:t>Low-interest loans</a:t>
          </a:r>
        </a:p>
        <a:p>
          <a:pPr marL="171450" lvl="1" indent="-171450" algn="l" defTabSz="711200">
            <a:lnSpc>
              <a:spcPct val="90000"/>
            </a:lnSpc>
            <a:spcBef>
              <a:spcPct val="0"/>
            </a:spcBef>
            <a:spcAft>
              <a:spcPct val="15000"/>
            </a:spcAft>
            <a:buChar char="•"/>
          </a:pPr>
          <a:r>
            <a:rPr lang="en-US" sz="1600" kern="1200" dirty="0">
              <a:latin typeface="Tw Cen MT" panose="020B0602020104020603" pitchFamily="34" charset="0"/>
            </a:rPr>
            <a:t>Affordable construction</a:t>
          </a:r>
        </a:p>
        <a:p>
          <a:pPr marL="171450" lvl="1" indent="-171450" algn="l" defTabSz="711200">
            <a:lnSpc>
              <a:spcPct val="90000"/>
            </a:lnSpc>
            <a:spcBef>
              <a:spcPct val="0"/>
            </a:spcBef>
            <a:spcAft>
              <a:spcPct val="15000"/>
            </a:spcAft>
            <a:buChar char="•"/>
          </a:pPr>
          <a:r>
            <a:rPr lang="en-US" sz="1600" kern="1200" dirty="0">
              <a:latin typeface="Tw Cen MT" panose="020B0602020104020603" pitchFamily="34" charset="0"/>
            </a:rPr>
            <a:t>Home rehab and weatherization</a:t>
          </a:r>
        </a:p>
      </dsp:txBody>
      <dsp:txXfrm>
        <a:off x="5488297" y="2011680"/>
        <a:ext cx="2663390" cy="2011680"/>
      </dsp:txXfrm>
    </dsp:sp>
    <dsp:sp modelId="{8D51943B-7744-40D9-B5C9-2C898F6A51E1}">
      <dsp:nvSpPr>
        <dsp:cNvPr id="0" name=""/>
        <dsp:cNvSpPr/>
      </dsp:nvSpPr>
      <dsp:spPr>
        <a:xfrm>
          <a:off x="5982630" y="301751"/>
          <a:ext cx="1674723" cy="1674723"/>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C4F542-0C4F-49B7-9F3B-41A289A21CDC}">
      <dsp:nvSpPr>
        <dsp:cNvPr id="0" name=""/>
        <dsp:cNvSpPr/>
      </dsp:nvSpPr>
      <dsp:spPr>
        <a:xfrm>
          <a:off x="380969" y="4267198"/>
          <a:ext cx="7501128" cy="754379"/>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0.14407</cdr:x>
      <cdr:y>0.06337</cdr:y>
    </cdr:from>
    <cdr:to>
      <cdr:x>0.37735</cdr:x>
      <cdr:y>0.18756</cdr:y>
    </cdr:to>
    <cdr:sp macro="" textlink="">
      <cdr:nvSpPr>
        <cdr:cNvPr id="4" name="TextBox 2"/>
        <cdr:cNvSpPr txBox="1"/>
      </cdr:nvSpPr>
      <cdr:spPr>
        <a:xfrm xmlns:a="http://schemas.openxmlformats.org/drawingml/2006/main">
          <a:off x="1224764" y="324766"/>
          <a:ext cx="1983153" cy="636449"/>
        </a:xfrm>
        <a:prstGeom xmlns:a="http://schemas.openxmlformats.org/drawingml/2006/main" prst="rect">
          <a:avLst/>
        </a:prstGeom>
        <a:solidFill xmlns:a="http://schemas.openxmlformats.org/drawingml/2006/main">
          <a:schemeClr val="bg1">
            <a:alpha val="48000"/>
          </a:schemeClr>
        </a:solidFill>
      </cdr:spPr>
      <cdr:txBody>
        <a:bodyPr xmlns:a="http://schemas.openxmlformats.org/drawingml/2006/main" wrap="square" rtlCol="0">
          <a:no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200" baseline="0" dirty="0">
              <a:solidFill>
                <a:srgbClr val="000000"/>
              </a:solidFill>
              <a:latin typeface="Tw Cen MT" panose="020B0602020104020603" pitchFamily="34" charset="0"/>
            </a:rPr>
            <a:t>The median single family home price reached $376,000 in 2006 (2023 $) .</a:t>
          </a:r>
          <a:endParaRPr lang="en-US" sz="1200" dirty="0">
            <a:solidFill>
              <a:srgbClr val="000000"/>
            </a:solidFill>
            <a:latin typeface="Tw Cen MT" panose="020B0602020104020603" pitchFamily="34" charset="0"/>
          </a:endParaRPr>
        </a:p>
      </cdr:txBody>
    </cdr:sp>
  </cdr:relSizeAnchor>
  <cdr:relSizeAnchor xmlns:cdr="http://schemas.openxmlformats.org/drawingml/2006/chartDrawing">
    <cdr:from>
      <cdr:x>0.37735</cdr:x>
      <cdr:y>0.28679</cdr:y>
    </cdr:from>
    <cdr:to>
      <cdr:x>0.5773</cdr:x>
      <cdr:y>0.42893</cdr:y>
    </cdr:to>
    <cdr:sp macro="" textlink="">
      <cdr:nvSpPr>
        <cdr:cNvPr id="5" name="TextBox 2"/>
        <cdr:cNvSpPr txBox="1"/>
      </cdr:nvSpPr>
      <cdr:spPr>
        <a:xfrm xmlns:a="http://schemas.openxmlformats.org/drawingml/2006/main">
          <a:off x="3207917" y="1469740"/>
          <a:ext cx="1699789" cy="728439"/>
        </a:xfrm>
        <a:prstGeom xmlns:a="http://schemas.openxmlformats.org/drawingml/2006/main" prst="rect">
          <a:avLst/>
        </a:prstGeom>
        <a:solidFill xmlns:a="http://schemas.openxmlformats.org/drawingml/2006/main">
          <a:schemeClr val="bg1">
            <a:alpha val="49000"/>
          </a:schemeClr>
        </a:solidFill>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a:solidFill>
                <a:srgbClr val="000000"/>
              </a:solidFill>
              <a:latin typeface="Tw Cen MT" panose="020B0602020104020603" pitchFamily="34" charset="0"/>
            </a:rPr>
            <a:t>Home prices fell sharply during the recession,</a:t>
          </a:r>
          <a:r>
            <a:rPr lang="en-US" sz="1200" baseline="0" dirty="0">
              <a:solidFill>
                <a:srgbClr val="000000"/>
              </a:solidFill>
              <a:latin typeface="Tw Cen MT" panose="020B0602020104020603" pitchFamily="34" charset="0"/>
            </a:rPr>
            <a:t> with the median</a:t>
          </a:r>
          <a:r>
            <a:rPr lang="en-US" sz="1200" dirty="0">
              <a:solidFill>
                <a:srgbClr val="000000"/>
              </a:solidFill>
              <a:latin typeface="Tw Cen MT" panose="020B0602020104020603" pitchFamily="34" charset="0"/>
            </a:rPr>
            <a:t> bottoming out at $207,000.</a:t>
          </a:r>
        </a:p>
      </cdr:txBody>
    </cdr:sp>
  </cdr:relSizeAnchor>
  <cdr:relSizeAnchor xmlns:cdr="http://schemas.openxmlformats.org/drawingml/2006/chartDrawing">
    <cdr:from>
      <cdr:x>0.7301</cdr:x>
      <cdr:y>0.01413</cdr:y>
    </cdr:from>
    <cdr:to>
      <cdr:x>0.97694</cdr:x>
      <cdr:y>0.15627</cdr:y>
    </cdr:to>
    <cdr:sp macro="" textlink="">
      <cdr:nvSpPr>
        <cdr:cNvPr id="6" name="TextBox 2"/>
        <cdr:cNvSpPr txBox="1"/>
      </cdr:nvSpPr>
      <cdr:spPr>
        <a:xfrm xmlns:a="http://schemas.openxmlformats.org/drawingml/2006/main">
          <a:off x="6206617" y="72407"/>
          <a:ext cx="2098405" cy="728439"/>
        </a:xfrm>
        <a:prstGeom xmlns:a="http://schemas.openxmlformats.org/drawingml/2006/main" prst="rect">
          <a:avLst/>
        </a:prstGeom>
        <a:solidFill xmlns:a="http://schemas.openxmlformats.org/drawingml/2006/main">
          <a:schemeClr val="bg1">
            <a:alpha val="45000"/>
          </a:schemeClr>
        </a:solidFill>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baseline="0" dirty="0">
              <a:solidFill>
                <a:srgbClr val="000000"/>
              </a:solidFill>
              <a:latin typeface="Tw Cen MT" panose="020B0602020104020603" pitchFamily="34" charset="0"/>
            </a:rPr>
            <a:t>The median price was up to $400,000 in the first half of 2023, exceeding the previous peak.</a:t>
          </a:r>
          <a:endParaRPr lang="en-US" sz="1200" dirty="0">
            <a:solidFill>
              <a:srgbClr val="000000"/>
            </a:solidFill>
            <a:latin typeface="Tw Cen MT" panose="020B0602020104020603"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0.48316</cdr:x>
      <cdr:y>0.26935</cdr:y>
    </cdr:from>
    <cdr:to>
      <cdr:x>0.64566</cdr:x>
      <cdr:y>0.38393</cdr:y>
    </cdr:to>
    <cdr:cxnSp macro="">
      <cdr:nvCxnSpPr>
        <cdr:cNvPr id="3" name="Straight Arrow Connector 2">
          <a:extLst xmlns:a="http://schemas.openxmlformats.org/drawingml/2006/main">
            <a:ext uri="{FF2B5EF4-FFF2-40B4-BE49-F238E27FC236}">
              <a16:creationId xmlns:a16="http://schemas.microsoft.com/office/drawing/2014/main" id="{15553A4C-21D0-5213-2B09-146286F8622F}"/>
            </a:ext>
          </a:extLst>
        </cdr:cNvPr>
        <cdr:cNvCxnSpPr/>
      </cdr:nvCxnSpPr>
      <cdr:spPr>
        <a:xfrm xmlns:a="http://schemas.openxmlformats.org/drawingml/2006/main" flipV="1">
          <a:off x="3878071" y="1153059"/>
          <a:ext cx="1304290" cy="490497"/>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0.48798</cdr:x>
      <cdr:y>0.25598</cdr:y>
    </cdr:from>
    <cdr:to>
      <cdr:x>0.66728</cdr:x>
      <cdr:y>0.3056</cdr:y>
    </cdr:to>
    <cdr:sp macro="" textlink="">
      <cdr:nvSpPr>
        <cdr:cNvPr id="6" name="TextBox 5"/>
        <cdr:cNvSpPr txBox="1"/>
      </cdr:nvSpPr>
      <cdr:spPr>
        <a:xfrm xmlns:a="http://schemas.openxmlformats.org/drawingml/2006/main" rot="19995219">
          <a:off x="2999755" y="1170695"/>
          <a:ext cx="1102209" cy="226932"/>
        </a:xfrm>
        <a:prstGeom xmlns:a="http://schemas.openxmlformats.org/drawingml/2006/main" prst="rect">
          <a:avLst/>
        </a:prstGeom>
        <a:noFill xmlns:a="http://schemas.openxmlformats.org/drawingml/2006/main"/>
      </cdr:spPr>
      <cdr:txBody>
        <a:bodyPr xmlns:a="http://schemas.openxmlformats.org/drawingml/2006/main" vertOverflow="clip" wrap="none" rtlCol="0"/>
        <a:lstStyle xmlns:a="http://schemas.openxmlformats.org/drawingml/2006/main"/>
        <a:p xmlns:a="http://schemas.openxmlformats.org/drawingml/2006/main">
          <a:r>
            <a:rPr lang="en-US" sz="1000" dirty="0">
              <a:latin typeface="Tw Cen MT" panose="020B0602020104020603" pitchFamily="34" charset="0"/>
            </a:rPr>
            <a:t>+ 727,120 units</a:t>
          </a:r>
        </a:p>
      </cdr:txBody>
    </cdr:sp>
  </cdr:relSizeAnchor>
  <cdr:relSizeAnchor xmlns:cdr="http://schemas.openxmlformats.org/drawingml/2006/chartDrawing">
    <cdr:from>
      <cdr:x>0.48325</cdr:x>
      <cdr:y>0.62873</cdr:y>
    </cdr:from>
    <cdr:to>
      <cdr:x>0.6524</cdr:x>
      <cdr:y>0.73446</cdr:y>
    </cdr:to>
    <cdr:cxnSp macro="">
      <cdr:nvCxnSpPr>
        <cdr:cNvPr id="7" name="Straight Arrow Connector 6">
          <a:extLst xmlns:a="http://schemas.openxmlformats.org/drawingml/2006/main">
            <a:ext uri="{FF2B5EF4-FFF2-40B4-BE49-F238E27FC236}">
              <a16:creationId xmlns:a16="http://schemas.microsoft.com/office/drawing/2014/main" id="{C8321DC6-19C0-AD15-3E9E-992335830477}"/>
            </a:ext>
          </a:extLst>
        </cdr:cNvPr>
        <cdr:cNvCxnSpPr/>
      </cdr:nvCxnSpPr>
      <cdr:spPr>
        <a:xfrm xmlns:a="http://schemas.openxmlformats.org/drawingml/2006/main">
          <a:off x="3571875" y="2579688"/>
          <a:ext cx="1250250" cy="433805"/>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0.50189</cdr:x>
      <cdr:y>0.63045</cdr:y>
    </cdr:from>
    <cdr:to>
      <cdr:x>0.65393</cdr:x>
      <cdr:y>0.69994</cdr:y>
    </cdr:to>
    <cdr:sp macro="" textlink="">
      <cdr:nvSpPr>
        <cdr:cNvPr id="10" name="TextBox 1"/>
        <cdr:cNvSpPr txBox="1"/>
      </cdr:nvSpPr>
      <cdr:spPr>
        <a:xfrm xmlns:a="http://schemas.openxmlformats.org/drawingml/2006/main" rot="1494960">
          <a:off x="3085264" y="2883291"/>
          <a:ext cx="934634" cy="317805"/>
        </a:xfrm>
        <a:prstGeom xmlns:a="http://schemas.openxmlformats.org/drawingml/2006/main" prst="rect">
          <a:avLst/>
        </a:prstGeom>
        <a:noFill xmlns:a="http://schemas.openxmlformats.org/drawingml/2006/main"/>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baseline="0" dirty="0">
              <a:latin typeface="Tw Cen MT" panose="020B0602020104020603" pitchFamily="34" charset="0"/>
            </a:rPr>
            <a:t>-311,058 units</a:t>
          </a:r>
          <a:endParaRPr lang="en-US" sz="1000" dirty="0">
            <a:latin typeface="Tw Cen MT" panose="020B0602020104020603"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5D8FD3-C7E7-004E-961A-C0DB5607073F}" type="datetimeFigureOut">
              <a:rPr lang="en-US" smtClean="0"/>
              <a:t>6/26/24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709A38-932D-0949-928A-B293CC21F300}" type="slidenum">
              <a:rPr lang="en-US" smtClean="0"/>
              <a:t>‹#›</a:t>
            </a:fld>
            <a:endParaRPr lang="en-US"/>
          </a:p>
        </p:txBody>
      </p:sp>
    </p:spTree>
    <p:extLst>
      <p:ext uri="{BB962C8B-B14F-4D97-AF65-F5344CB8AC3E}">
        <p14:creationId xmlns:p14="http://schemas.microsoft.com/office/powerpoint/2010/main" val="3493158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5B245D-144D-4F97-91CF-CCCB4B860F1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63494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E912F6-8F4F-40C6-949D-C36A7BA6288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497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E912F6-8F4F-40C6-949D-C36A7BA6288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63806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E912F6-8F4F-40C6-949D-C36A7BA6288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0998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E912F6-8F4F-40C6-949D-C36A7BA6288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40953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Live </a:t>
            </a:r>
            <a:r>
              <a:rPr lang="en-US"/>
              <a:t>Local Listserv</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E912F6-8F4F-40C6-949D-C36A7BA6288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79508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E912F6-8F4F-40C6-949D-C36A7BA62881}" type="slidenum">
              <a:rPr lang="en-US" altLang="en-US" smtClean="0"/>
              <a:pPr/>
              <a:t>35</a:t>
            </a:fld>
            <a:endParaRPr lang="en-US" altLang="en-US"/>
          </a:p>
        </p:txBody>
      </p:sp>
    </p:spTree>
    <p:extLst>
      <p:ext uri="{BB962C8B-B14F-4D97-AF65-F5344CB8AC3E}">
        <p14:creationId xmlns:p14="http://schemas.microsoft.com/office/powerpoint/2010/main" val="2041739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E912F6-8F4F-40C6-949D-C36A7BA6288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46509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C804974B-80D9-30D0-226E-C9A95571211C}"/>
              </a:ext>
            </a:extLst>
          </p:cNvPr>
          <p:cNvSpPr>
            <a:spLocks noGrp="1" noRot="1" noChangeAspect="1" noChangeArrowheads="1" noTextEdit="1"/>
          </p:cNvSpPr>
          <p:nvPr>
            <p:ph type="sldImg"/>
          </p:nvPr>
        </p:nvSpPr>
        <p:spPr>
          <a:ln/>
        </p:spPr>
      </p:sp>
      <p:sp>
        <p:nvSpPr>
          <p:cNvPr id="7171" name="Notes Placeholder 2">
            <a:extLst>
              <a:ext uri="{FF2B5EF4-FFF2-40B4-BE49-F238E27FC236}">
                <a16:creationId xmlns:a16="http://schemas.microsoft.com/office/drawing/2014/main" id="{8C6C4E22-BE4F-5F37-D8FC-40C50AB7DC9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7172" name="Slide Number Placeholder 3">
            <a:extLst>
              <a:ext uri="{FF2B5EF4-FFF2-40B4-BE49-F238E27FC236}">
                <a16:creationId xmlns:a16="http://schemas.microsoft.com/office/drawing/2014/main" id="{7B7E08BF-6C81-4C3F-FC54-2D0360F1030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0888" indent="-288925">
              <a:defRPr>
                <a:solidFill>
                  <a:schemeClr val="tx1"/>
                </a:solidFill>
                <a:latin typeface="Arial" panose="020B0604020202020204" pitchFamily="34" charset="0"/>
              </a:defRPr>
            </a:lvl2pPr>
            <a:lvl3pPr marL="1155700" indent="-230188">
              <a:defRPr>
                <a:solidFill>
                  <a:schemeClr val="tx1"/>
                </a:solidFill>
                <a:latin typeface="Arial" panose="020B0604020202020204" pitchFamily="34" charset="0"/>
              </a:defRPr>
            </a:lvl3pPr>
            <a:lvl4pPr marL="1617663" indent="-230188">
              <a:defRPr>
                <a:solidFill>
                  <a:schemeClr val="tx1"/>
                </a:solidFill>
                <a:latin typeface="Arial" panose="020B0604020202020204" pitchFamily="34" charset="0"/>
              </a:defRPr>
            </a:lvl4pPr>
            <a:lvl5pPr marL="2079625" indent="-230188">
              <a:defRPr>
                <a:solidFill>
                  <a:schemeClr val="tx1"/>
                </a:solidFill>
                <a:latin typeface="Arial" panose="020B0604020202020204" pitchFamily="34" charset="0"/>
              </a:defRPr>
            </a:lvl5pPr>
            <a:lvl6pPr marL="2536825" indent="-230188" eaLnBrk="0" fontAlgn="base" hangingPunct="0">
              <a:spcBef>
                <a:spcPct val="0"/>
              </a:spcBef>
              <a:spcAft>
                <a:spcPct val="0"/>
              </a:spcAft>
              <a:defRPr>
                <a:solidFill>
                  <a:schemeClr val="tx1"/>
                </a:solidFill>
                <a:latin typeface="Arial" panose="020B0604020202020204" pitchFamily="34" charset="0"/>
              </a:defRPr>
            </a:lvl6pPr>
            <a:lvl7pPr marL="2994025" indent="-230188" eaLnBrk="0" fontAlgn="base" hangingPunct="0">
              <a:spcBef>
                <a:spcPct val="0"/>
              </a:spcBef>
              <a:spcAft>
                <a:spcPct val="0"/>
              </a:spcAft>
              <a:defRPr>
                <a:solidFill>
                  <a:schemeClr val="tx1"/>
                </a:solidFill>
                <a:latin typeface="Arial" panose="020B0604020202020204" pitchFamily="34" charset="0"/>
              </a:defRPr>
            </a:lvl7pPr>
            <a:lvl8pPr marL="3451225" indent="-230188" eaLnBrk="0" fontAlgn="base" hangingPunct="0">
              <a:spcBef>
                <a:spcPct val="0"/>
              </a:spcBef>
              <a:spcAft>
                <a:spcPct val="0"/>
              </a:spcAft>
              <a:defRPr>
                <a:solidFill>
                  <a:schemeClr val="tx1"/>
                </a:solidFill>
                <a:latin typeface="Arial" panose="020B0604020202020204" pitchFamily="34" charset="0"/>
              </a:defRPr>
            </a:lvl8pPr>
            <a:lvl9pPr marL="3908425" indent="-230188"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0BBF57-2E3D-4605-AF95-CE0647B1258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A9DA6CD5-4D5A-145E-51F1-CC594224D84C}"/>
              </a:ext>
            </a:extLst>
          </p:cNvPr>
          <p:cNvSpPr>
            <a:spLocks noGrp="1" noRot="1" noChangeAspect="1" noChangeArrowheads="1" noTextEdit="1"/>
          </p:cNvSpPr>
          <p:nvPr>
            <p:ph type="sldImg"/>
          </p:nvPr>
        </p:nvSpPr>
        <p:spPr>
          <a:ln/>
        </p:spPr>
      </p:sp>
      <p:sp>
        <p:nvSpPr>
          <p:cNvPr id="27651" name="Notes Placeholder 2">
            <a:extLst>
              <a:ext uri="{FF2B5EF4-FFF2-40B4-BE49-F238E27FC236}">
                <a16:creationId xmlns:a16="http://schemas.microsoft.com/office/drawing/2014/main" id="{B6B40A07-BB43-EF48-0748-125F6322C5E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7652" name="Slide Number Placeholder 3">
            <a:extLst>
              <a:ext uri="{FF2B5EF4-FFF2-40B4-BE49-F238E27FC236}">
                <a16:creationId xmlns:a16="http://schemas.microsoft.com/office/drawing/2014/main" id="{59446238-BBAF-4782-B502-804105EFAA3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F48418-A7A9-40D6-88BB-E1717C3B072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4"/>
                </a:solidFill>
                <a:effectLst/>
                <a:latin typeface="Google Sans"/>
              </a:rPr>
              <a:t>The area median income is </a:t>
            </a:r>
            <a:r>
              <a:rPr lang="en-US" b="0" i="0" dirty="0">
                <a:solidFill>
                  <a:srgbClr val="040C28"/>
                </a:solidFill>
                <a:effectLst/>
                <a:latin typeface="Google Sans"/>
              </a:rPr>
              <a:t>the midpoint of a region's income distribution</a:t>
            </a:r>
            <a:r>
              <a:rPr lang="en-US" b="0" i="0" dirty="0">
                <a:solidFill>
                  <a:srgbClr val="202124"/>
                </a:solidFill>
                <a:effectLst/>
                <a:latin typeface="Google Sans"/>
              </a:rPr>
              <a:t>, meaning that half of the households in a region earn more than the median and half earn less than the median.</a:t>
            </a:r>
          </a:p>
          <a:p>
            <a:r>
              <a:rPr lang="en-US" b="0" i="0" dirty="0">
                <a:solidFill>
                  <a:srgbClr val="333333"/>
                </a:solidFill>
                <a:effectLst/>
                <a:latin typeface="Open Sans" panose="020B0606030504020204" pitchFamily="34" charset="0"/>
              </a:rPr>
              <a:t>HUD publishes annual income limits based on household size that are used to determine the maximum household income. </a:t>
            </a:r>
          </a:p>
          <a:p>
            <a:r>
              <a:rPr lang="en-US" b="0" i="0" dirty="0">
                <a:solidFill>
                  <a:srgbClr val="333333"/>
                </a:solidFill>
                <a:effectLst/>
                <a:latin typeface="Open Sans" panose="020B0606030504020204" pitchFamily="34" charset="0"/>
              </a:rPr>
              <a:t>Both income and rent limits are important.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E912F6-8F4F-40C6-949D-C36A7BA6288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38692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E912F6-8F4F-40C6-949D-C36A7BA6288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9112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E912F6-8F4F-40C6-949D-C36A7BA6288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72699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E912F6-8F4F-40C6-949D-C36A7BA6288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79157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E912F6-8F4F-40C6-949D-C36A7BA6288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05408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7B54FBC-4E80-4464-84C6-C2C9DA2F80D3}" type="datetimeFigureOut">
              <a:rPr lang="en-US" smtClean="0"/>
              <a:t>6/26/24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2F288-46F2-4EFD-80E9-B6BF4C2D4BE1}" type="slidenum">
              <a:rPr lang="en-US" smtClean="0"/>
              <a:t>‹#›</a:t>
            </a:fld>
            <a:endParaRPr lang="en-US"/>
          </a:p>
        </p:txBody>
      </p:sp>
    </p:spTree>
    <p:extLst>
      <p:ext uri="{BB962C8B-B14F-4D97-AF65-F5344CB8AC3E}">
        <p14:creationId xmlns:p14="http://schemas.microsoft.com/office/powerpoint/2010/main" val="13060266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B54FBC-4E80-4464-84C6-C2C9DA2F80D3}" type="datetimeFigureOut">
              <a:rPr lang="en-US" smtClean="0"/>
              <a:t>6/26/24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2F288-46F2-4EFD-80E9-B6BF4C2D4BE1}" type="slidenum">
              <a:rPr lang="en-US" smtClean="0"/>
              <a:t>‹#›</a:t>
            </a:fld>
            <a:endParaRPr lang="en-US"/>
          </a:p>
        </p:txBody>
      </p:sp>
    </p:spTree>
    <p:extLst>
      <p:ext uri="{BB962C8B-B14F-4D97-AF65-F5344CB8AC3E}">
        <p14:creationId xmlns:p14="http://schemas.microsoft.com/office/powerpoint/2010/main" val="3181857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7B54FBC-4E80-4464-84C6-C2C9DA2F80D3}" type="datetimeFigureOut">
              <a:rPr lang="en-US" smtClean="0"/>
              <a:t>6/26/24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2F288-46F2-4EFD-80E9-B6BF4C2D4BE1}" type="slidenum">
              <a:rPr lang="en-US" smtClean="0"/>
              <a:t>‹#›</a:t>
            </a:fld>
            <a:endParaRPr lang="en-US"/>
          </a:p>
        </p:txBody>
      </p:sp>
    </p:spTree>
    <p:extLst>
      <p:ext uri="{BB962C8B-B14F-4D97-AF65-F5344CB8AC3E}">
        <p14:creationId xmlns:p14="http://schemas.microsoft.com/office/powerpoint/2010/main" val="614139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B54FBC-4E80-4464-84C6-C2C9DA2F80D3}" type="datetimeFigureOut">
              <a:rPr lang="en-US" smtClean="0"/>
              <a:t>6/26/24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82F288-46F2-4EFD-80E9-B6BF4C2D4BE1}" type="slidenum">
              <a:rPr lang="en-US" smtClean="0"/>
              <a:t>‹#›</a:t>
            </a:fld>
            <a:endParaRPr lang="en-US"/>
          </a:p>
        </p:txBody>
      </p:sp>
    </p:spTree>
    <p:extLst>
      <p:ext uri="{BB962C8B-B14F-4D97-AF65-F5344CB8AC3E}">
        <p14:creationId xmlns:p14="http://schemas.microsoft.com/office/powerpoint/2010/main" val="10418965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B54FBC-4E80-4464-84C6-C2C9DA2F80D3}" type="datetimeFigureOut">
              <a:rPr lang="en-US" smtClean="0"/>
              <a:t>6/26/24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82F288-46F2-4EFD-80E9-B6BF4C2D4BE1}" type="slidenum">
              <a:rPr lang="en-US" smtClean="0"/>
              <a:t>‹#›</a:t>
            </a:fld>
            <a:endParaRPr lang="en-US"/>
          </a:p>
        </p:txBody>
      </p:sp>
    </p:spTree>
    <p:extLst>
      <p:ext uri="{BB962C8B-B14F-4D97-AF65-F5344CB8AC3E}">
        <p14:creationId xmlns:p14="http://schemas.microsoft.com/office/powerpoint/2010/main" val="1972778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B54FBC-4E80-4464-84C6-C2C9DA2F80D3}" type="datetimeFigureOut">
              <a:rPr lang="en-US" smtClean="0"/>
              <a:t>6/26/24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82F288-46F2-4EFD-80E9-B6BF4C2D4BE1}" type="slidenum">
              <a:rPr lang="en-US" smtClean="0"/>
              <a:t>‹#›</a:t>
            </a:fld>
            <a:endParaRPr lang="en-US"/>
          </a:p>
        </p:txBody>
      </p:sp>
    </p:spTree>
    <p:extLst>
      <p:ext uri="{BB962C8B-B14F-4D97-AF65-F5344CB8AC3E}">
        <p14:creationId xmlns:p14="http://schemas.microsoft.com/office/powerpoint/2010/main" val="41952119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B54FBC-4E80-4464-84C6-C2C9DA2F80D3}" type="datetimeFigureOut">
              <a:rPr lang="en-US" smtClean="0"/>
              <a:t>6/26/24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82F288-46F2-4EFD-80E9-B6BF4C2D4BE1}" type="slidenum">
              <a:rPr lang="en-US" smtClean="0"/>
              <a:t>‹#›</a:t>
            </a:fld>
            <a:endParaRPr lang="en-US"/>
          </a:p>
        </p:txBody>
      </p:sp>
    </p:spTree>
    <p:extLst>
      <p:ext uri="{BB962C8B-B14F-4D97-AF65-F5344CB8AC3E}">
        <p14:creationId xmlns:p14="http://schemas.microsoft.com/office/powerpoint/2010/main" val="11043961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7B54FBC-4E80-4464-84C6-C2C9DA2F80D3}" type="datetimeFigureOut">
              <a:rPr lang="en-US" smtClean="0"/>
              <a:t>6/26/24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82F288-46F2-4EFD-80E9-B6BF4C2D4BE1}" type="slidenum">
              <a:rPr lang="en-US" smtClean="0"/>
              <a:t>‹#›</a:t>
            </a:fld>
            <a:endParaRPr lang="en-US"/>
          </a:p>
        </p:txBody>
      </p:sp>
    </p:spTree>
    <p:extLst>
      <p:ext uri="{BB962C8B-B14F-4D97-AF65-F5344CB8AC3E}">
        <p14:creationId xmlns:p14="http://schemas.microsoft.com/office/powerpoint/2010/main" val="1722605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7B54FBC-4E80-4464-84C6-C2C9DA2F80D3}" type="datetimeFigureOut">
              <a:rPr lang="en-US" smtClean="0"/>
              <a:t>6/26/24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82F288-46F2-4EFD-80E9-B6BF4C2D4BE1}" type="slidenum">
              <a:rPr lang="en-US" smtClean="0"/>
              <a:t>‹#›</a:t>
            </a:fld>
            <a:endParaRPr lang="en-US"/>
          </a:p>
        </p:txBody>
      </p:sp>
    </p:spTree>
    <p:extLst>
      <p:ext uri="{BB962C8B-B14F-4D97-AF65-F5344CB8AC3E}">
        <p14:creationId xmlns:p14="http://schemas.microsoft.com/office/powerpoint/2010/main" val="29691740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B54FBC-4E80-4464-84C6-C2C9DA2F80D3}" type="datetimeFigureOut">
              <a:rPr lang="en-US" smtClean="0"/>
              <a:t>6/26/24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2F288-46F2-4EFD-80E9-B6BF4C2D4BE1}" type="slidenum">
              <a:rPr lang="en-US" smtClean="0"/>
              <a:t>‹#›</a:t>
            </a:fld>
            <a:endParaRPr lang="en-US"/>
          </a:p>
        </p:txBody>
      </p:sp>
    </p:spTree>
    <p:extLst>
      <p:ext uri="{BB962C8B-B14F-4D97-AF65-F5344CB8AC3E}">
        <p14:creationId xmlns:p14="http://schemas.microsoft.com/office/powerpoint/2010/main" val="13536995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B54FBC-4E80-4464-84C6-C2C9DA2F80D3}" type="datetimeFigureOut">
              <a:rPr lang="en-US" smtClean="0"/>
              <a:t>6/26/24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2F288-46F2-4EFD-80E9-B6BF4C2D4BE1}" type="slidenum">
              <a:rPr lang="en-US" smtClean="0"/>
              <a:t>‹#›</a:t>
            </a:fld>
            <a:endParaRPr lang="en-US"/>
          </a:p>
        </p:txBody>
      </p:sp>
    </p:spTree>
    <p:extLst>
      <p:ext uri="{BB962C8B-B14F-4D97-AF65-F5344CB8AC3E}">
        <p14:creationId xmlns:p14="http://schemas.microsoft.com/office/powerpoint/2010/main" val="6493681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406400" y="1274232"/>
            <a:ext cx="10972800" cy="0"/>
          </a:xfrm>
          <a:prstGeom prst="line">
            <a:avLst/>
          </a:prstGeom>
          <a:noFill/>
          <a:ln w="9525" cap="flat" cmpd="sng" algn="ctr">
            <a:solidFill>
              <a:schemeClr val="accent2"/>
            </a:solidFill>
            <a:prstDash val="dash"/>
            <a:round/>
            <a:headEnd type="none" w="med" len="med"/>
            <a:tailEnd type="none" w="med" len="med"/>
          </a:ln>
          <a:effectLst/>
        </p:spPr>
        <p:txBody>
          <a:bodyPr/>
          <a:lstStyle/>
          <a:p>
            <a:pPr>
              <a:defRPr/>
            </a:pPr>
            <a:endParaRPr lang="en-US" sz="1800" dirty="0">
              <a:latin typeface="Tw Cen MT" panose="020B0602020104020603" pitchFamily="34" charset="0"/>
              <a:ea typeface="+mn-ea"/>
            </a:endParaRPr>
          </a:p>
        </p:txBody>
      </p:sp>
      <p:sp>
        <p:nvSpPr>
          <p:cNvPr id="2" name="Title 1"/>
          <p:cNvSpPr>
            <a:spLocks noGrp="1"/>
          </p:cNvSpPr>
          <p:nvPr>
            <p:ph type="title"/>
          </p:nvPr>
        </p:nvSpPr>
        <p:spPr>
          <a:xfrm>
            <a:off x="406400" y="599015"/>
            <a:ext cx="10972800" cy="609600"/>
          </a:xfrm>
        </p:spPr>
        <p:txBody>
          <a:bodyPr/>
          <a:lstStyle>
            <a:lvl1pPr>
              <a:defRPr sz="2400">
                <a:latin typeface="Tw Cen MT" panose="020B0602020104020603" pitchFamily="34" charset="0"/>
              </a:defRPr>
            </a:lvl1pPr>
          </a:lstStyle>
          <a:p>
            <a:r>
              <a:rPr lang="en-US" dirty="0"/>
              <a:t>Click to edit Master title style</a:t>
            </a:r>
          </a:p>
        </p:txBody>
      </p:sp>
      <p:sp>
        <p:nvSpPr>
          <p:cNvPr id="4" name="Text Placeholder 3"/>
          <p:cNvSpPr>
            <a:spLocks noGrp="1"/>
          </p:cNvSpPr>
          <p:nvPr>
            <p:ph type="body" sz="quarter" idx="10"/>
          </p:nvPr>
        </p:nvSpPr>
        <p:spPr>
          <a:xfrm>
            <a:off x="6299200" y="76199"/>
            <a:ext cx="5486400" cy="457200"/>
          </a:xfrm>
        </p:spPr>
        <p:txBody>
          <a:bodyPr/>
          <a:lstStyle>
            <a:lvl1pPr marL="0" indent="0" algn="r">
              <a:buNone/>
              <a:defRPr sz="1400" b="1" cap="small" baseline="0">
                <a:latin typeface="Tw Cen MT" panose="020B0602020104020603" pitchFamily="34" charset="0"/>
              </a:defRPr>
            </a:lvl1pPr>
            <a:lvl2pPr marL="274638" indent="0" algn="r">
              <a:buNone/>
              <a:defRPr sz="1400" b="1" cap="small" baseline="0"/>
            </a:lvl2pPr>
            <a:lvl3pPr marL="593725" indent="0" algn="r">
              <a:buNone/>
              <a:defRPr sz="1400" b="1" cap="small" baseline="0"/>
            </a:lvl3pPr>
            <a:lvl4pPr marL="868363" indent="0" algn="r">
              <a:buNone/>
              <a:defRPr sz="1400" b="1" cap="small" baseline="0"/>
            </a:lvl4pPr>
            <a:lvl5pPr marL="1143000" indent="0" algn="r">
              <a:buNone/>
              <a:defRPr sz="1400" b="1" cap="small" baseline="0"/>
            </a:lvl5pPr>
          </a:lstStyle>
          <a:p>
            <a:pPr lvl="0"/>
            <a:r>
              <a:rPr lang="en-US" dirty="0"/>
              <a:t>Click to edit Master text styles</a:t>
            </a:r>
          </a:p>
        </p:txBody>
      </p:sp>
      <p:sp>
        <p:nvSpPr>
          <p:cNvPr id="6" name="Text Placeholder 5"/>
          <p:cNvSpPr>
            <a:spLocks noGrp="1"/>
          </p:cNvSpPr>
          <p:nvPr>
            <p:ph type="body" sz="quarter" idx="11"/>
          </p:nvPr>
        </p:nvSpPr>
        <p:spPr>
          <a:xfrm>
            <a:off x="508000" y="1447800"/>
            <a:ext cx="10769600" cy="4953000"/>
          </a:xfrm>
        </p:spPr>
        <p:txBody>
          <a:bodyPr/>
          <a:lstStyle>
            <a:lvl1pPr>
              <a:defRPr>
                <a:latin typeface="Tw Cen MT" panose="020B0602020104020603" pitchFamily="34" charset="0"/>
              </a:defRPr>
            </a:lvl1pPr>
            <a:lvl2pPr>
              <a:defRPr>
                <a:solidFill>
                  <a:schemeClr val="bg2">
                    <a:lumMod val="25000"/>
                  </a:schemeClr>
                </a:solidFill>
                <a:latin typeface="Tw Cen MT" panose="020B0602020104020603" pitchFamily="34" charset="0"/>
              </a:defRPr>
            </a:lvl2pPr>
            <a:lvl3pPr>
              <a:defRPr>
                <a:solidFill>
                  <a:schemeClr val="bg2">
                    <a:lumMod val="25000"/>
                  </a:schemeClr>
                </a:solidFill>
                <a:latin typeface="Tw Cen MT" panose="020B0602020104020603" pitchFamily="34" charset="0"/>
              </a:defRPr>
            </a:lvl3pPr>
            <a:lvl4pPr>
              <a:defRPr>
                <a:solidFill>
                  <a:schemeClr val="bg2">
                    <a:lumMod val="25000"/>
                  </a:schemeClr>
                </a:solidFill>
                <a:latin typeface="Tw Cen MT" panose="020B0602020104020603" pitchFamily="34" charset="0"/>
              </a:defRPr>
            </a:lvl4pPr>
            <a:lvl5pPr>
              <a:defRPr>
                <a:solidFill>
                  <a:schemeClr val="bg2">
                    <a:lumMod val="25000"/>
                  </a:schemeClr>
                </a:solidFill>
                <a:latin typeface="Tw Cen MT" panose="020B06020201040206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14991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406400" y="1274232"/>
            <a:ext cx="10972800" cy="0"/>
          </a:xfrm>
          <a:prstGeom prst="line">
            <a:avLst/>
          </a:prstGeom>
          <a:noFill/>
          <a:ln w="9525" cap="flat" cmpd="sng" algn="ctr">
            <a:solidFill>
              <a:schemeClr val="accent2"/>
            </a:solidFill>
            <a:prstDash val="dash"/>
            <a:round/>
            <a:headEnd type="none" w="med" len="med"/>
            <a:tailEnd type="none" w="med" len="med"/>
          </a:ln>
          <a:effectLst/>
        </p:spPr>
        <p:txBody>
          <a:bodyPr/>
          <a:lstStyle/>
          <a:p>
            <a:pPr>
              <a:defRPr/>
            </a:pPr>
            <a:endParaRPr lang="en-US" sz="1800" dirty="0">
              <a:latin typeface="Tw Cen MT" panose="020B0602020104020603" pitchFamily="34" charset="0"/>
              <a:ea typeface="+mn-ea"/>
            </a:endParaRPr>
          </a:p>
        </p:txBody>
      </p:sp>
      <p:sp>
        <p:nvSpPr>
          <p:cNvPr id="2" name="Title 1"/>
          <p:cNvSpPr>
            <a:spLocks noGrp="1"/>
          </p:cNvSpPr>
          <p:nvPr>
            <p:ph type="title"/>
          </p:nvPr>
        </p:nvSpPr>
        <p:spPr>
          <a:xfrm>
            <a:off x="406400" y="599015"/>
            <a:ext cx="11379200" cy="609600"/>
          </a:xfrm>
        </p:spPr>
        <p:txBody>
          <a:bodyPr/>
          <a:lstStyle>
            <a:lvl1pPr>
              <a:defRPr sz="2400">
                <a:latin typeface="Tw Cen MT" panose="020B0602020104020603" pitchFamily="34" charset="0"/>
              </a:defRPr>
            </a:lvl1pPr>
          </a:lstStyle>
          <a:p>
            <a:r>
              <a:rPr lang="en-US" dirty="0"/>
              <a:t>Click to edit Master title style</a:t>
            </a:r>
          </a:p>
        </p:txBody>
      </p:sp>
      <p:sp>
        <p:nvSpPr>
          <p:cNvPr id="4" name="Text Placeholder 3"/>
          <p:cNvSpPr>
            <a:spLocks noGrp="1"/>
          </p:cNvSpPr>
          <p:nvPr>
            <p:ph type="body" sz="quarter" idx="10"/>
          </p:nvPr>
        </p:nvSpPr>
        <p:spPr>
          <a:xfrm>
            <a:off x="6299200" y="76199"/>
            <a:ext cx="5486400" cy="457200"/>
          </a:xfrm>
        </p:spPr>
        <p:txBody>
          <a:bodyPr/>
          <a:lstStyle>
            <a:lvl1pPr marL="0" indent="0" algn="r">
              <a:buNone/>
              <a:defRPr sz="1400" b="1" cap="small" baseline="0">
                <a:latin typeface="Tw Cen MT" panose="020B0602020104020603" pitchFamily="34" charset="0"/>
              </a:defRPr>
            </a:lvl1pPr>
            <a:lvl2pPr marL="274638" indent="0" algn="r">
              <a:buNone/>
              <a:defRPr sz="1400" b="1" cap="small" baseline="0"/>
            </a:lvl2pPr>
            <a:lvl3pPr marL="593725" indent="0" algn="r">
              <a:buNone/>
              <a:defRPr sz="1400" b="1" cap="small" baseline="0"/>
            </a:lvl3pPr>
            <a:lvl4pPr marL="868363" indent="0" algn="r">
              <a:buNone/>
              <a:defRPr sz="1400" b="1" cap="small" baseline="0"/>
            </a:lvl4pPr>
            <a:lvl5pPr marL="1143000" indent="0" algn="r">
              <a:buNone/>
              <a:defRPr sz="1400" b="1" cap="small" baseline="0"/>
            </a:lvl5pPr>
          </a:lstStyle>
          <a:p>
            <a:pPr lvl="0"/>
            <a:r>
              <a:rPr lang="en-US" dirty="0"/>
              <a:t>Click to edit Master text styles</a:t>
            </a:r>
          </a:p>
        </p:txBody>
      </p:sp>
      <p:sp>
        <p:nvSpPr>
          <p:cNvPr id="6" name="Text Placeholder 5"/>
          <p:cNvSpPr>
            <a:spLocks noGrp="1"/>
          </p:cNvSpPr>
          <p:nvPr>
            <p:ph type="body" sz="quarter" idx="11"/>
          </p:nvPr>
        </p:nvSpPr>
        <p:spPr>
          <a:xfrm>
            <a:off x="5486400" y="1447800"/>
            <a:ext cx="6299200" cy="4953000"/>
          </a:xfrm>
        </p:spPr>
        <p:txBody>
          <a:bodyPr/>
          <a:lstStyle>
            <a:lvl1pPr>
              <a:defRPr>
                <a:solidFill>
                  <a:schemeClr val="bg2">
                    <a:lumMod val="25000"/>
                  </a:schemeClr>
                </a:solidFill>
                <a:latin typeface="Tw Cen MT" panose="020B0602020104020603" pitchFamily="34" charset="0"/>
              </a:defRPr>
            </a:lvl1pPr>
            <a:lvl2pPr>
              <a:defRPr>
                <a:solidFill>
                  <a:schemeClr val="bg2">
                    <a:lumMod val="25000"/>
                  </a:schemeClr>
                </a:solidFill>
                <a:latin typeface="Tw Cen MT" panose="020B0602020104020603" pitchFamily="34" charset="0"/>
              </a:defRPr>
            </a:lvl2pPr>
            <a:lvl3pPr>
              <a:defRPr>
                <a:solidFill>
                  <a:schemeClr val="bg2">
                    <a:lumMod val="25000"/>
                  </a:schemeClr>
                </a:solidFill>
                <a:latin typeface="Tw Cen MT" panose="020B0602020104020603" pitchFamily="34" charset="0"/>
              </a:defRPr>
            </a:lvl3pPr>
            <a:lvl4pPr>
              <a:defRPr>
                <a:solidFill>
                  <a:schemeClr val="bg2">
                    <a:lumMod val="25000"/>
                  </a:schemeClr>
                </a:solidFill>
                <a:latin typeface="Tw Cen MT" panose="020B0602020104020603" pitchFamily="34" charset="0"/>
              </a:defRPr>
            </a:lvl4pPr>
            <a:lvl5pPr>
              <a:defRPr>
                <a:solidFill>
                  <a:schemeClr val="bg2">
                    <a:lumMod val="25000"/>
                  </a:schemeClr>
                </a:solidFill>
                <a:latin typeface="Tw Cen MT" panose="020B06020201040206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07011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ntent 10">
    <p:spTree>
      <p:nvGrpSpPr>
        <p:cNvPr id="1" name=""/>
        <p:cNvGrpSpPr/>
        <p:nvPr/>
      </p:nvGrpSpPr>
      <p:grpSpPr>
        <a:xfrm>
          <a:off x="0" y="0"/>
          <a:ext cx="0" cy="0"/>
          <a:chOff x="0" y="0"/>
          <a:chExt cx="0" cy="0"/>
        </a:xfrm>
      </p:grpSpPr>
      <p:sp>
        <p:nvSpPr>
          <p:cNvPr id="48" name="Picture Placeholder 21">
            <a:extLst>
              <a:ext uri="{FF2B5EF4-FFF2-40B4-BE49-F238E27FC236}">
                <a16:creationId xmlns:a16="http://schemas.microsoft.com/office/drawing/2014/main" id="{0C29500B-17D6-4792-98D0-A97BE2D4E96C}"/>
              </a:ext>
            </a:extLst>
          </p:cNvPr>
          <p:cNvSpPr>
            <a:spLocks noGrp="1" noChangeAspect="1"/>
          </p:cNvSpPr>
          <p:nvPr>
            <p:ph type="pic" sz="quarter" idx="26"/>
          </p:nvPr>
        </p:nvSpPr>
        <p:spPr>
          <a:xfrm>
            <a:off x="0" y="3032676"/>
            <a:ext cx="12192000" cy="3006174"/>
          </a:xfrm>
          <a:prstGeom prst="rect">
            <a:avLst/>
          </a:prstGeom>
          <a:solidFill>
            <a:srgbClr val="DAD8D6"/>
          </a:solidFill>
          <a:ln w="25400">
            <a:noFill/>
          </a:ln>
        </p:spPr>
        <p:txBody>
          <a:bodyPr lIns="914400" tIns="1828800" rIns="914400" bIns="914400" anchor="ctr" anchorCtr="0">
            <a:normAutofit/>
          </a:bodyPr>
          <a:lstStyle>
            <a:lvl1pPr marL="0" indent="0" algn="ctr">
              <a:buNone/>
              <a:defRPr sz="1000">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r>
              <a:rPr lang="en-US" dirty="0"/>
              <a:t>Click icon to add picture</a:t>
            </a:r>
          </a:p>
        </p:txBody>
      </p:sp>
      <p:sp>
        <p:nvSpPr>
          <p:cNvPr id="2" name="Title 1">
            <a:extLst>
              <a:ext uri="{FF2B5EF4-FFF2-40B4-BE49-F238E27FC236}">
                <a16:creationId xmlns:a16="http://schemas.microsoft.com/office/drawing/2014/main" id="{BE69698C-B18D-4018-A961-298BC5C06FE9}"/>
              </a:ext>
            </a:extLst>
          </p:cNvPr>
          <p:cNvSpPr>
            <a:spLocks noGrp="1"/>
          </p:cNvSpPr>
          <p:nvPr>
            <p:ph type="title" hasCustomPrompt="1"/>
          </p:nvPr>
        </p:nvSpPr>
        <p:spPr>
          <a:xfrm>
            <a:off x="548935" y="296092"/>
            <a:ext cx="11196280" cy="862408"/>
          </a:xfrm>
        </p:spPr>
        <p:txBody>
          <a:bodyPr lIns="0"/>
          <a:lstStyle>
            <a:lvl1pPr>
              <a:defRPr>
                <a:solidFill>
                  <a:schemeClr val="tx1"/>
                </a:solidFill>
              </a:defRPr>
            </a:lvl1pPr>
          </a:lstStyle>
          <a:p>
            <a:r>
              <a:rPr lang="en-US" dirty="0"/>
              <a:t>Content slide 10</a:t>
            </a:r>
          </a:p>
        </p:txBody>
      </p:sp>
      <p:sp>
        <p:nvSpPr>
          <p:cNvPr id="9" name="Subtitle 2">
            <a:extLst>
              <a:ext uri="{FF2B5EF4-FFF2-40B4-BE49-F238E27FC236}">
                <a16:creationId xmlns:a16="http://schemas.microsoft.com/office/drawing/2014/main" id="{7FF362D7-00F5-4E8A-9860-8AF158E27DFA}"/>
              </a:ext>
            </a:extLst>
          </p:cNvPr>
          <p:cNvSpPr>
            <a:spLocks noGrp="1"/>
          </p:cNvSpPr>
          <p:nvPr>
            <p:ph type="subTitle" idx="1" hasCustomPrompt="1"/>
          </p:nvPr>
        </p:nvSpPr>
        <p:spPr>
          <a:xfrm>
            <a:off x="548934" y="6178893"/>
            <a:ext cx="4433476" cy="662938"/>
          </a:xfrm>
          <a:prstGeom prst="rect">
            <a:avLst/>
          </a:prstGeom>
        </p:spPr>
        <p:txBody>
          <a:bodyPr wrap="square" lIns="0" tIns="182880" rIns="274320" bIns="274320">
            <a:spAutoFit/>
          </a:bodyPr>
          <a:lstStyle>
            <a:lvl1pPr marL="0" indent="0" algn="l">
              <a:lnSpc>
                <a:spcPct val="120000"/>
              </a:lnSpc>
              <a:buNone/>
              <a:defRPr lang="en-US" sz="1200" kern="1200" dirty="0">
                <a:solidFill>
                  <a:srgbClr val="767676"/>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title if needed</a:t>
            </a:r>
          </a:p>
        </p:txBody>
      </p:sp>
      <p:sp>
        <p:nvSpPr>
          <p:cNvPr id="34" name="Text Placeholder 9">
            <a:extLst>
              <a:ext uri="{FF2B5EF4-FFF2-40B4-BE49-F238E27FC236}">
                <a16:creationId xmlns:a16="http://schemas.microsoft.com/office/drawing/2014/main" id="{199F1BB9-21F5-44C9-A2F2-C4775D55083A}"/>
              </a:ext>
            </a:extLst>
          </p:cNvPr>
          <p:cNvSpPr>
            <a:spLocks noGrp="1"/>
          </p:cNvSpPr>
          <p:nvPr>
            <p:ph type="body" sz="quarter" idx="10"/>
          </p:nvPr>
        </p:nvSpPr>
        <p:spPr>
          <a:xfrm>
            <a:off x="548934" y="1323155"/>
            <a:ext cx="11196279" cy="1347309"/>
          </a:xfrm>
        </p:spPr>
        <p:txBody>
          <a:bodyPr wrap="square">
            <a:normAutofit/>
          </a:bodyPr>
          <a:lstStyle>
            <a:lvl1pPr marL="0" marR="0" indent="0" algn="l" defTabSz="914400" rtl="0" eaLnBrk="1" fontAlgn="auto" latinLnBrk="0" hangingPunct="1">
              <a:lnSpc>
                <a:spcPts val="2700"/>
              </a:lnSpc>
              <a:spcBef>
                <a:spcPts val="0"/>
              </a:spcBef>
              <a:spcAft>
                <a:spcPts val="0"/>
              </a:spcAft>
              <a:buClr>
                <a:schemeClr val="tx1"/>
              </a:buClr>
              <a:buSzTx/>
              <a:buFont typeface="Arial" panose="020B0604020202020204" pitchFamily="34" charset="0"/>
              <a:buNone/>
              <a:tabLst/>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a:t>
            </a:r>
          </a:p>
        </p:txBody>
      </p:sp>
    </p:spTree>
    <p:extLst>
      <p:ext uri="{BB962C8B-B14F-4D97-AF65-F5344CB8AC3E}">
        <p14:creationId xmlns:p14="http://schemas.microsoft.com/office/powerpoint/2010/main" val="20134869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ntent 5">
    <p:spTree>
      <p:nvGrpSpPr>
        <p:cNvPr id="1" name=""/>
        <p:cNvGrpSpPr/>
        <p:nvPr/>
      </p:nvGrpSpPr>
      <p:grpSpPr>
        <a:xfrm>
          <a:off x="0" y="0"/>
          <a:ext cx="0" cy="0"/>
          <a:chOff x="0" y="0"/>
          <a:chExt cx="0" cy="0"/>
        </a:xfrm>
      </p:grpSpPr>
      <p:sp>
        <p:nvSpPr>
          <p:cNvPr id="7" name="Picture Placeholder 21">
            <a:extLst>
              <a:ext uri="{FF2B5EF4-FFF2-40B4-BE49-F238E27FC236}">
                <a16:creationId xmlns:a16="http://schemas.microsoft.com/office/drawing/2014/main" id="{88281EE3-6C28-4907-9AFB-9461C5A80796}"/>
              </a:ext>
            </a:extLst>
          </p:cNvPr>
          <p:cNvSpPr>
            <a:spLocks noGrp="1" noChangeAspect="1"/>
          </p:cNvSpPr>
          <p:nvPr>
            <p:ph type="pic" sz="quarter" idx="26"/>
          </p:nvPr>
        </p:nvSpPr>
        <p:spPr>
          <a:xfrm>
            <a:off x="6968834" y="1052010"/>
            <a:ext cx="4776379" cy="4753981"/>
          </a:xfrm>
          <a:prstGeom prst="rect">
            <a:avLst/>
          </a:prstGeom>
          <a:solidFill>
            <a:srgbClr val="DAD8D6"/>
          </a:solidFill>
          <a:ln w="25400">
            <a:noFill/>
          </a:ln>
        </p:spPr>
        <p:txBody>
          <a:bodyPr lIns="914400" tIns="1828800" rIns="914400" bIns="914400" anchor="ctr" anchorCtr="0">
            <a:normAutofit/>
          </a:bodyPr>
          <a:lstStyle>
            <a:lvl1pPr marL="0" indent="0" algn="ctr">
              <a:buNone/>
              <a:defRPr sz="900">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r>
              <a:rPr lang="en-US" dirty="0"/>
              <a:t>Click icon to add picture</a:t>
            </a:r>
          </a:p>
        </p:txBody>
      </p:sp>
      <p:sp>
        <p:nvSpPr>
          <p:cNvPr id="2" name="Title 1">
            <a:extLst>
              <a:ext uri="{FF2B5EF4-FFF2-40B4-BE49-F238E27FC236}">
                <a16:creationId xmlns:a16="http://schemas.microsoft.com/office/drawing/2014/main" id="{BE69698C-B18D-4018-A961-298BC5C06FE9}"/>
              </a:ext>
            </a:extLst>
          </p:cNvPr>
          <p:cNvSpPr>
            <a:spLocks noGrp="1"/>
          </p:cNvSpPr>
          <p:nvPr>
            <p:ph type="title" hasCustomPrompt="1"/>
          </p:nvPr>
        </p:nvSpPr>
        <p:spPr>
          <a:xfrm>
            <a:off x="548935" y="296092"/>
            <a:ext cx="11196280" cy="862408"/>
          </a:xfrm>
        </p:spPr>
        <p:txBody>
          <a:bodyPr lIns="0"/>
          <a:lstStyle>
            <a:lvl1pPr>
              <a:defRPr>
                <a:solidFill>
                  <a:schemeClr val="tx1"/>
                </a:solidFill>
              </a:defRPr>
            </a:lvl1pPr>
          </a:lstStyle>
          <a:p>
            <a:r>
              <a:rPr lang="en-US" dirty="0"/>
              <a:t>Content slide 5</a:t>
            </a:r>
          </a:p>
        </p:txBody>
      </p:sp>
      <p:sp>
        <p:nvSpPr>
          <p:cNvPr id="9" name="Subtitle 2">
            <a:extLst>
              <a:ext uri="{FF2B5EF4-FFF2-40B4-BE49-F238E27FC236}">
                <a16:creationId xmlns:a16="http://schemas.microsoft.com/office/drawing/2014/main" id="{7FF362D7-00F5-4E8A-9860-8AF158E27DFA}"/>
              </a:ext>
            </a:extLst>
          </p:cNvPr>
          <p:cNvSpPr>
            <a:spLocks noGrp="1"/>
          </p:cNvSpPr>
          <p:nvPr>
            <p:ph type="subTitle" idx="1" hasCustomPrompt="1"/>
          </p:nvPr>
        </p:nvSpPr>
        <p:spPr>
          <a:xfrm>
            <a:off x="548935" y="6178893"/>
            <a:ext cx="4433476" cy="662938"/>
          </a:xfrm>
          <a:prstGeom prst="rect">
            <a:avLst/>
          </a:prstGeom>
        </p:spPr>
        <p:txBody>
          <a:bodyPr wrap="square" lIns="0" tIns="182880" rIns="274320" bIns="274320">
            <a:spAutoFit/>
          </a:bodyPr>
          <a:lstStyle>
            <a:lvl1pPr marL="0" indent="0" algn="l">
              <a:lnSpc>
                <a:spcPct val="120000"/>
              </a:lnSpc>
              <a:buNone/>
              <a:defRPr lang="en-US" sz="1200" kern="1200" dirty="0">
                <a:solidFill>
                  <a:srgbClr val="767676"/>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title if needed</a:t>
            </a:r>
          </a:p>
        </p:txBody>
      </p:sp>
      <p:sp>
        <p:nvSpPr>
          <p:cNvPr id="10" name="Text Placeholder 9">
            <a:extLst>
              <a:ext uri="{FF2B5EF4-FFF2-40B4-BE49-F238E27FC236}">
                <a16:creationId xmlns:a16="http://schemas.microsoft.com/office/drawing/2014/main" id="{04BA22C1-D371-4BF4-8B9B-96854E7ECC78}"/>
              </a:ext>
            </a:extLst>
          </p:cNvPr>
          <p:cNvSpPr>
            <a:spLocks noGrp="1"/>
          </p:cNvSpPr>
          <p:nvPr>
            <p:ph type="body" sz="quarter" idx="10"/>
          </p:nvPr>
        </p:nvSpPr>
        <p:spPr>
          <a:xfrm>
            <a:off x="548935" y="1210605"/>
            <a:ext cx="6018120" cy="45640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65272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ntent 6">
    <p:spTree>
      <p:nvGrpSpPr>
        <p:cNvPr id="1" name=""/>
        <p:cNvGrpSpPr/>
        <p:nvPr/>
      </p:nvGrpSpPr>
      <p:grpSpPr>
        <a:xfrm>
          <a:off x="0" y="0"/>
          <a:ext cx="0" cy="0"/>
          <a:chOff x="0" y="0"/>
          <a:chExt cx="0" cy="0"/>
        </a:xfrm>
      </p:grpSpPr>
      <p:sp>
        <p:nvSpPr>
          <p:cNvPr id="7" name="Picture Placeholder 21">
            <a:extLst>
              <a:ext uri="{FF2B5EF4-FFF2-40B4-BE49-F238E27FC236}">
                <a16:creationId xmlns:a16="http://schemas.microsoft.com/office/drawing/2014/main" id="{88281EE3-6C28-4907-9AFB-9461C5A80796}"/>
              </a:ext>
            </a:extLst>
          </p:cNvPr>
          <p:cNvSpPr>
            <a:spLocks noGrp="1" noChangeAspect="1"/>
          </p:cNvSpPr>
          <p:nvPr>
            <p:ph type="pic" sz="quarter" idx="26"/>
          </p:nvPr>
        </p:nvSpPr>
        <p:spPr>
          <a:xfrm>
            <a:off x="6968834" y="1052011"/>
            <a:ext cx="4776379" cy="2301212"/>
          </a:xfrm>
          <a:prstGeom prst="rect">
            <a:avLst/>
          </a:prstGeom>
          <a:solidFill>
            <a:srgbClr val="DAD8D6"/>
          </a:solidFill>
          <a:ln w="25400">
            <a:noFill/>
          </a:ln>
        </p:spPr>
        <p:txBody>
          <a:bodyPr lIns="914400" tIns="1828800" rIns="914400" bIns="914400" anchor="ctr" anchorCtr="0">
            <a:noAutofit/>
          </a:bodyPr>
          <a:lstStyle>
            <a:lvl1pPr marL="0" indent="0" algn="ctr">
              <a:buNone/>
              <a:defRPr sz="1000">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r>
              <a:rPr lang="en-US" sz="1000" dirty="0">
                <a:latin typeface="Arial" panose="020B0604020202020204" pitchFamily="34" charset="0"/>
                <a:cs typeface="Arial" panose="020B0604020202020204" pitchFamily="34" charset="0"/>
              </a:rPr>
              <a:t>Click icon to add picture</a:t>
            </a:r>
            <a:endParaRPr lang="en-US" dirty="0"/>
          </a:p>
        </p:txBody>
      </p:sp>
      <p:sp>
        <p:nvSpPr>
          <p:cNvPr id="12" name="Picture Placeholder 21">
            <a:extLst>
              <a:ext uri="{FF2B5EF4-FFF2-40B4-BE49-F238E27FC236}">
                <a16:creationId xmlns:a16="http://schemas.microsoft.com/office/drawing/2014/main" id="{82EB0359-BD7C-4448-BE4D-494523C0BA92}"/>
              </a:ext>
            </a:extLst>
          </p:cNvPr>
          <p:cNvSpPr>
            <a:spLocks noGrp="1" noChangeAspect="1"/>
          </p:cNvSpPr>
          <p:nvPr>
            <p:ph type="pic" sz="quarter" idx="27"/>
          </p:nvPr>
        </p:nvSpPr>
        <p:spPr>
          <a:xfrm>
            <a:off x="6968834" y="3504777"/>
            <a:ext cx="4776379" cy="2301212"/>
          </a:xfrm>
          <a:prstGeom prst="rect">
            <a:avLst/>
          </a:prstGeom>
          <a:solidFill>
            <a:srgbClr val="DAD8D6"/>
          </a:solidFill>
          <a:ln w="25400">
            <a:noFill/>
          </a:ln>
        </p:spPr>
        <p:txBody>
          <a:bodyPr lIns="914400" tIns="1828800" rIns="914400" bIns="914400" anchor="ctr" anchorCtr="0">
            <a:noAutofit/>
          </a:bodyPr>
          <a:lstStyle>
            <a:lvl1pPr marL="0" indent="0" algn="ctr">
              <a:buNone/>
              <a:defRPr sz="1000">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r>
              <a:rPr lang="en-US" sz="1000" dirty="0">
                <a:latin typeface="Arial" panose="020B0604020202020204" pitchFamily="34" charset="0"/>
                <a:cs typeface="Arial" panose="020B0604020202020204" pitchFamily="34" charset="0"/>
              </a:rPr>
              <a:t>Click icon to add picture</a:t>
            </a:r>
            <a:endParaRPr lang="en-US" dirty="0"/>
          </a:p>
        </p:txBody>
      </p:sp>
      <p:sp>
        <p:nvSpPr>
          <p:cNvPr id="2" name="Title 1">
            <a:extLst>
              <a:ext uri="{FF2B5EF4-FFF2-40B4-BE49-F238E27FC236}">
                <a16:creationId xmlns:a16="http://schemas.microsoft.com/office/drawing/2014/main" id="{BE69698C-B18D-4018-A961-298BC5C06FE9}"/>
              </a:ext>
            </a:extLst>
          </p:cNvPr>
          <p:cNvSpPr>
            <a:spLocks noGrp="1"/>
          </p:cNvSpPr>
          <p:nvPr>
            <p:ph type="title" hasCustomPrompt="1"/>
          </p:nvPr>
        </p:nvSpPr>
        <p:spPr>
          <a:xfrm>
            <a:off x="548935" y="296092"/>
            <a:ext cx="11196280" cy="862408"/>
          </a:xfrm>
        </p:spPr>
        <p:txBody>
          <a:bodyPr lIns="0"/>
          <a:lstStyle>
            <a:lvl1pPr>
              <a:defRPr>
                <a:solidFill>
                  <a:schemeClr val="tx1"/>
                </a:solidFill>
              </a:defRPr>
            </a:lvl1pPr>
          </a:lstStyle>
          <a:p>
            <a:r>
              <a:rPr lang="en-US" dirty="0"/>
              <a:t>Content slide 6</a:t>
            </a:r>
          </a:p>
        </p:txBody>
      </p:sp>
      <p:sp>
        <p:nvSpPr>
          <p:cNvPr id="9" name="Subtitle 2">
            <a:extLst>
              <a:ext uri="{FF2B5EF4-FFF2-40B4-BE49-F238E27FC236}">
                <a16:creationId xmlns:a16="http://schemas.microsoft.com/office/drawing/2014/main" id="{7FF362D7-00F5-4E8A-9860-8AF158E27DFA}"/>
              </a:ext>
            </a:extLst>
          </p:cNvPr>
          <p:cNvSpPr>
            <a:spLocks noGrp="1"/>
          </p:cNvSpPr>
          <p:nvPr>
            <p:ph type="subTitle" idx="1" hasCustomPrompt="1"/>
          </p:nvPr>
        </p:nvSpPr>
        <p:spPr>
          <a:xfrm>
            <a:off x="548935" y="6178893"/>
            <a:ext cx="4433476" cy="662938"/>
          </a:xfrm>
          <a:prstGeom prst="rect">
            <a:avLst/>
          </a:prstGeom>
        </p:spPr>
        <p:txBody>
          <a:bodyPr wrap="square" lIns="0" tIns="182880" rIns="274320" bIns="274320">
            <a:spAutoFit/>
          </a:bodyPr>
          <a:lstStyle>
            <a:lvl1pPr marL="0" indent="0" algn="l">
              <a:lnSpc>
                <a:spcPct val="120000"/>
              </a:lnSpc>
              <a:buNone/>
              <a:defRPr lang="en-US" sz="1200" kern="1200" dirty="0">
                <a:solidFill>
                  <a:srgbClr val="767676"/>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title if needed</a:t>
            </a:r>
          </a:p>
        </p:txBody>
      </p:sp>
      <p:sp>
        <p:nvSpPr>
          <p:cNvPr id="10" name="Text Placeholder 9">
            <a:extLst>
              <a:ext uri="{FF2B5EF4-FFF2-40B4-BE49-F238E27FC236}">
                <a16:creationId xmlns:a16="http://schemas.microsoft.com/office/drawing/2014/main" id="{04BA22C1-D371-4BF4-8B9B-96854E7ECC78}"/>
              </a:ext>
            </a:extLst>
          </p:cNvPr>
          <p:cNvSpPr>
            <a:spLocks noGrp="1"/>
          </p:cNvSpPr>
          <p:nvPr>
            <p:ph type="body" sz="quarter" idx="10"/>
          </p:nvPr>
        </p:nvSpPr>
        <p:spPr>
          <a:xfrm>
            <a:off x="548935" y="1210605"/>
            <a:ext cx="6018120" cy="45640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674798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ontent 2">
    <p:spTree>
      <p:nvGrpSpPr>
        <p:cNvPr id="1" name=""/>
        <p:cNvGrpSpPr/>
        <p:nvPr/>
      </p:nvGrpSpPr>
      <p:grpSpPr>
        <a:xfrm>
          <a:off x="0" y="0"/>
          <a:ext cx="0" cy="0"/>
          <a:chOff x="0" y="0"/>
          <a:chExt cx="0" cy="0"/>
        </a:xfrm>
      </p:grpSpPr>
      <p:sp>
        <p:nvSpPr>
          <p:cNvPr id="13" name="Text Placeholder 9">
            <a:extLst>
              <a:ext uri="{FF2B5EF4-FFF2-40B4-BE49-F238E27FC236}">
                <a16:creationId xmlns:a16="http://schemas.microsoft.com/office/drawing/2014/main" id="{B6EAD2A3-D221-42E3-94E8-C02B96F58EEA}"/>
              </a:ext>
            </a:extLst>
          </p:cNvPr>
          <p:cNvSpPr>
            <a:spLocks noGrp="1"/>
          </p:cNvSpPr>
          <p:nvPr>
            <p:ph type="body" sz="quarter" idx="13" hasCustomPrompt="1"/>
          </p:nvPr>
        </p:nvSpPr>
        <p:spPr>
          <a:xfrm>
            <a:off x="6649937" y="1410691"/>
            <a:ext cx="4993129" cy="571779"/>
          </a:xfrm>
        </p:spPr>
        <p:txBody>
          <a:bodyPr>
            <a:normAutofit/>
          </a:bodyPr>
          <a:lstStyle>
            <a:lvl1pPr marL="0" indent="0">
              <a:buNone/>
              <a:defRPr sz="2400" b="1">
                <a:solidFill>
                  <a:schemeClr val="tx1"/>
                </a:solidFill>
              </a:defRPr>
            </a:lvl1pPr>
          </a:lstStyle>
          <a:p>
            <a:pPr lvl="0"/>
            <a:r>
              <a:rPr lang="en-US" dirty="0"/>
              <a:t>Column 2 headline</a:t>
            </a:r>
          </a:p>
        </p:txBody>
      </p:sp>
      <p:sp>
        <p:nvSpPr>
          <p:cNvPr id="12" name="Text Placeholder 9">
            <a:extLst>
              <a:ext uri="{FF2B5EF4-FFF2-40B4-BE49-F238E27FC236}">
                <a16:creationId xmlns:a16="http://schemas.microsoft.com/office/drawing/2014/main" id="{1D4E30FA-F535-4FA5-B786-1488EF38428B}"/>
              </a:ext>
            </a:extLst>
          </p:cNvPr>
          <p:cNvSpPr>
            <a:spLocks noGrp="1"/>
          </p:cNvSpPr>
          <p:nvPr>
            <p:ph type="body" sz="quarter" idx="12" hasCustomPrompt="1"/>
          </p:nvPr>
        </p:nvSpPr>
        <p:spPr>
          <a:xfrm>
            <a:off x="548934" y="1410691"/>
            <a:ext cx="4993129" cy="571779"/>
          </a:xfrm>
        </p:spPr>
        <p:txBody>
          <a:bodyPr>
            <a:normAutofit/>
          </a:bodyPr>
          <a:lstStyle>
            <a:lvl1pPr marL="0" indent="0">
              <a:buNone/>
              <a:defRPr sz="2400" b="1">
                <a:solidFill>
                  <a:schemeClr val="tx1"/>
                </a:solidFill>
              </a:defRPr>
            </a:lvl1pPr>
          </a:lstStyle>
          <a:p>
            <a:pPr lvl="0"/>
            <a:r>
              <a:rPr lang="en-US" dirty="0"/>
              <a:t>Column 1 headline</a:t>
            </a:r>
          </a:p>
        </p:txBody>
      </p:sp>
      <p:sp>
        <p:nvSpPr>
          <p:cNvPr id="11" name="Text Placeholder 9">
            <a:extLst>
              <a:ext uri="{FF2B5EF4-FFF2-40B4-BE49-F238E27FC236}">
                <a16:creationId xmlns:a16="http://schemas.microsoft.com/office/drawing/2014/main" id="{A8C2C747-EA07-4BAC-817A-1B9DB4C5A00A}"/>
              </a:ext>
            </a:extLst>
          </p:cNvPr>
          <p:cNvSpPr>
            <a:spLocks noGrp="1"/>
          </p:cNvSpPr>
          <p:nvPr>
            <p:ph type="body" sz="quarter" idx="11"/>
          </p:nvPr>
        </p:nvSpPr>
        <p:spPr>
          <a:xfrm>
            <a:off x="6652303" y="2051601"/>
            <a:ext cx="4993129" cy="386966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33DC80A0-6FC1-4176-B34C-16C6E9D85B0C}"/>
              </a:ext>
            </a:extLst>
          </p:cNvPr>
          <p:cNvSpPr>
            <a:spLocks noGrp="1"/>
          </p:cNvSpPr>
          <p:nvPr>
            <p:ph type="body" sz="quarter" idx="10"/>
          </p:nvPr>
        </p:nvSpPr>
        <p:spPr>
          <a:xfrm>
            <a:off x="548934" y="2051601"/>
            <a:ext cx="4993129" cy="386966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A7992D01-7FCF-438A-8F91-D88F5900C78B}"/>
              </a:ext>
            </a:extLst>
          </p:cNvPr>
          <p:cNvSpPr>
            <a:spLocks noGrp="1"/>
          </p:cNvSpPr>
          <p:nvPr>
            <p:ph type="title" hasCustomPrompt="1"/>
          </p:nvPr>
        </p:nvSpPr>
        <p:spPr>
          <a:xfrm>
            <a:off x="548935" y="261258"/>
            <a:ext cx="11196280" cy="932076"/>
          </a:xfrm>
        </p:spPr>
        <p:txBody>
          <a:bodyPr/>
          <a:lstStyle>
            <a:lvl1pPr>
              <a:defRPr>
                <a:solidFill>
                  <a:schemeClr val="tx1"/>
                </a:solidFill>
              </a:defRPr>
            </a:lvl1pPr>
          </a:lstStyle>
          <a:p>
            <a:r>
              <a:rPr lang="en-US" dirty="0"/>
              <a:t>Content slide 2</a:t>
            </a:r>
          </a:p>
        </p:txBody>
      </p:sp>
      <p:cxnSp>
        <p:nvCxnSpPr>
          <p:cNvPr id="7" name="Straight Connector 6">
            <a:extLst>
              <a:ext uri="{FF2B5EF4-FFF2-40B4-BE49-F238E27FC236}">
                <a16:creationId xmlns:a16="http://schemas.microsoft.com/office/drawing/2014/main" id="{04966E81-4911-459C-A713-0C7F8A3BE71B}"/>
              </a:ext>
            </a:extLst>
          </p:cNvPr>
          <p:cNvCxnSpPr>
            <a:cxnSpLocks/>
          </p:cNvCxnSpPr>
          <p:nvPr userDrawn="1"/>
        </p:nvCxnSpPr>
        <p:spPr>
          <a:xfrm>
            <a:off x="6091003" y="1331009"/>
            <a:ext cx="4997" cy="4642055"/>
          </a:xfrm>
          <a:prstGeom prst="line">
            <a:avLst/>
          </a:prstGeom>
          <a:ln w="12700">
            <a:solidFill>
              <a:srgbClr val="767676"/>
            </a:solidFill>
          </a:ln>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2464328C-E822-45E9-B03C-F3AAC699102F}"/>
              </a:ext>
            </a:extLst>
          </p:cNvPr>
          <p:cNvSpPr>
            <a:spLocks noGrp="1"/>
          </p:cNvSpPr>
          <p:nvPr>
            <p:ph type="subTitle" idx="1" hasCustomPrompt="1"/>
          </p:nvPr>
        </p:nvSpPr>
        <p:spPr>
          <a:xfrm>
            <a:off x="548934" y="6178893"/>
            <a:ext cx="4433476" cy="662938"/>
          </a:xfrm>
          <a:prstGeom prst="rect">
            <a:avLst/>
          </a:prstGeom>
        </p:spPr>
        <p:txBody>
          <a:bodyPr wrap="square" lIns="0" tIns="182880" rIns="274320" bIns="274320">
            <a:spAutoFit/>
          </a:bodyPr>
          <a:lstStyle>
            <a:lvl1pPr marL="0" indent="0" algn="l">
              <a:lnSpc>
                <a:spcPct val="120000"/>
              </a:lnSpc>
              <a:buNone/>
              <a:defRPr lang="en-US" sz="1200" kern="1200" dirty="0">
                <a:solidFill>
                  <a:srgbClr val="767676"/>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title if needed</a:t>
            </a:r>
          </a:p>
        </p:txBody>
      </p:sp>
    </p:spTree>
    <p:extLst>
      <p:ext uri="{BB962C8B-B14F-4D97-AF65-F5344CB8AC3E}">
        <p14:creationId xmlns:p14="http://schemas.microsoft.com/office/powerpoint/2010/main" val="3248120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9698C-B18D-4018-A961-298BC5C06FE9}"/>
              </a:ext>
            </a:extLst>
          </p:cNvPr>
          <p:cNvSpPr>
            <a:spLocks noGrp="1"/>
          </p:cNvSpPr>
          <p:nvPr>
            <p:ph type="title" hasCustomPrompt="1"/>
          </p:nvPr>
        </p:nvSpPr>
        <p:spPr>
          <a:xfrm>
            <a:off x="548935" y="296092"/>
            <a:ext cx="11196280" cy="862408"/>
          </a:xfrm>
        </p:spPr>
        <p:txBody>
          <a:bodyPr lIns="0"/>
          <a:lstStyle>
            <a:lvl1pPr>
              <a:defRPr>
                <a:solidFill>
                  <a:schemeClr val="tx1"/>
                </a:solidFill>
              </a:defRPr>
            </a:lvl1pPr>
          </a:lstStyle>
          <a:p>
            <a:r>
              <a:rPr lang="en-US" dirty="0"/>
              <a:t>Content slide 1</a:t>
            </a:r>
          </a:p>
        </p:txBody>
      </p:sp>
      <p:sp>
        <p:nvSpPr>
          <p:cNvPr id="9" name="Subtitle 2">
            <a:extLst>
              <a:ext uri="{FF2B5EF4-FFF2-40B4-BE49-F238E27FC236}">
                <a16:creationId xmlns:a16="http://schemas.microsoft.com/office/drawing/2014/main" id="{7FF362D7-00F5-4E8A-9860-8AF158E27DFA}"/>
              </a:ext>
            </a:extLst>
          </p:cNvPr>
          <p:cNvSpPr>
            <a:spLocks noGrp="1"/>
          </p:cNvSpPr>
          <p:nvPr>
            <p:ph type="subTitle" idx="1" hasCustomPrompt="1"/>
          </p:nvPr>
        </p:nvSpPr>
        <p:spPr>
          <a:xfrm>
            <a:off x="548935" y="6178893"/>
            <a:ext cx="4433476" cy="662938"/>
          </a:xfrm>
          <a:prstGeom prst="rect">
            <a:avLst/>
          </a:prstGeom>
        </p:spPr>
        <p:txBody>
          <a:bodyPr wrap="square" lIns="0" tIns="182880" rIns="274320" bIns="274320">
            <a:spAutoFit/>
          </a:bodyPr>
          <a:lstStyle>
            <a:lvl1pPr marL="0" indent="0" algn="l">
              <a:lnSpc>
                <a:spcPct val="120000"/>
              </a:lnSpc>
              <a:buNone/>
              <a:defRPr lang="en-US" sz="1200" kern="1200" dirty="0">
                <a:solidFill>
                  <a:srgbClr val="767676"/>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title if needed</a:t>
            </a:r>
          </a:p>
        </p:txBody>
      </p:sp>
      <p:sp>
        <p:nvSpPr>
          <p:cNvPr id="10" name="Text Placeholder 9">
            <a:extLst>
              <a:ext uri="{FF2B5EF4-FFF2-40B4-BE49-F238E27FC236}">
                <a16:creationId xmlns:a16="http://schemas.microsoft.com/office/drawing/2014/main" id="{04BA22C1-D371-4BF4-8B9B-96854E7ECC78}"/>
              </a:ext>
            </a:extLst>
          </p:cNvPr>
          <p:cNvSpPr>
            <a:spLocks noGrp="1"/>
          </p:cNvSpPr>
          <p:nvPr>
            <p:ph type="body" sz="quarter" idx="10"/>
          </p:nvPr>
        </p:nvSpPr>
        <p:spPr>
          <a:xfrm>
            <a:off x="548935" y="1371821"/>
            <a:ext cx="11196280" cy="45640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00892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609600" y="1143000"/>
            <a:ext cx="10972800" cy="0"/>
          </a:xfrm>
          <a:prstGeom prst="line">
            <a:avLst/>
          </a:prstGeom>
          <a:noFill/>
          <a:ln w="9525" cap="flat" cmpd="sng" algn="ctr">
            <a:solidFill>
              <a:schemeClr val="accent2"/>
            </a:solidFill>
            <a:prstDash val="dash"/>
            <a:round/>
            <a:headEnd type="none" w="med" len="med"/>
            <a:tailEnd type="none" w="med" len="med"/>
          </a:ln>
          <a:effectLst/>
        </p:spPr>
        <p:txBody>
          <a:bodyPr/>
          <a:lstStyle/>
          <a:p>
            <a:pPr>
              <a:defRPr/>
            </a:pPr>
            <a:endParaRPr lang="en-US" sz="1800" dirty="0">
              <a:latin typeface="Tw Cen MT" panose="020B0602020104020603" pitchFamily="34" charset="0"/>
              <a:ea typeface="+mn-ea"/>
            </a:endParaRPr>
          </a:p>
        </p:txBody>
      </p:sp>
      <p:sp>
        <p:nvSpPr>
          <p:cNvPr id="2" name="Title 1"/>
          <p:cNvSpPr>
            <a:spLocks noGrp="1"/>
          </p:cNvSpPr>
          <p:nvPr>
            <p:ph type="title"/>
          </p:nvPr>
        </p:nvSpPr>
        <p:spPr/>
        <p:txBody>
          <a:bodyPr/>
          <a:lstStyle>
            <a:lvl1pPr>
              <a:defRPr>
                <a:latin typeface="Tw Cen MT" panose="020B0602020104020603" pitchFamily="34" charset="0"/>
              </a:defRPr>
            </a:lvl1pPr>
          </a:lstStyle>
          <a:p>
            <a:r>
              <a:rPr lang="en-US" dirty="0"/>
              <a:t>Click to edit Master title style</a:t>
            </a:r>
          </a:p>
        </p:txBody>
      </p:sp>
      <p:sp>
        <p:nvSpPr>
          <p:cNvPr id="8" name="Content Placeholder 7"/>
          <p:cNvSpPr>
            <a:spLocks noGrp="1"/>
          </p:cNvSpPr>
          <p:nvPr>
            <p:ph sz="quarter" idx="1"/>
          </p:nvPr>
        </p:nvSpPr>
        <p:spPr>
          <a:xfrm>
            <a:off x="609600" y="1219200"/>
            <a:ext cx="10972800" cy="4937760"/>
          </a:xfrm>
        </p:spPr>
        <p:txBody>
          <a:bodyPr/>
          <a:lstStyle>
            <a:lvl1pPr>
              <a:defRPr>
                <a:latin typeface="Tw Cen MT" panose="020B0602020104020603" pitchFamily="34" charset="0"/>
              </a:defRPr>
            </a:lvl1pPr>
            <a:lvl2pPr>
              <a:defRPr>
                <a:latin typeface="Tw Cen MT" panose="020B0602020104020603" pitchFamily="34" charset="0"/>
              </a:defRPr>
            </a:lvl2pPr>
            <a:lvl3pPr>
              <a:defRPr>
                <a:latin typeface="Tw Cen MT" panose="020B0602020104020603" pitchFamily="34" charset="0"/>
              </a:defRPr>
            </a:lvl3pPr>
            <a:lvl4pPr>
              <a:defRPr>
                <a:latin typeface="Tw Cen MT" panose="020B0602020104020603" pitchFamily="34" charset="0"/>
              </a:defRPr>
            </a:lvl4pPr>
            <a:lvl5pPr>
              <a:defRPr>
                <a:latin typeface="Tw Cen MT" panose="020B06020201040206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916363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406400" y="1274232"/>
            <a:ext cx="10972800" cy="0"/>
          </a:xfrm>
          <a:prstGeom prst="line">
            <a:avLst/>
          </a:prstGeom>
          <a:noFill/>
          <a:ln w="9525" cap="flat" cmpd="sng" algn="ctr">
            <a:solidFill>
              <a:schemeClr val="accent2"/>
            </a:solidFill>
            <a:prstDash val="dash"/>
            <a:round/>
            <a:headEnd type="none" w="med" len="med"/>
            <a:tailEnd type="none" w="med" len="med"/>
          </a:ln>
          <a:effectLst/>
        </p:spPr>
        <p:txBody>
          <a:bodyPr/>
          <a:lstStyle/>
          <a:p>
            <a:pPr>
              <a:defRPr/>
            </a:pPr>
            <a:endParaRPr lang="en-US" sz="1800" dirty="0">
              <a:latin typeface="Tw Cen MT" panose="020B0602020104020603" pitchFamily="34" charset="0"/>
              <a:ea typeface="+mn-ea"/>
            </a:endParaRPr>
          </a:p>
        </p:txBody>
      </p:sp>
      <p:sp>
        <p:nvSpPr>
          <p:cNvPr id="2" name="Title 1"/>
          <p:cNvSpPr>
            <a:spLocks noGrp="1"/>
          </p:cNvSpPr>
          <p:nvPr>
            <p:ph type="title"/>
          </p:nvPr>
        </p:nvSpPr>
        <p:spPr>
          <a:xfrm>
            <a:off x="406400" y="599015"/>
            <a:ext cx="10972800" cy="609600"/>
          </a:xfrm>
        </p:spPr>
        <p:txBody>
          <a:bodyPr/>
          <a:lstStyle>
            <a:lvl1pPr>
              <a:defRPr sz="2400">
                <a:latin typeface="Tw Cen MT" panose="020B0602020104020603" pitchFamily="34" charset="0"/>
              </a:defRPr>
            </a:lvl1pPr>
          </a:lstStyle>
          <a:p>
            <a:r>
              <a:rPr lang="en-US" dirty="0"/>
              <a:t>Click to edit Master title style</a:t>
            </a:r>
          </a:p>
        </p:txBody>
      </p:sp>
      <p:sp>
        <p:nvSpPr>
          <p:cNvPr id="4" name="Text Placeholder 3"/>
          <p:cNvSpPr>
            <a:spLocks noGrp="1"/>
          </p:cNvSpPr>
          <p:nvPr>
            <p:ph type="body" sz="quarter" idx="10"/>
          </p:nvPr>
        </p:nvSpPr>
        <p:spPr>
          <a:xfrm>
            <a:off x="6299200" y="76199"/>
            <a:ext cx="5486400" cy="457200"/>
          </a:xfrm>
        </p:spPr>
        <p:txBody>
          <a:bodyPr/>
          <a:lstStyle>
            <a:lvl1pPr marL="0" indent="0" algn="r">
              <a:buNone/>
              <a:defRPr sz="1400" b="1" cap="small" baseline="0">
                <a:latin typeface="Tw Cen MT" panose="020B0602020104020603" pitchFamily="34" charset="0"/>
              </a:defRPr>
            </a:lvl1pPr>
            <a:lvl2pPr marL="274638" indent="0" algn="r">
              <a:buNone/>
              <a:defRPr sz="1400" b="1" cap="small" baseline="0"/>
            </a:lvl2pPr>
            <a:lvl3pPr marL="593725" indent="0" algn="r">
              <a:buNone/>
              <a:defRPr sz="1400" b="1" cap="small" baseline="0"/>
            </a:lvl3pPr>
            <a:lvl4pPr marL="868363" indent="0" algn="r">
              <a:buNone/>
              <a:defRPr sz="1400" b="1" cap="small" baseline="0"/>
            </a:lvl4pPr>
            <a:lvl5pPr marL="1143000" indent="0" algn="r">
              <a:buNone/>
              <a:defRPr sz="1400" b="1" cap="small" baseline="0"/>
            </a:lvl5pPr>
          </a:lstStyle>
          <a:p>
            <a:pPr lvl="0"/>
            <a:r>
              <a:rPr lang="en-US" dirty="0"/>
              <a:t>Click to edit Master text styles</a:t>
            </a:r>
          </a:p>
        </p:txBody>
      </p:sp>
      <p:sp>
        <p:nvSpPr>
          <p:cNvPr id="6" name="Text Placeholder 5"/>
          <p:cNvSpPr>
            <a:spLocks noGrp="1"/>
          </p:cNvSpPr>
          <p:nvPr>
            <p:ph type="body" sz="quarter" idx="11"/>
          </p:nvPr>
        </p:nvSpPr>
        <p:spPr>
          <a:xfrm>
            <a:off x="508000" y="1447800"/>
            <a:ext cx="10769600" cy="4953000"/>
          </a:xfrm>
        </p:spPr>
        <p:txBody>
          <a:bodyPr/>
          <a:lstStyle>
            <a:lvl1pPr>
              <a:defRPr>
                <a:latin typeface="Tw Cen MT" panose="020B0602020104020603" pitchFamily="34" charset="0"/>
              </a:defRPr>
            </a:lvl1pPr>
            <a:lvl2pPr>
              <a:defRPr>
                <a:solidFill>
                  <a:schemeClr val="bg2">
                    <a:lumMod val="25000"/>
                  </a:schemeClr>
                </a:solidFill>
                <a:latin typeface="Tw Cen MT" panose="020B0602020104020603" pitchFamily="34" charset="0"/>
              </a:defRPr>
            </a:lvl2pPr>
            <a:lvl3pPr>
              <a:defRPr>
                <a:solidFill>
                  <a:schemeClr val="bg2">
                    <a:lumMod val="25000"/>
                  </a:schemeClr>
                </a:solidFill>
                <a:latin typeface="Tw Cen MT" panose="020B0602020104020603" pitchFamily="34" charset="0"/>
              </a:defRPr>
            </a:lvl3pPr>
            <a:lvl4pPr>
              <a:defRPr>
                <a:solidFill>
                  <a:schemeClr val="bg2">
                    <a:lumMod val="25000"/>
                  </a:schemeClr>
                </a:solidFill>
                <a:latin typeface="Tw Cen MT" panose="020B0602020104020603" pitchFamily="34" charset="0"/>
              </a:defRPr>
            </a:lvl4pPr>
            <a:lvl5pPr>
              <a:defRPr>
                <a:solidFill>
                  <a:schemeClr val="bg2">
                    <a:lumMod val="25000"/>
                  </a:schemeClr>
                </a:solidFill>
                <a:latin typeface="Tw Cen MT" panose="020B06020201040206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162575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406400" y="1274232"/>
            <a:ext cx="10972800" cy="0"/>
          </a:xfrm>
          <a:prstGeom prst="line">
            <a:avLst/>
          </a:prstGeom>
          <a:noFill/>
          <a:ln w="9525" cap="flat" cmpd="sng" algn="ctr">
            <a:solidFill>
              <a:schemeClr val="accent2"/>
            </a:solidFill>
            <a:prstDash val="dash"/>
            <a:round/>
            <a:headEnd type="none" w="med" len="med"/>
            <a:tailEnd type="none" w="med" len="med"/>
          </a:ln>
          <a:effectLst/>
        </p:spPr>
        <p:txBody>
          <a:bodyPr/>
          <a:lstStyle/>
          <a:p>
            <a:pPr>
              <a:defRPr/>
            </a:pPr>
            <a:endParaRPr lang="en-US" sz="1800" dirty="0">
              <a:latin typeface="Rockwell" panose="02060603020205020403" pitchFamily="18" charset="0"/>
              <a:ea typeface="+mn-ea"/>
            </a:endParaRPr>
          </a:p>
        </p:txBody>
      </p:sp>
      <p:sp>
        <p:nvSpPr>
          <p:cNvPr id="2" name="Title 1"/>
          <p:cNvSpPr>
            <a:spLocks noGrp="1"/>
          </p:cNvSpPr>
          <p:nvPr>
            <p:ph type="title"/>
          </p:nvPr>
        </p:nvSpPr>
        <p:spPr>
          <a:xfrm>
            <a:off x="406400" y="599015"/>
            <a:ext cx="10972800" cy="609600"/>
          </a:xfrm>
        </p:spPr>
        <p:txBody>
          <a:bodyPr/>
          <a:lstStyle>
            <a:lvl1pPr>
              <a:defRPr sz="2400">
                <a:latin typeface="Tw Cen MT" panose="020B0602020104020603" pitchFamily="34" charset="0"/>
              </a:defRPr>
            </a:lvl1pPr>
          </a:lstStyle>
          <a:p>
            <a:r>
              <a:rPr lang="en-US" dirty="0"/>
              <a:t>Click to edit Master title style</a:t>
            </a:r>
          </a:p>
        </p:txBody>
      </p:sp>
      <p:sp>
        <p:nvSpPr>
          <p:cNvPr id="4" name="Text Placeholder 3"/>
          <p:cNvSpPr>
            <a:spLocks noGrp="1"/>
          </p:cNvSpPr>
          <p:nvPr>
            <p:ph type="body" sz="quarter" idx="10"/>
          </p:nvPr>
        </p:nvSpPr>
        <p:spPr>
          <a:xfrm>
            <a:off x="6299200" y="76199"/>
            <a:ext cx="5486400" cy="457200"/>
          </a:xfrm>
        </p:spPr>
        <p:txBody>
          <a:bodyPr/>
          <a:lstStyle>
            <a:lvl1pPr marL="0" indent="0" algn="r">
              <a:buNone/>
              <a:defRPr sz="1400" b="1" cap="small" baseline="0">
                <a:latin typeface="Tw Cen MT" panose="020B0602020104020603" pitchFamily="34" charset="0"/>
              </a:defRPr>
            </a:lvl1pPr>
            <a:lvl2pPr marL="274638" indent="0" algn="r">
              <a:buNone/>
              <a:defRPr sz="1400" b="1" cap="small" baseline="0"/>
            </a:lvl2pPr>
            <a:lvl3pPr marL="593725" indent="0" algn="r">
              <a:buNone/>
              <a:defRPr sz="1400" b="1" cap="small" baseline="0"/>
            </a:lvl3pPr>
            <a:lvl4pPr marL="868363" indent="0" algn="r">
              <a:buNone/>
              <a:defRPr sz="1400" b="1" cap="small" baseline="0"/>
            </a:lvl4pPr>
            <a:lvl5pPr marL="1143000" indent="0" algn="r">
              <a:buNone/>
              <a:defRPr sz="1400" b="1" cap="small" baseline="0"/>
            </a:lvl5pPr>
          </a:lstStyle>
          <a:p>
            <a:pPr lvl="0"/>
            <a:r>
              <a:rPr lang="en-US" dirty="0"/>
              <a:t>Click to edit Master text styles</a:t>
            </a:r>
          </a:p>
        </p:txBody>
      </p:sp>
      <p:sp>
        <p:nvSpPr>
          <p:cNvPr id="6" name="Text Placeholder 5"/>
          <p:cNvSpPr>
            <a:spLocks noGrp="1"/>
          </p:cNvSpPr>
          <p:nvPr>
            <p:ph type="body" sz="quarter" idx="11"/>
          </p:nvPr>
        </p:nvSpPr>
        <p:spPr>
          <a:xfrm>
            <a:off x="508000" y="1447800"/>
            <a:ext cx="10769600" cy="4953000"/>
          </a:xfrm>
        </p:spPr>
        <p:txBody>
          <a:bodyPr/>
          <a:lstStyle>
            <a:lvl1pPr>
              <a:defRPr>
                <a:latin typeface="Tw Cen MT" panose="020B0602020104020603" pitchFamily="34" charset="0"/>
              </a:defRPr>
            </a:lvl1pPr>
            <a:lvl2pPr>
              <a:defRPr>
                <a:solidFill>
                  <a:schemeClr val="bg2">
                    <a:lumMod val="25000"/>
                  </a:schemeClr>
                </a:solidFill>
                <a:latin typeface="Tw Cen MT" panose="020B0602020104020603" pitchFamily="34" charset="0"/>
              </a:defRPr>
            </a:lvl2pPr>
            <a:lvl3pPr>
              <a:defRPr>
                <a:solidFill>
                  <a:schemeClr val="bg2">
                    <a:lumMod val="25000"/>
                  </a:schemeClr>
                </a:solidFill>
                <a:latin typeface="Tw Cen MT" panose="020B0602020104020603" pitchFamily="34" charset="0"/>
              </a:defRPr>
            </a:lvl3pPr>
            <a:lvl4pPr>
              <a:defRPr>
                <a:solidFill>
                  <a:schemeClr val="bg2">
                    <a:lumMod val="25000"/>
                  </a:schemeClr>
                </a:solidFill>
                <a:latin typeface="Tw Cen MT" panose="020B0602020104020603" pitchFamily="34" charset="0"/>
              </a:defRPr>
            </a:lvl4pPr>
            <a:lvl5pPr>
              <a:defRPr>
                <a:solidFill>
                  <a:schemeClr val="bg2">
                    <a:lumMod val="25000"/>
                  </a:schemeClr>
                </a:solidFill>
                <a:latin typeface="Tw Cen MT" panose="020B06020201040206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066882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406400" y="1274232"/>
            <a:ext cx="10972800" cy="0"/>
          </a:xfrm>
          <a:prstGeom prst="line">
            <a:avLst/>
          </a:prstGeom>
          <a:noFill/>
          <a:ln w="9525" cap="flat" cmpd="sng" algn="ctr">
            <a:solidFill>
              <a:schemeClr val="accent2"/>
            </a:solidFill>
            <a:prstDash val="dash"/>
            <a:round/>
            <a:headEnd type="none" w="med" len="med"/>
            <a:tailEnd type="none" w="med" len="med"/>
          </a:ln>
          <a:effectLst/>
        </p:spPr>
        <p:txBody>
          <a:bodyPr/>
          <a:lstStyle/>
          <a:p>
            <a:pPr>
              <a:defRPr/>
            </a:pPr>
            <a:endParaRPr lang="en-US" sz="1800" dirty="0">
              <a:latin typeface="Rockwell" panose="02060603020205020403" pitchFamily="18" charset="0"/>
              <a:ea typeface="+mn-ea"/>
            </a:endParaRPr>
          </a:p>
        </p:txBody>
      </p:sp>
      <p:sp>
        <p:nvSpPr>
          <p:cNvPr id="2" name="Title 1"/>
          <p:cNvSpPr>
            <a:spLocks noGrp="1"/>
          </p:cNvSpPr>
          <p:nvPr>
            <p:ph type="title"/>
          </p:nvPr>
        </p:nvSpPr>
        <p:spPr>
          <a:xfrm>
            <a:off x="406400" y="599015"/>
            <a:ext cx="11379200" cy="609600"/>
          </a:xfrm>
        </p:spPr>
        <p:txBody>
          <a:bodyPr/>
          <a:lstStyle>
            <a:lvl1pPr>
              <a:defRPr sz="2400">
                <a:latin typeface="Tw Cen MT" panose="020B0602020104020603" pitchFamily="34" charset="0"/>
              </a:defRPr>
            </a:lvl1pPr>
          </a:lstStyle>
          <a:p>
            <a:r>
              <a:rPr lang="en-US" dirty="0"/>
              <a:t>Click to edit Master title style</a:t>
            </a:r>
          </a:p>
        </p:txBody>
      </p:sp>
      <p:sp>
        <p:nvSpPr>
          <p:cNvPr id="4" name="Text Placeholder 3"/>
          <p:cNvSpPr>
            <a:spLocks noGrp="1"/>
          </p:cNvSpPr>
          <p:nvPr>
            <p:ph type="body" sz="quarter" idx="10"/>
          </p:nvPr>
        </p:nvSpPr>
        <p:spPr>
          <a:xfrm>
            <a:off x="6299200" y="76199"/>
            <a:ext cx="5486400" cy="457200"/>
          </a:xfrm>
        </p:spPr>
        <p:txBody>
          <a:bodyPr/>
          <a:lstStyle>
            <a:lvl1pPr marL="0" indent="0" algn="r">
              <a:buNone/>
              <a:defRPr sz="1400" b="1" cap="small" baseline="0">
                <a:latin typeface="Tw Cen MT" panose="020B0602020104020603" pitchFamily="34" charset="0"/>
              </a:defRPr>
            </a:lvl1pPr>
            <a:lvl2pPr marL="274638" indent="0" algn="r">
              <a:buNone/>
              <a:defRPr sz="1400" b="1" cap="small" baseline="0"/>
            </a:lvl2pPr>
            <a:lvl3pPr marL="593725" indent="0" algn="r">
              <a:buNone/>
              <a:defRPr sz="1400" b="1" cap="small" baseline="0"/>
            </a:lvl3pPr>
            <a:lvl4pPr marL="868363" indent="0" algn="r">
              <a:buNone/>
              <a:defRPr sz="1400" b="1" cap="small" baseline="0"/>
            </a:lvl4pPr>
            <a:lvl5pPr marL="1143000" indent="0" algn="r">
              <a:buNone/>
              <a:defRPr sz="1400" b="1" cap="small" baseline="0"/>
            </a:lvl5pPr>
          </a:lstStyle>
          <a:p>
            <a:pPr lvl="0"/>
            <a:r>
              <a:rPr lang="en-US" dirty="0"/>
              <a:t>Click to edit Master text styles</a:t>
            </a:r>
          </a:p>
        </p:txBody>
      </p:sp>
      <p:sp>
        <p:nvSpPr>
          <p:cNvPr id="6" name="Text Placeholder 5"/>
          <p:cNvSpPr>
            <a:spLocks noGrp="1"/>
          </p:cNvSpPr>
          <p:nvPr>
            <p:ph type="body" sz="quarter" idx="11"/>
          </p:nvPr>
        </p:nvSpPr>
        <p:spPr>
          <a:xfrm>
            <a:off x="5486400" y="1447800"/>
            <a:ext cx="6299200" cy="4953000"/>
          </a:xfrm>
        </p:spPr>
        <p:txBody>
          <a:bodyPr/>
          <a:lstStyle>
            <a:lvl1pPr>
              <a:defRPr>
                <a:solidFill>
                  <a:schemeClr val="bg2">
                    <a:lumMod val="25000"/>
                  </a:schemeClr>
                </a:solidFill>
                <a:latin typeface="Tw Cen MT" panose="020B0602020104020603" pitchFamily="34" charset="0"/>
              </a:defRPr>
            </a:lvl1pPr>
            <a:lvl2pPr>
              <a:defRPr>
                <a:solidFill>
                  <a:schemeClr val="bg2">
                    <a:lumMod val="25000"/>
                  </a:schemeClr>
                </a:solidFill>
                <a:latin typeface="Tw Cen MT" panose="020B0602020104020603" pitchFamily="34" charset="0"/>
              </a:defRPr>
            </a:lvl2pPr>
            <a:lvl3pPr>
              <a:defRPr>
                <a:solidFill>
                  <a:schemeClr val="bg2">
                    <a:lumMod val="25000"/>
                  </a:schemeClr>
                </a:solidFill>
                <a:latin typeface="Tw Cen MT" panose="020B0602020104020603" pitchFamily="34" charset="0"/>
              </a:defRPr>
            </a:lvl3pPr>
            <a:lvl4pPr>
              <a:defRPr>
                <a:solidFill>
                  <a:schemeClr val="bg2">
                    <a:lumMod val="25000"/>
                  </a:schemeClr>
                </a:solidFill>
                <a:latin typeface="Tw Cen MT" panose="020B0602020104020603" pitchFamily="34" charset="0"/>
              </a:defRPr>
            </a:lvl4pPr>
            <a:lvl5pPr>
              <a:defRPr>
                <a:solidFill>
                  <a:schemeClr val="bg2">
                    <a:lumMod val="25000"/>
                  </a:schemeClr>
                </a:solidFill>
                <a:latin typeface="Tw Cen MT" panose="020B06020201040206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635485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406400" y="1274232"/>
            <a:ext cx="10972800" cy="0"/>
          </a:xfrm>
          <a:prstGeom prst="line">
            <a:avLst/>
          </a:prstGeom>
          <a:noFill/>
          <a:ln w="9525" cap="flat" cmpd="sng" algn="ctr">
            <a:solidFill>
              <a:schemeClr val="accent2"/>
            </a:solidFill>
            <a:prstDash val="dash"/>
            <a:round/>
            <a:headEnd type="none" w="med" len="med"/>
            <a:tailEnd type="none" w="med" len="med"/>
          </a:ln>
          <a:effectLst/>
        </p:spPr>
        <p:txBody>
          <a:bodyPr/>
          <a:lstStyle/>
          <a:p>
            <a:pPr>
              <a:defRPr/>
            </a:pPr>
            <a:endParaRPr lang="en-US" sz="1800" dirty="0">
              <a:latin typeface="Rockwell" panose="02060603020205020403" pitchFamily="18" charset="0"/>
              <a:ea typeface="+mn-ea"/>
            </a:endParaRPr>
          </a:p>
        </p:txBody>
      </p:sp>
      <p:sp>
        <p:nvSpPr>
          <p:cNvPr id="2" name="Title 1"/>
          <p:cNvSpPr>
            <a:spLocks noGrp="1"/>
          </p:cNvSpPr>
          <p:nvPr>
            <p:ph type="title"/>
          </p:nvPr>
        </p:nvSpPr>
        <p:spPr>
          <a:xfrm>
            <a:off x="406400" y="599015"/>
            <a:ext cx="10972800" cy="609600"/>
          </a:xfrm>
        </p:spPr>
        <p:txBody>
          <a:bodyPr/>
          <a:lstStyle>
            <a:lvl1pPr>
              <a:defRPr sz="2400">
                <a:latin typeface="Tw Cen MT" panose="020B0602020104020603" pitchFamily="34" charset="0"/>
              </a:defRPr>
            </a:lvl1pPr>
          </a:lstStyle>
          <a:p>
            <a:r>
              <a:rPr lang="en-US" dirty="0"/>
              <a:t>Click to edit Master title style</a:t>
            </a:r>
          </a:p>
        </p:txBody>
      </p:sp>
      <p:sp>
        <p:nvSpPr>
          <p:cNvPr id="4" name="Text Placeholder 3"/>
          <p:cNvSpPr>
            <a:spLocks noGrp="1"/>
          </p:cNvSpPr>
          <p:nvPr>
            <p:ph type="body" sz="quarter" idx="10"/>
          </p:nvPr>
        </p:nvSpPr>
        <p:spPr>
          <a:xfrm>
            <a:off x="6299200" y="76199"/>
            <a:ext cx="5486400" cy="457200"/>
          </a:xfrm>
        </p:spPr>
        <p:txBody>
          <a:bodyPr/>
          <a:lstStyle>
            <a:lvl1pPr marL="0" indent="0" algn="r">
              <a:buNone/>
              <a:defRPr sz="1400" b="1" cap="small" baseline="0">
                <a:latin typeface="Tw Cen MT" panose="020B0602020104020603" pitchFamily="34" charset="0"/>
              </a:defRPr>
            </a:lvl1pPr>
            <a:lvl2pPr marL="274638" indent="0" algn="r">
              <a:buNone/>
              <a:defRPr sz="1400" b="1" cap="small" baseline="0"/>
            </a:lvl2pPr>
            <a:lvl3pPr marL="593725" indent="0" algn="r">
              <a:buNone/>
              <a:defRPr sz="1400" b="1" cap="small" baseline="0"/>
            </a:lvl3pPr>
            <a:lvl4pPr marL="868363" indent="0" algn="r">
              <a:buNone/>
              <a:defRPr sz="1400" b="1" cap="small" baseline="0"/>
            </a:lvl4pPr>
            <a:lvl5pPr marL="1143000" indent="0" algn="r">
              <a:buNone/>
              <a:defRPr sz="1400" b="1" cap="small" baseline="0"/>
            </a:lvl5pPr>
          </a:lstStyle>
          <a:p>
            <a:pPr lvl="0"/>
            <a:r>
              <a:rPr lang="en-US" dirty="0"/>
              <a:t>Click to edit Master text styles</a:t>
            </a:r>
          </a:p>
        </p:txBody>
      </p:sp>
      <p:sp>
        <p:nvSpPr>
          <p:cNvPr id="6" name="Text Placeholder 5"/>
          <p:cNvSpPr>
            <a:spLocks noGrp="1"/>
          </p:cNvSpPr>
          <p:nvPr>
            <p:ph type="body" sz="quarter" idx="11"/>
          </p:nvPr>
        </p:nvSpPr>
        <p:spPr>
          <a:xfrm>
            <a:off x="508000" y="1447800"/>
            <a:ext cx="10769600" cy="4953000"/>
          </a:xfrm>
        </p:spPr>
        <p:txBody>
          <a:bodyPr/>
          <a:lstStyle>
            <a:lvl1pPr>
              <a:defRPr>
                <a:latin typeface="Tw Cen MT" panose="020B0602020104020603" pitchFamily="34" charset="0"/>
              </a:defRPr>
            </a:lvl1pPr>
            <a:lvl2pPr>
              <a:defRPr>
                <a:solidFill>
                  <a:schemeClr val="bg2">
                    <a:lumMod val="25000"/>
                  </a:schemeClr>
                </a:solidFill>
                <a:latin typeface="Tw Cen MT" panose="020B0602020104020603" pitchFamily="34" charset="0"/>
              </a:defRPr>
            </a:lvl2pPr>
            <a:lvl3pPr>
              <a:defRPr>
                <a:solidFill>
                  <a:schemeClr val="bg2">
                    <a:lumMod val="25000"/>
                  </a:schemeClr>
                </a:solidFill>
                <a:latin typeface="Tw Cen MT" panose="020B0602020104020603" pitchFamily="34" charset="0"/>
              </a:defRPr>
            </a:lvl3pPr>
            <a:lvl4pPr>
              <a:defRPr>
                <a:solidFill>
                  <a:schemeClr val="bg2">
                    <a:lumMod val="25000"/>
                  </a:schemeClr>
                </a:solidFill>
                <a:latin typeface="Tw Cen MT" panose="020B0602020104020603" pitchFamily="34" charset="0"/>
              </a:defRPr>
            </a:lvl4pPr>
            <a:lvl5pPr>
              <a:defRPr>
                <a:solidFill>
                  <a:schemeClr val="bg2">
                    <a:lumMod val="25000"/>
                  </a:schemeClr>
                </a:solidFill>
                <a:latin typeface="Tw Cen MT" panose="020B06020201040206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164255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406400" y="1274232"/>
            <a:ext cx="10972800" cy="0"/>
          </a:xfrm>
          <a:prstGeom prst="line">
            <a:avLst/>
          </a:prstGeom>
          <a:noFill/>
          <a:ln w="9525" cap="flat" cmpd="sng" algn="ctr">
            <a:solidFill>
              <a:schemeClr val="accent2"/>
            </a:solidFill>
            <a:prstDash val="dash"/>
            <a:round/>
            <a:headEnd type="none" w="med" len="med"/>
            <a:tailEnd type="none" w="med" len="med"/>
          </a:ln>
          <a:effectLst/>
        </p:spPr>
        <p:txBody>
          <a:bodyPr/>
          <a:lstStyle/>
          <a:p>
            <a:pPr>
              <a:defRPr/>
            </a:pPr>
            <a:endParaRPr lang="en-US" sz="1800" dirty="0">
              <a:latin typeface="Rockwell" panose="02060603020205020403" pitchFamily="18" charset="0"/>
              <a:ea typeface="+mn-ea"/>
            </a:endParaRPr>
          </a:p>
        </p:txBody>
      </p:sp>
      <p:sp>
        <p:nvSpPr>
          <p:cNvPr id="2" name="Title 1"/>
          <p:cNvSpPr>
            <a:spLocks noGrp="1"/>
          </p:cNvSpPr>
          <p:nvPr>
            <p:ph type="title"/>
          </p:nvPr>
        </p:nvSpPr>
        <p:spPr>
          <a:xfrm>
            <a:off x="406400" y="599015"/>
            <a:ext cx="11379200" cy="609600"/>
          </a:xfrm>
        </p:spPr>
        <p:txBody>
          <a:bodyPr/>
          <a:lstStyle>
            <a:lvl1pPr>
              <a:defRPr sz="2400">
                <a:latin typeface="Tw Cen MT" panose="020B0602020104020603" pitchFamily="34" charset="0"/>
              </a:defRPr>
            </a:lvl1pPr>
          </a:lstStyle>
          <a:p>
            <a:r>
              <a:rPr lang="en-US" dirty="0"/>
              <a:t>Click to edit Master title style</a:t>
            </a:r>
          </a:p>
        </p:txBody>
      </p:sp>
      <p:sp>
        <p:nvSpPr>
          <p:cNvPr id="4" name="Text Placeholder 3"/>
          <p:cNvSpPr>
            <a:spLocks noGrp="1"/>
          </p:cNvSpPr>
          <p:nvPr>
            <p:ph type="body" sz="quarter" idx="10"/>
          </p:nvPr>
        </p:nvSpPr>
        <p:spPr>
          <a:xfrm>
            <a:off x="6299200" y="76199"/>
            <a:ext cx="5486400" cy="457200"/>
          </a:xfrm>
        </p:spPr>
        <p:txBody>
          <a:bodyPr/>
          <a:lstStyle>
            <a:lvl1pPr marL="0" indent="0" algn="r">
              <a:buNone/>
              <a:defRPr sz="1400" b="1" cap="small" baseline="0">
                <a:latin typeface="Tw Cen MT" panose="020B0602020104020603" pitchFamily="34" charset="0"/>
              </a:defRPr>
            </a:lvl1pPr>
            <a:lvl2pPr marL="274638" indent="0" algn="r">
              <a:buNone/>
              <a:defRPr sz="1400" b="1" cap="small" baseline="0"/>
            </a:lvl2pPr>
            <a:lvl3pPr marL="593725" indent="0" algn="r">
              <a:buNone/>
              <a:defRPr sz="1400" b="1" cap="small" baseline="0"/>
            </a:lvl3pPr>
            <a:lvl4pPr marL="868363" indent="0" algn="r">
              <a:buNone/>
              <a:defRPr sz="1400" b="1" cap="small" baseline="0"/>
            </a:lvl4pPr>
            <a:lvl5pPr marL="1143000" indent="0" algn="r">
              <a:buNone/>
              <a:defRPr sz="1400" b="1" cap="small" baseline="0"/>
            </a:lvl5pPr>
          </a:lstStyle>
          <a:p>
            <a:pPr lvl="0"/>
            <a:r>
              <a:rPr lang="en-US" dirty="0"/>
              <a:t>Click to edit Master text styles</a:t>
            </a:r>
          </a:p>
        </p:txBody>
      </p:sp>
      <p:sp>
        <p:nvSpPr>
          <p:cNvPr id="6" name="Text Placeholder 5"/>
          <p:cNvSpPr>
            <a:spLocks noGrp="1"/>
          </p:cNvSpPr>
          <p:nvPr>
            <p:ph type="body" sz="quarter" idx="11"/>
          </p:nvPr>
        </p:nvSpPr>
        <p:spPr>
          <a:xfrm>
            <a:off x="5486400" y="1447800"/>
            <a:ext cx="6299200" cy="4953000"/>
          </a:xfrm>
        </p:spPr>
        <p:txBody>
          <a:bodyPr/>
          <a:lstStyle>
            <a:lvl1pPr>
              <a:defRPr>
                <a:solidFill>
                  <a:schemeClr val="bg2">
                    <a:lumMod val="25000"/>
                  </a:schemeClr>
                </a:solidFill>
                <a:latin typeface="Tw Cen MT" panose="020B0602020104020603" pitchFamily="34" charset="0"/>
              </a:defRPr>
            </a:lvl1pPr>
            <a:lvl2pPr>
              <a:defRPr>
                <a:solidFill>
                  <a:schemeClr val="bg2">
                    <a:lumMod val="25000"/>
                  </a:schemeClr>
                </a:solidFill>
                <a:latin typeface="Tw Cen MT" panose="020B0602020104020603" pitchFamily="34" charset="0"/>
              </a:defRPr>
            </a:lvl2pPr>
            <a:lvl3pPr>
              <a:defRPr>
                <a:solidFill>
                  <a:schemeClr val="bg2">
                    <a:lumMod val="25000"/>
                  </a:schemeClr>
                </a:solidFill>
                <a:latin typeface="Tw Cen MT" panose="020B0602020104020603" pitchFamily="34" charset="0"/>
              </a:defRPr>
            </a:lvl3pPr>
            <a:lvl4pPr>
              <a:defRPr>
                <a:solidFill>
                  <a:schemeClr val="bg2">
                    <a:lumMod val="25000"/>
                  </a:schemeClr>
                </a:solidFill>
                <a:latin typeface="Tw Cen MT" panose="020B0602020104020603" pitchFamily="34" charset="0"/>
              </a:defRPr>
            </a:lvl4pPr>
            <a:lvl5pPr>
              <a:defRPr>
                <a:solidFill>
                  <a:schemeClr val="bg2">
                    <a:lumMod val="25000"/>
                  </a:schemeClr>
                </a:solidFill>
                <a:latin typeface="Tw Cen MT" panose="020B06020201040206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09669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p:cNvSpPr/>
          <p:nvPr/>
        </p:nvSpPr>
        <p:spPr>
          <a:xfrm>
            <a:off x="1219200" y="3664348"/>
            <a:ext cx="97536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srgbClr val="FFFFFF"/>
              </a:solidFill>
              <a:latin typeface="Gill Sans MT" pitchFamily="34" charset="0"/>
              <a:ea typeface="ＭＳ Ｐゴシック" pitchFamily="-72" charset="-128"/>
            </a:endParaRPr>
          </a:p>
        </p:txBody>
      </p:sp>
      <p:sp>
        <p:nvSpPr>
          <p:cNvPr id="6" name="Rectangle 5"/>
          <p:cNvSpPr/>
          <p:nvPr/>
        </p:nvSpPr>
        <p:spPr>
          <a:xfrm>
            <a:off x="1219200" y="3664348"/>
            <a:ext cx="3048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srgbClr val="FFFFFF"/>
              </a:solidFill>
              <a:latin typeface="Gill Sans MT" pitchFamily="34" charset="0"/>
              <a:ea typeface="ＭＳ Ｐゴシック" pitchFamily="-72" charset="-128"/>
            </a:endParaRPr>
          </a:p>
        </p:txBody>
      </p:sp>
      <p:sp>
        <p:nvSpPr>
          <p:cNvPr id="8" name="Title 7"/>
          <p:cNvSpPr>
            <a:spLocks noGrp="1"/>
          </p:cNvSpPr>
          <p:nvPr>
            <p:ph type="ctrTitle"/>
          </p:nvPr>
        </p:nvSpPr>
        <p:spPr>
          <a:xfrm>
            <a:off x="1638300" y="3902472"/>
            <a:ext cx="9144000" cy="990600"/>
          </a:xfrm>
        </p:spPr>
        <p:txBody>
          <a:bodyPr anchor="t"/>
          <a:lstStyle>
            <a:lvl1pPr algn="r">
              <a:defRPr sz="3200">
                <a:solidFill>
                  <a:schemeClr val="tx1"/>
                </a:solidFill>
              </a:defRPr>
            </a:lvl1pPr>
          </a:lstStyle>
          <a:p>
            <a:r>
              <a:rPr lang="en-US"/>
              <a:t>Click to edit Master title style</a:t>
            </a:r>
          </a:p>
        </p:txBody>
      </p:sp>
      <p:sp>
        <p:nvSpPr>
          <p:cNvPr id="10" name="Date Placeholder 27"/>
          <p:cNvSpPr>
            <a:spLocks noGrp="1"/>
          </p:cNvSpPr>
          <p:nvPr>
            <p:ph type="dt" sz="half" idx="10"/>
          </p:nvPr>
        </p:nvSpPr>
        <p:spPr>
          <a:xfrm>
            <a:off x="8534400" y="6354763"/>
            <a:ext cx="3048000" cy="366712"/>
          </a:xfrm>
          <a:prstGeom prst="rect">
            <a:avLst/>
          </a:prstGeom>
        </p:spPr>
        <p:txBody>
          <a:bodyPr vert="horz" wrap="square" lIns="91440" tIns="45720" rIns="91440" bIns="45720" numCol="1" anchor="t" anchorCtr="0" compatLnSpc="1">
            <a:prstTxWarp prst="textNoShape">
              <a:avLst/>
            </a:prstTxWarp>
          </a:bodyPr>
          <a:lstStyle>
            <a:lvl1pPr>
              <a:defRPr sz="1400">
                <a:solidFill>
                  <a:schemeClr val="tx2"/>
                </a:solidFill>
              </a:defRPr>
            </a:lvl1pPr>
          </a:lstStyle>
          <a:p>
            <a:fld id="{779F662F-8B84-47ED-9C85-36F171F57704}" type="datetimeFigureOut">
              <a:rPr lang="en-US"/>
              <a:pPr/>
              <a:t>6/26/24</a:t>
            </a:fld>
            <a:endParaRPr lang="en-US"/>
          </a:p>
        </p:txBody>
      </p:sp>
      <p:sp>
        <p:nvSpPr>
          <p:cNvPr id="11" name="Footer Placeholder 16"/>
          <p:cNvSpPr>
            <a:spLocks noGrp="1"/>
          </p:cNvSpPr>
          <p:nvPr>
            <p:ph type="ftr" sz="quarter" idx="11"/>
          </p:nvPr>
        </p:nvSpPr>
        <p:spPr>
          <a:xfrm>
            <a:off x="3865033" y="6354763"/>
            <a:ext cx="4633384" cy="366712"/>
          </a:xfrm>
          <a:prstGeom prst="rect">
            <a:avLst/>
          </a:prstGeom>
        </p:spPr>
        <p:txBody>
          <a:bodyPr vert="horz" wrap="square" lIns="91440" tIns="45720" rIns="91440" bIns="45720" numCol="1" anchor="t" anchorCtr="0" compatLnSpc="1">
            <a:prstTxWarp prst="textNoShape">
              <a:avLst/>
            </a:prstTxWarp>
          </a:bodyPr>
          <a:lstStyle>
            <a:lvl1pPr algn="r">
              <a:defRPr sz="1400">
                <a:solidFill>
                  <a:schemeClr val="tx2"/>
                </a:solidFill>
              </a:defRPr>
            </a:lvl1pPr>
          </a:lstStyle>
          <a:p>
            <a:endParaRPr lang="en-US"/>
          </a:p>
        </p:txBody>
      </p:sp>
      <p:sp>
        <p:nvSpPr>
          <p:cNvPr id="12" name="Slide Number Placeholder 28"/>
          <p:cNvSpPr>
            <a:spLocks noGrp="1"/>
          </p:cNvSpPr>
          <p:nvPr>
            <p:ph type="sldNum" sz="quarter" idx="12"/>
          </p:nvPr>
        </p:nvSpPr>
        <p:spPr>
          <a:xfrm>
            <a:off x="1621367" y="6354763"/>
            <a:ext cx="1625600" cy="366712"/>
          </a:xfrm>
          <a:prstGeom prst="rect">
            <a:avLst/>
          </a:prstGeom>
        </p:spPr>
        <p:txBody>
          <a:bodyPr vert="horz" wrap="square" lIns="91440" tIns="45720" rIns="91440" bIns="45720" numCol="1" anchor="t" anchorCtr="0" compatLnSpc="1">
            <a:prstTxWarp prst="textNoShape">
              <a:avLst/>
            </a:prstTxWarp>
          </a:bodyPr>
          <a:lstStyle>
            <a:lvl1pPr>
              <a:defRPr sz="1400">
                <a:solidFill>
                  <a:schemeClr val="tx2"/>
                </a:solidFill>
              </a:defRPr>
            </a:lvl1pPr>
          </a:lstStyle>
          <a:p>
            <a:fld id="{477CE861-C898-437E-974E-1358E6A3DD1A}" type="slidenum">
              <a:rPr lang="en-US"/>
              <a:pPr/>
              <a:t>‹#›</a:t>
            </a:fld>
            <a:endParaRPr lang="en-US"/>
          </a:p>
        </p:txBody>
      </p:sp>
      <p:sp>
        <p:nvSpPr>
          <p:cNvPr id="13" name="Rectangle 12"/>
          <p:cNvSpPr/>
          <p:nvPr userDrawn="1"/>
        </p:nvSpPr>
        <p:spPr>
          <a:xfrm>
            <a:off x="1219200" y="5134769"/>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srgbClr val="FFFFFF"/>
              </a:solidFill>
              <a:latin typeface="Gill Sans MT" pitchFamily="34" charset="0"/>
              <a:ea typeface="ＭＳ Ｐゴシック" pitchFamily="-72" charset="-128"/>
            </a:endParaRPr>
          </a:p>
        </p:txBody>
      </p:sp>
      <p:sp>
        <p:nvSpPr>
          <p:cNvPr id="14" name="Rectangle 13"/>
          <p:cNvSpPr/>
          <p:nvPr userDrawn="1"/>
        </p:nvSpPr>
        <p:spPr>
          <a:xfrm>
            <a:off x="1219200" y="5134769"/>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srgbClr val="FFFFFF"/>
              </a:solidFill>
              <a:latin typeface="Gill Sans MT" pitchFamily="34" charset="0"/>
              <a:ea typeface="ＭＳ Ｐゴシック" pitchFamily="-72" charset="-128"/>
            </a:endParaRPr>
          </a:p>
        </p:txBody>
      </p:sp>
      <p:sp>
        <p:nvSpPr>
          <p:cNvPr id="15" name="Subtitle 8"/>
          <p:cNvSpPr txBox="1">
            <a:spLocks/>
          </p:cNvSpPr>
          <p:nvPr userDrawn="1"/>
        </p:nvSpPr>
        <p:spPr bwMode="auto">
          <a:xfrm>
            <a:off x="1625600" y="5210969"/>
            <a:ext cx="914400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r" rtl="0" fontAlgn="base">
              <a:spcBef>
                <a:spcPts val="600"/>
              </a:spcBef>
              <a:spcAft>
                <a:spcPct val="0"/>
              </a:spcAft>
              <a:buClr>
                <a:schemeClr val="accent1"/>
              </a:buClr>
              <a:buSzPct val="76000"/>
              <a:buFont typeface="Wingdings 3" pitchFamily="18" charset="2"/>
              <a:buNone/>
              <a:defRPr sz="2000" kern="1200">
                <a:solidFill>
                  <a:schemeClr val="tx2"/>
                </a:solidFill>
                <a:latin typeface="+mj-lt"/>
                <a:ea typeface="+mj-ea"/>
                <a:cs typeface="+mj-cs"/>
              </a:defRPr>
            </a:lvl1pPr>
            <a:lvl2pPr marL="457200" indent="0" algn="ctr" rtl="0" fontAlgn="base">
              <a:spcBef>
                <a:spcPts val="500"/>
              </a:spcBef>
              <a:spcAft>
                <a:spcPct val="0"/>
              </a:spcAft>
              <a:buClr>
                <a:schemeClr val="accent2"/>
              </a:buClr>
              <a:buSzPct val="76000"/>
              <a:buFont typeface="Wingdings 3" pitchFamily="18" charset="2"/>
              <a:buNone/>
              <a:defRPr sz="2300" kern="1200">
                <a:solidFill>
                  <a:schemeClr val="tx2"/>
                </a:solidFill>
                <a:latin typeface="+mn-lt"/>
                <a:ea typeface="+mn-ea"/>
                <a:cs typeface="+mn-cs"/>
              </a:defRPr>
            </a:lvl2pPr>
            <a:lvl3pPr marL="914400" indent="0" algn="ctr" rtl="0" fontAlgn="base">
              <a:spcBef>
                <a:spcPts val="500"/>
              </a:spcBef>
              <a:spcAft>
                <a:spcPct val="0"/>
              </a:spcAft>
              <a:buClr>
                <a:srgbClr val="BCBCBC"/>
              </a:buClr>
              <a:buSzPct val="76000"/>
              <a:buFont typeface="Wingdings 3" pitchFamily="18" charset="2"/>
              <a:buNone/>
              <a:defRPr sz="2000" kern="1200">
                <a:solidFill>
                  <a:schemeClr val="tx1"/>
                </a:solidFill>
                <a:latin typeface="+mn-lt"/>
                <a:ea typeface="+mn-ea"/>
                <a:cs typeface="+mn-cs"/>
              </a:defRPr>
            </a:lvl3pPr>
            <a:lvl4pPr marL="1371600" indent="0" algn="ctr" rtl="0" fontAlgn="base">
              <a:spcBef>
                <a:spcPts val="400"/>
              </a:spcBef>
              <a:spcAft>
                <a:spcPct val="0"/>
              </a:spcAft>
              <a:buClr>
                <a:srgbClr val="8BA2B4"/>
              </a:buClr>
              <a:buSzPct val="70000"/>
              <a:buFont typeface="Wingdings" pitchFamily="2" charset="2"/>
              <a:buNone/>
              <a:defRPr kern="1200">
                <a:solidFill>
                  <a:schemeClr val="tx1"/>
                </a:solidFill>
                <a:latin typeface="+mn-lt"/>
                <a:ea typeface="+mn-ea"/>
                <a:cs typeface="+mn-cs"/>
              </a:defRPr>
            </a:lvl4pPr>
            <a:lvl5pPr marL="1828800" indent="0" algn="ctr" rtl="0" fontAlgn="base">
              <a:spcBef>
                <a:spcPts val="300"/>
              </a:spcBef>
              <a:spcAft>
                <a:spcPct val="0"/>
              </a:spcAft>
              <a:buClr>
                <a:schemeClr val="accent2"/>
              </a:buClr>
              <a:buSzPct val="70000"/>
              <a:buFont typeface="Wingdings" pitchFamily="2" charset="2"/>
              <a:buNone/>
              <a:defRPr sz="1600" kern="1200">
                <a:solidFill>
                  <a:schemeClr val="tx1"/>
                </a:solidFill>
                <a:latin typeface="+mn-lt"/>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endParaRPr lang="en-US" sz="2000" dirty="0"/>
          </a:p>
        </p:txBody>
      </p:sp>
    </p:spTree>
    <p:extLst>
      <p:ext uri="{BB962C8B-B14F-4D97-AF65-F5344CB8AC3E}">
        <p14:creationId xmlns:p14="http://schemas.microsoft.com/office/powerpoint/2010/main" val="2805002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609600" y="1143000"/>
            <a:ext cx="10972800" cy="0"/>
          </a:xfrm>
          <a:prstGeom prst="line">
            <a:avLst/>
          </a:prstGeom>
          <a:noFill/>
          <a:ln w="9525" cap="flat" cmpd="sng" algn="ctr">
            <a:solidFill>
              <a:schemeClr val="accent2"/>
            </a:solidFill>
            <a:prstDash val="dash"/>
            <a:round/>
            <a:headEnd type="none" w="med" len="med"/>
            <a:tailEnd type="none" w="med" len="med"/>
          </a:ln>
          <a:effectLst/>
        </p:spPr>
        <p:txBody>
          <a:bodyPr/>
          <a:lstStyle/>
          <a:p>
            <a:pPr>
              <a:defRPr/>
            </a:pPr>
            <a:endParaRPr lang="en-US" sz="1800">
              <a:ea typeface="+mn-ea"/>
            </a:endParaRPr>
          </a:p>
        </p:txBody>
      </p:sp>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609600" y="1219200"/>
            <a:ext cx="10972800"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61987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4815C55-BD40-44D6-840C-AB14E036E23E}" type="datetimeFigureOut">
              <a:rPr lang="en-US" smtClean="0"/>
              <a:t>6/26/24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077F5B-2287-459F-A51C-04DD51BDDF6C}" type="slidenum">
              <a:rPr lang="en-US" smtClean="0"/>
              <a:t>‹#›</a:t>
            </a:fld>
            <a:endParaRPr lang="en-US"/>
          </a:p>
        </p:txBody>
      </p:sp>
    </p:spTree>
    <p:extLst>
      <p:ext uri="{BB962C8B-B14F-4D97-AF65-F5344CB8AC3E}">
        <p14:creationId xmlns:p14="http://schemas.microsoft.com/office/powerpoint/2010/main" val="24242537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815C55-BD40-44D6-840C-AB14E036E23E}" type="datetimeFigureOut">
              <a:rPr lang="en-US" smtClean="0"/>
              <a:t>6/26/24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077F5B-2287-459F-A51C-04DD51BDDF6C}" type="slidenum">
              <a:rPr lang="en-US" smtClean="0"/>
              <a:t>‹#›</a:t>
            </a:fld>
            <a:endParaRPr lang="en-US"/>
          </a:p>
        </p:txBody>
      </p:sp>
    </p:spTree>
    <p:extLst>
      <p:ext uri="{BB962C8B-B14F-4D97-AF65-F5344CB8AC3E}">
        <p14:creationId xmlns:p14="http://schemas.microsoft.com/office/powerpoint/2010/main" val="2121345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6/26/24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4815C55-BD40-44D6-840C-AB14E036E23E}" type="datetimeFigureOut">
              <a:rPr lang="en-US" smtClean="0"/>
              <a:t>6/26/24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077F5B-2287-459F-A51C-04DD51BDDF6C}" type="slidenum">
              <a:rPr lang="en-US" smtClean="0"/>
              <a:t>‹#›</a:t>
            </a:fld>
            <a:endParaRPr lang="en-US"/>
          </a:p>
        </p:txBody>
      </p:sp>
    </p:spTree>
    <p:extLst>
      <p:ext uri="{BB962C8B-B14F-4D97-AF65-F5344CB8AC3E}">
        <p14:creationId xmlns:p14="http://schemas.microsoft.com/office/powerpoint/2010/main" val="26913880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4815C55-BD40-44D6-840C-AB14E036E23E}" type="datetimeFigureOut">
              <a:rPr lang="en-US" smtClean="0"/>
              <a:t>6/26/24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077F5B-2287-459F-A51C-04DD51BDDF6C}" type="slidenum">
              <a:rPr lang="en-US" smtClean="0"/>
              <a:t>‹#›</a:t>
            </a:fld>
            <a:endParaRPr lang="en-US"/>
          </a:p>
        </p:txBody>
      </p:sp>
    </p:spTree>
    <p:extLst>
      <p:ext uri="{BB962C8B-B14F-4D97-AF65-F5344CB8AC3E}">
        <p14:creationId xmlns:p14="http://schemas.microsoft.com/office/powerpoint/2010/main" val="6637549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4815C55-BD40-44D6-840C-AB14E036E23E}" type="datetimeFigureOut">
              <a:rPr lang="en-US" smtClean="0"/>
              <a:t>6/26/24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077F5B-2287-459F-A51C-04DD51BDDF6C}" type="slidenum">
              <a:rPr lang="en-US" smtClean="0"/>
              <a:t>‹#›</a:t>
            </a:fld>
            <a:endParaRPr lang="en-US"/>
          </a:p>
        </p:txBody>
      </p:sp>
    </p:spTree>
    <p:extLst>
      <p:ext uri="{BB962C8B-B14F-4D97-AF65-F5344CB8AC3E}">
        <p14:creationId xmlns:p14="http://schemas.microsoft.com/office/powerpoint/2010/main" val="37561619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4815C55-BD40-44D6-840C-AB14E036E23E}" type="datetimeFigureOut">
              <a:rPr lang="en-US" smtClean="0"/>
              <a:t>6/26/24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077F5B-2287-459F-A51C-04DD51BDDF6C}" type="slidenum">
              <a:rPr lang="en-US" smtClean="0"/>
              <a:t>‹#›</a:t>
            </a:fld>
            <a:endParaRPr lang="en-US"/>
          </a:p>
        </p:txBody>
      </p:sp>
    </p:spTree>
    <p:extLst>
      <p:ext uri="{BB962C8B-B14F-4D97-AF65-F5344CB8AC3E}">
        <p14:creationId xmlns:p14="http://schemas.microsoft.com/office/powerpoint/2010/main" val="20540760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815C55-BD40-44D6-840C-AB14E036E23E}" type="datetimeFigureOut">
              <a:rPr lang="en-US" smtClean="0"/>
              <a:t>6/26/24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077F5B-2287-459F-A51C-04DD51BDDF6C}" type="slidenum">
              <a:rPr lang="en-US" smtClean="0"/>
              <a:t>‹#›</a:t>
            </a:fld>
            <a:endParaRPr lang="en-US"/>
          </a:p>
        </p:txBody>
      </p:sp>
    </p:spTree>
    <p:extLst>
      <p:ext uri="{BB962C8B-B14F-4D97-AF65-F5344CB8AC3E}">
        <p14:creationId xmlns:p14="http://schemas.microsoft.com/office/powerpoint/2010/main" val="6755115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815C55-BD40-44D6-840C-AB14E036E23E}" type="datetimeFigureOut">
              <a:rPr lang="en-US" smtClean="0"/>
              <a:t>6/26/24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077F5B-2287-459F-A51C-04DD51BDDF6C}" type="slidenum">
              <a:rPr lang="en-US" smtClean="0"/>
              <a:t>‹#›</a:t>
            </a:fld>
            <a:endParaRPr lang="en-US"/>
          </a:p>
        </p:txBody>
      </p:sp>
    </p:spTree>
    <p:extLst>
      <p:ext uri="{BB962C8B-B14F-4D97-AF65-F5344CB8AC3E}">
        <p14:creationId xmlns:p14="http://schemas.microsoft.com/office/powerpoint/2010/main" val="5151600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815C55-BD40-44D6-840C-AB14E036E23E}" type="datetimeFigureOut">
              <a:rPr lang="en-US" smtClean="0"/>
              <a:t>6/26/24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077F5B-2287-459F-A51C-04DD51BDDF6C}" type="slidenum">
              <a:rPr lang="en-US" smtClean="0"/>
              <a:t>‹#›</a:t>
            </a:fld>
            <a:endParaRPr lang="en-US"/>
          </a:p>
        </p:txBody>
      </p:sp>
    </p:spTree>
    <p:extLst>
      <p:ext uri="{BB962C8B-B14F-4D97-AF65-F5344CB8AC3E}">
        <p14:creationId xmlns:p14="http://schemas.microsoft.com/office/powerpoint/2010/main" val="28129907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815C55-BD40-44D6-840C-AB14E036E23E}" type="datetimeFigureOut">
              <a:rPr lang="en-US" smtClean="0"/>
              <a:t>6/26/24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077F5B-2287-459F-A51C-04DD51BDDF6C}" type="slidenum">
              <a:rPr lang="en-US" smtClean="0"/>
              <a:t>‹#›</a:t>
            </a:fld>
            <a:endParaRPr lang="en-US"/>
          </a:p>
        </p:txBody>
      </p:sp>
    </p:spTree>
    <p:extLst>
      <p:ext uri="{BB962C8B-B14F-4D97-AF65-F5344CB8AC3E}">
        <p14:creationId xmlns:p14="http://schemas.microsoft.com/office/powerpoint/2010/main" val="13781240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815C55-BD40-44D6-840C-AB14E036E23E}" type="datetimeFigureOut">
              <a:rPr lang="en-US" smtClean="0"/>
              <a:t>6/26/24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077F5B-2287-459F-A51C-04DD51BDDF6C}" type="slidenum">
              <a:rPr lang="en-US" smtClean="0"/>
              <a:t>‹#›</a:t>
            </a:fld>
            <a:endParaRPr lang="en-US"/>
          </a:p>
        </p:txBody>
      </p:sp>
    </p:spTree>
    <p:extLst>
      <p:ext uri="{BB962C8B-B14F-4D97-AF65-F5344CB8AC3E}">
        <p14:creationId xmlns:p14="http://schemas.microsoft.com/office/powerpoint/2010/main" val="445715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F8145A8D-DA58-48EA-A5FD-B3B60B357C3E}"/>
              </a:ext>
            </a:extLst>
          </p:cNvPr>
          <p:cNvSpPr>
            <a:spLocks noGrp="1" noChangeArrowheads="1"/>
          </p:cNvSpPr>
          <p:nvPr>
            <p:ph type="ctrTitle"/>
          </p:nvPr>
        </p:nvSpPr>
        <p:spPr>
          <a:xfrm>
            <a:off x="4876800" y="685803"/>
            <a:ext cx="6604000" cy="1470025"/>
          </a:xfrm>
        </p:spPr>
        <p:txBody>
          <a:bodyPr/>
          <a:lstStyle>
            <a:lvl1pPr>
              <a:defRPr/>
            </a:lvl1pPr>
          </a:lstStyle>
          <a:p>
            <a:pPr lvl="0"/>
            <a:r>
              <a:rPr lang="en-US" altLang="en-US" noProof="0"/>
              <a:t>Click to edit Master title style</a:t>
            </a:r>
          </a:p>
        </p:txBody>
      </p:sp>
      <p:sp>
        <p:nvSpPr>
          <p:cNvPr id="5123" name="Rectangle 3">
            <a:extLst>
              <a:ext uri="{FF2B5EF4-FFF2-40B4-BE49-F238E27FC236}">
                <a16:creationId xmlns:a16="http://schemas.microsoft.com/office/drawing/2014/main" id="{7D174B1E-57ED-4977-86FD-65F4DCFCE610}"/>
              </a:ext>
            </a:extLst>
          </p:cNvPr>
          <p:cNvSpPr>
            <a:spLocks noGrp="1" noChangeArrowheads="1"/>
          </p:cNvSpPr>
          <p:nvPr>
            <p:ph type="subTitle" idx="1"/>
          </p:nvPr>
        </p:nvSpPr>
        <p:spPr>
          <a:xfrm>
            <a:off x="4978400" y="3276600"/>
            <a:ext cx="6400800" cy="1752600"/>
          </a:xfrm>
        </p:spPr>
        <p:txBody>
          <a:bodyPr/>
          <a:lstStyle>
            <a:lvl1pPr marL="0" indent="0" algn="ctr">
              <a:buFontTx/>
              <a:buNone/>
              <a:defRPr>
                <a:solidFill>
                  <a:srgbClr val="717073"/>
                </a:solidFill>
              </a:defRPr>
            </a:lvl1pPr>
          </a:lstStyle>
          <a:p>
            <a:pPr lvl="0"/>
            <a:r>
              <a:rPr lang="en-US" altLang="en-US" noProof="0"/>
              <a:t>Click to edit Master subtitle style</a:t>
            </a:r>
          </a:p>
        </p:txBody>
      </p:sp>
      <p:sp>
        <p:nvSpPr>
          <p:cNvPr id="5130" name="Rectangle 10">
            <a:extLst>
              <a:ext uri="{FF2B5EF4-FFF2-40B4-BE49-F238E27FC236}">
                <a16:creationId xmlns:a16="http://schemas.microsoft.com/office/drawing/2014/main" id="{5F72BEDD-0468-48AF-97B9-5A29C2D4B051}"/>
              </a:ext>
            </a:extLst>
          </p:cNvPr>
          <p:cNvSpPr>
            <a:spLocks noChangeArrowheads="1"/>
          </p:cNvSpPr>
          <p:nvPr/>
        </p:nvSpPr>
        <p:spPr bwMode="auto">
          <a:xfrm>
            <a:off x="0" y="0"/>
            <a:ext cx="4267200" cy="6858000"/>
          </a:xfrm>
          <a:prstGeom prst="rect">
            <a:avLst/>
          </a:prstGeom>
          <a:solidFill>
            <a:srgbClr val="652D8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pic>
        <p:nvPicPr>
          <p:cNvPr id="5131" name="Picture 11">
            <a:extLst>
              <a:ext uri="{FF2B5EF4-FFF2-40B4-BE49-F238E27FC236}">
                <a16:creationId xmlns:a16="http://schemas.microsoft.com/office/drawing/2014/main" id="{B49B7394-EEF2-4BC1-ABBC-91DEE44B8B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2"/>
            <a:ext cx="3657600" cy="790575"/>
          </a:xfrm>
          <a:prstGeom prst="rect">
            <a:avLst/>
          </a:prstGeom>
          <a:noFill/>
          <a:extLst>
            <a:ext uri="{909E8E84-426E-40DD-AFC4-6F175D3DCCD1}">
              <a14:hiddenFill xmlns:a14="http://schemas.microsoft.com/office/drawing/2010/main">
                <a:solidFill>
                  <a:srgbClr val="FFFFFF"/>
                </a:solidFill>
              </a14:hiddenFill>
            </a:ext>
          </a:extLst>
        </p:spPr>
      </p:pic>
      <p:sp>
        <p:nvSpPr>
          <p:cNvPr id="5132" name="Text Box 12">
            <a:extLst>
              <a:ext uri="{FF2B5EF4-FFF2-40B4-BE49-F238E27FC236}">
                <a16:creationId xmlns:a16="http://schemas.microsoft.com/office/drawing/2014/main" id="{CE2F6A75-2E27-4C0B-8447-F8EABF0C262C}"/>
              </a:ext>
            </a:extLst>
          </p:cNvPr>
          <p:cNvSpPr txBox="1">
            <a:spLocks noChangeArrowheads="1"/>
          </p:cNvSpPr>
          <p:nvPr/>
        </p:nvSpPr>
        <p:spPr bwMode="auto">
          <a:xfrm>
            <a:off x="101600" y="6248403"/>
            <a:ext cx="40640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000" b="1">
                <a:solidFill>
                  <a:schemeClr val="bg1"/>
                </a:solidFill>
              </a:rPr>
              <a:t>227 North Bronough Street, Suite 5000</a:t>
            </a:r>
          </a:p>
          <a:p>
            <a:pPr algn="ctr"/>
            <a:r>
              <a:rPr lang="en-US" altLang="en-US" sz="1000" b="1">
                <a:solidFill>
                  <a:schemeClr val="bg1"/>
                </a:solidFill>
              </a:rPr>
              <a:t>Tallahassee, Florida 32301</a:t>
            </a:r>
          </a:p>
          <a:p>
            <a:pPr algn="ctr"/>
            <a:r>
              <a:rPr lang="en-US" altLang="en-US" sz="1000" b="1">
                <a:solidFill>
                  <a:schemeClr val="bg1"/>
                </a:solidFill>
                <a:cs typeface="Arial" panose="020B0604020202020204" pitchFamily="34" charset="0"/>
              </a:rPr>
              <a:t>850.488.4197 • 850.488.9809 Fax</a:t>
            </a:r>
          </a:p>
        </p:txBody>
      </p:sp>
      <p:sp>
        <p:nvSpPr>
          <p:cNvPr id="5133" name="Text Box 13">
            <a:extLst>
              <a:ext uri="{FF2B5EF4-FFF2-40B4-BE49-F238E27FC236}">
                <a16:creationId xmlns:a16="http://schemas.microsoft.com/office/drawing/2014/main" id="{710A85F9-7C86-49BE-BA49-ED551CC759B5}"/>
              </a:ext>
            </a:extLst>
          </p:cNvPr>
          <p:cNvSpPr txBox="1">
            <a:spLocks noChangeArrowheads="1"/>
          </p:cNvSpPr>
          <p:nvPr/>
        </p:nvSpPr>
        <p:spPr bwMode="auto">
          <a:xfrm>
            <a:off x="5058835" y="6096003"/>
            <a:ext cx="652356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800" b="1">
                <a:solidFill>
                  <a:srgbClr val="652D89"/>
                </a:solidFill>
              </a:rPr>
              <a:t>www.floridahousing.org</a:t>
            </a:r>
          </a:p>
        </p:txBody>
      </p:sp>
    </p:spTree>
    <p:extLst>
      <p:ext uri="{BB962C8B-B14F-4D97-AF65-F5344CB8AC3E}">
        <p14:creationId xmlns:p14="http://schemas.microsoft.com/office/powerpoint/2010/main" val="1728487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6/26/24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9B16E-1E0E-48BB-AC01-D4E5F9D169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B6EF44-53B3-4C65-8923-225F781127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B295EDD-0E42-4456-B333-327E08EBD910}"/>
              </a:ext>
            </a:extLst>
          </p:cNvPr>
          <p:cNvSpPr>
            <a:spLocks noGrp="1"/>
          </p:cNvSpPr>
          <p:nvPr>
            <p:ph type="sldNum" sz="quarter" idx="10"/>
          </p:nvPr>
        </p:nvSpPr>
        <p:spPr/>
        <p:txBody>
          <a:bodyPr/>
          <a:lstStyle>
            <a:lvl1pPr>
              <a:defRPr/>
            </a:lvl1pPr>
          </a:lstStyle>
          <a:p>
            <a:fld id="{FD5BFDEA-6CDA-468F-B8CD-6CA102053091}" type="slidenum">
              <a:rPr lang="en-US" altLang="en-US"/>
              <a:pPr/>
              <a:t>‹#›</a:t>
            </a:fld>
            <a:endParaRPr lang="en-US" altLang="en-US"/>
          </a:p>
        </p:txBody>
      </p:sp>
    </p:spTree>
    <p:extLst>
      <p:ext uri="{BB962C8B-B14F-4D97-AF65-F5344CB8AC3E}">
        <p14:creationId xmlns:p14="http://schemas.microsoft.com/office/powerpoint/2010/main" val="24627026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D1302-E98D-4741-BEE3-67D78A963F35}"/>
              </a:ext>
            </a:extLst>
          </p:cNvPr>
          <p:cNvSpPr>
            <a:spLocks noGrp="1"/>
          </p:cNvSpPr>
          <p:nvPr>
            <p:ph type="title"/>
          </p:nvPr>
        </p:nvSpPr>
        <p:spPr>
          <a:xfrm>
            <a:off x="831851" y="170974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D69112-643C-4F43-92D5-B1DAD1181F84}"/>
              </a:ext>
            </a:extLst>
          </p:cNvPr>
          <p:cNvSpPr>
            <a:spLocks noGrp="1"/>
          </p:cNvSpPr>
          <p:nvPr>
            <p:ph type="body" idx="1"/>
          </p:nvPr>
        </p:nvSpPr>
        <p:spPr>
          <a:xfrm>
            <a:off x="831851" y="4589466"/>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361C06C6-E218-4DE0-8399-B792CA5F25AE}"/>
              </a:ext>
            </a:extLst>
          </p:cNvPr>
          <p:cNvSpPr>
            <a:spLocks noGrp="1"/>
          </p:cNvSpPr>
          <p:nvPr>
            <p:ph type="sldNum" sz="quarter" idx="10"/>
          </p:nvPr>
        </p:nvSpPr>
        <p:spPr/>
        <p:txBody>
          <a:bodyPr/>
          <a:lstStyle>
            <a:lvl1pPr>
              <a:defRPr/>
            </a:lvl1pPr>
          </a:lstStyle>
          <a:p>
            <a:fld id="{281F8A2F-720B-4492-B54D-93D44179204C}" type="slidenum">
              <a:rPr lang="en-US" altLang="en-US"/>
              <a:pPr/>
              <a:t>‹#›</a:t>
            </a:fld>
            <a:endParaRPr lang="en-US" altLang="en-US"/>
          </a:p>
        </p:txBody>
      </p:sp>
    </p:spTree>
    <p:extLst>
      <p:ext uri="{BB962C8B-B14F-4D97-AF65-F5344CB8AC3E}">
        <p14:creationId xmlns:p14="http://schemas.microsoft.com/office/powerpoint/2010/main" val="30871586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53212-3B4A-4C84-BBFC-3F2D017B7D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F17CF2-BC29-4A93-AD83-B496BD415B9E}"/>
              </a:ext>
            </a:extLst>
          </p:cNvPr>
          <p:cNvSpPr>
            <a:spLocks noGrp="1"/>
          </p:cNvSpPr>
          <p:nvPr>
            <p:ph sz="half" idx="1"/>
          </p:nvPr>
        </p:nvSpPr>
        <p:spPr>
          <a:xfrm>
            <a:off x="609600" y="1600200"/>
            <a:ext cx="53848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576BDB-D534-4EB4-A91A-66CEBABCE21F}"/>
              </a:ext>
            </a:extLst>
          </p:cNvPr>
          <p:cNvSpPr>
            <a:spLocks noGrp="1"/>
          </p:cNvSpPr>
          <p:nvPr>
            <p:ph sz="half" idx="2"/>
          </p:nvPr>
        </p:nvSpPr>
        <p:spPr>
          <a:xfrm>
            <a:off x="6197600" y="1600200"/>
            <a:ext cx="53848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E634B04C-C6C3-4253-8237-6806E81C0D2F}"/>
              </a:ext>
            </a:extLst>
          </p:cNvPr>
          <p:cNvSpPr>
            <a:spLocks noGrp="1"/>
          </p:cNvSpPr>
          <p:nvPr>
            <p:ph type="sldNum" sz="quarter" idx="10"/>
          </p:nvPr>
        </p:nvSpPr>
        <p:spPr/>
        <p:txBody>
          <a:bodyPr/>
          <a:lstStyle>
            <a:lvl1pPr>
              <a:defRPr/>
            </a:lvl1pPr>
          </a:lstStyle>
          <a:p>
            <a:fld id="{90CD5861-4CF9-431C-811B-9169010ED3CD}" type="slidenum">
              <a:rPr lang="en-US" altLang="en-US"/>
              <a:pPr/>
              <a:t>‹#›</a:t>
            </a:fld>
            <a:endParaRPr lang="en-US" altLang="en-US"/>
          </a:p>
        </p:txBody>
      </p:sp>
    </p:spTree>
    <p:extLst>
      <p:ext uri="{BB962C8B-B14F-4D97-AF65-F5344CB8AC3E}">
        <p14:creationId xmlns:p14="http://schemas.microsoft.com/office/powerpoint/2010/main" val="9790448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669CF-1BA3-4FFC-8D48-839435389181}"/>
              </a:ext>
            </a:extLst>
          </p:cNvPr>
          <p:cNvSpPr>
            <a:spLocks noGrp="1"/>
          </p:cNvSpPr>
          <p:nvPr>
            <p:ph type="title"/>
          </p:nvPr>
        </p:nvSpPr>
        <p:spPr>
          <a:xfrm>
            <a:off x="840317" y="365128"/>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1C8C0E-1DAB-4EB3-B8D7-C184471BB31E}"/>
              </a:ext>
            </a:extLst>
          </p:cNvPr>
          <p:cNvSpPr>
            <a:spLocks noGrp="1"/>
          </p:cNvSpPr>
          <p:nvPr>
            <p:ph type="body" idx="1"/>
          </p:nvPr>
        </p:nvSpPr>
        <p:spPr>
          <a:xfrm>
            <a:off x="840319"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959448-AEB5-41D0-A52F-805162CD6500}"/>
              </a:ext>
            </a:extLst>
          </p:cNvPr>
          <p:cNvSpPr>
            <a:spLocks noGrp="1"/>
          </p:cNvSpPr>
          <p:nvPr>
            <p:ph sz="half" idx="2"/>
          </p:nvPr>
        </p:nvSpPr>
        <p:spPr>
          <a:xfrm>
            <a:off x="840319"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416750-63D9-4AD1-AE1A-62D0781D8D4D}"/>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951C26-C1BF-46F5-8EEF-79115F94E1D5}"/>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AE92A37-9FAF-45DE-BF55-6BB361FF4A9D}"/>
              </a:ext>
            </a:extLst>
          </p:cNvPr>
          <p:cNvSpPr>
            <a:spLocks noGrp="1"/>
          </p:cNvSpPr>
          <p:nvPr>
            <p:ph type="sldNum" sz="quarter" idx="10"/>
          </p:nvPr>
        </p:nvSpPr>
        <p:spPr/>
        <p:txBody>
          <a:bodyPr/>
          <a:lstStyle>
            <a:lvl1pPr>
              <a:defRPr/>
            </a:lvl1pPr>
          </a:lstStyle>
          <a:p>
            <a:fld id="{97F2BA3A-295D-4C70-8CDC-B9973CDE6AC9}" type="slidenum">
              <a:rPr lang="en-US" altLang="en-US"/>
              <a:pPr/>
              <a:t>‹#›</a:t>
            </a:fld>
            <a:endParaRPr lang="en-US" altLang="en-US"/>
          </a:p>
        </p:txBody>
      </p:sp>
    </p:spTree>
    <p:extLst>
      <p:ext uri="{BB962C8B-B14F-4D97-AF65-F5344CB8AC3E}">
        <p14:creationId xmlns:p14="http://schemas.microsoft.com/office/powerpoint/2010/main" val="33464978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F6C87-4EB3-4E5B-8292-3B40393025B4}"/>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F133678-EF27-4324-9A92-89E07B8DA8C6}"/>
              </a:ext>
            </a:extLst>
          </p:cNvPr>
          <p:cNvSpPr>
            <a:spLocks noGrp="1"/>
          </p:cNvSpPr>
          <p:nvPr>
            <p:ph type="sldNum" sz="quarter" idx="10"/>
          </p:nvPr>
        </p:nvSpPr>
        <p:spPr/>
        <p:txBody>
          <a:bodyPr/>
          <a:lstStyle>
            <a:lvl1pPr>
              <a:defRPr/>
            </a:lvl1pPr>
          </a:lstStyle>
          <a:p>
            <a:fld id="{213EC8C0-9EF0-4EDA-A498-8BC4AC360AFD}" type="slidenum">
              <a:rPr lang="en-US" altLang="en-US"/>
              <a:pPr/>
              <a:t>‹#›</a:t>
            </a:fld>
            <a:endParaRPr lang="en-US" altLang="en-US"/>
          </a:p>
        </p:txBody>
      </p:sp>
    </p:spTree>
    <p:extLst>
      <p:ext uri="{BB962C8B-B14F-4D97-AF65-F5344CB8AC3E}">
        <p14:creationId xmlns:p14="http://schemas.microsoft.com/office/powerpoint/2010/main" val="32382267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F8121C-7C46-48C2-B87B-C2D990B500FB}"/>
              </a:ext>
            </a:extLst>
          </p:cNvPr>
          <p:cNvSpPr>
            <a:spLocks noGrp="1"/>
          </p:cNvSpPr>
          <p:nvPr>
            <p:ph type="sldNum" sz="quarter" idx="10"/>
          </p:nvPr>
        </p:nvSpPr>
        <p:spPr/>
        <p:txBody>
          <a:bodyPr/>
          <a:lstStyle>
            <a:lvl1pPr>
              <a:defRPr/>
            </a:lvl1pPr>
          </a:lstStyle>
          <a:p>
            <a:fld id="{42649C0A-F03B-48C6-81F4-62F38BA21DEE}" type="slidenum">
              <a:rPr lang="en-US" altLang="en-US"/>
              <a:pPr/>
              <a:t>‹#›</a:t>
            </a:fld>
            <a:endParaRPr lang="en-US" altLang="en-US"/>
          </a:p>
        </p:txBody>
      </p:sp>
    </p:spTree>
    <p:extLst>
      <p:ext uri="{BB962C8B-B14F-4D97-AF65-F5344CB8AC3E}">
        <p14:creationId xmlns:p14="http://schemas.microsoft.com/office/powerpoint/2010/main" val="4313492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F039B-DD3F-4315-942F-DFBEA0579184}"/>
              </a:ext>
            </a:extLst>
          </p:cNvPr>
          <p:cNvSpPr>
            <a:spLocks noGrp="1"/>
          </p:cNvSpPr>
          <p:nvPr>
            <p:ph type="title"/>
          </p:nvPr>
        </p:nvSpPr>
        <p:spPr>
          <a:xfrm>
            <a:off x="840319"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3F10CE-F0C3-40BB-A534-D976304F2561}"/>
              </a:ext>
            </a:extLst>
          </p:cNvPr>
          <p:cNvSpPr>
            <a:spLocks noGrp="1"/>
          </p:cNvSpPr>
          <p:nvPr>
            <p:ph idx="1"/>
          </p:nvPr>
        </p:nvSpPr>
        <p:spPr>
          <a:xfrm>
            <a:off x="5183717"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EC59D3-C388-4800-8634-0D8B3626B230}"/>
              </a:ext>
            </a:extLst>
          </p:cNvPr>
          <p:cNvSpPr>
            <a:spLocks noGrp="1"/>
          </p:cNvSpPr>
          <p:nvPr>
            <p:ph type="body" sz="half" idx="2"/>
          </p:nvPr>
        </p:nvSpPr>
        <p:spPr>
          <a:xfrm>
            <a:off x="840319"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0ED80FE6-EC90-42C9-A64D-693EE8D630A0}"/>
              </a:ext>
            </a:extLst>
          </p:cNvPr>
          <p:cNvSpPr>
            <a:spLocks noGrp="1"/>
          </p:cNvSpPr>
          <p:nvPr>
            <p:ph type="sldNum" sz="quarter" idx="10"/>
          </p:nvPr>
        </p:nvSpPr>
        <p:spPr/>
        <p:txBody>
          <a:bodyPr/>
          <a:lstStyle>
            <a:lvl1pPr>
              <a:defRPr/>
            </a:lvl1pPr>
          </a:lstStyle>
          <a:p>
            <a:fld id="{458B76A5-4AFA-43A6-B9CD-3998C1CAEB7F}" type="slidenum">
              <a:rPr lang="en-US" altLang="en-US"/>
              <a:pPr/>
              <a:t>‹#›</a:t>
            </a:fld>
            <a:endParaRPr lang="en-US" altLang="en-US"/>
          </a:p>
        </p:txBody>
      </p:sp>
    </p:spTree>
    <p:extLst>
      <p:ext uri="{BB962C8B-B14F-4D97-AF65-F5344CB8AC3E}">
        <p14:creationId xmlns:p14="http://schemas.microsoft.com/office/powerpoint/2010/main" val="3821674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2DCBD-6D23-4AA9-B798-5EECD189330C}"/>
              </a:ext>
            </a:extLst>
          </p:cNvPr>
          <p:cNvSpPr>
            <a:spLocks noGrp="1"/>
          </p:cNvSpPr>
          <p:nvPr>
            <p:ph type="title"/>
          </p:nvPr>
        </p:nvSpPr>
        <p:spPr>
          <a:xfrm>
            <a:off x="840319"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DD85C3-23EB-4EA0-B816-D17A111DC3A2}"/>
              </a:ext>
            </a:extLst>
          </p:cNvPr>
          <p:cNvSpPr>
            <a:spLocks noGrp="1"/>
          </p:cNvSpPr>
          <p:nvPr>
            <p:ph type="pic" idx="1"/>
          </p:nvPr>
        </p:nvSpPr>
        <p:spPr>
          <a:xfrm>
            <a:off x="5183717"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DF7E85-F9E5-45A5-A3F1-E2C2D8712677}"/>
              </a:ext>
            </a:extLst>
          </p:cNvPr>
          <p:cNvSpPr>
            <a:spLocks noGrp="1"/>
          </p:cNvSpPr>
          <p:nvPr>
            <p:ph type="body" sz="half" idx="2"/>
          </p:nvPr>
        </p:nvSpPr>
        <p:spPr>
          <a:xfrm>
            <a:off x="840319"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7E532800-E5D3-4C7B-976B-FE0D2F0C6B85}"/>
              </a:ext>
            </a:extLst>
          </p:cNvPr>
          <p:cNvSpPr>
            <a:spLocks noGrp="1"/>
          </p:cNvSpPr>
          <p:nvPr>
            <p:ph type="sldNum" sz="quarter" idx="10"/>
          </p:nvPr>
        </p:nvSpPr>
        <p:spPr/>
        <p:txBody>
          <a:bodyPr/>
          <a:lstStyle>
            <a:lvl1pPr>
              <a:defRPr/>
            </a:lvl1pPr>
          </a:lstStyle>
          <a:p>
            <a:fld id="{D55BD1DD-0DE5-4EF1-92E0-7426C4517485}" type="slidenum">
              <a:rPr lang="en-US" altLang="en-US"/>
              <a:pPr/>
              <a:t>‹#›</a:t>
            </a:fld>
            <a:endParaRPr lang="en-US" altLang="en-US"/>
          </a:p>
        </p:txBody>
      </p:sp>
    </p:spTree>
    <p:extLst>
      <p:ext uri="{BB962C8B-B14F-4D97-AF65-F5344CB8AC3E}">
        <p14:creationId xmlns:p14="http://schemas.microsoft.com/office/powerpoint/2010/main" val="32390266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8F045-F14D-495B-B3F7-2E6DB5CE10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898CA2-D49B-4B67-AA52-CECE62ABA0D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22F63BE-13EB-4602-8CDC-4B8ADC881365}"/>
              </a:ext>
            </a:extLst>
          </p:cNvPr>
          <p:cNvSpPr>
            <a:spLocks noGrp="1"/>
          </p:cNvSpPr>
          <p:nvPr>
            <p:ph type="sldNum" sz="quarter" idx="10"/>
          </p:nvPr>
        </p:nvSpPr>
        <p:spPr/>
        <p:txBody>
          <a:bodyPr/>
          <a:lstStyle>
            <a:lvl1pPr>
              <a:defRPr/>
            </a:lvl1pPr>
          </a:lstStyle>
          <a:p>
            <a:fld id="{66376656-111B-46D5-9D22-3C0EAA1BE86B}" type="slidenum">
              <a:rPr lang="en-US" altLang="en-US"/>
              <a:pPr/>
              <a:t>‹#›</a:t>
            </a:fld>
            <a:endParaRPr lang="en-US" altLang="en-US"/>
          </a:p>
        </p:txBody>
      </p:sp>
    </p:spTree>
    <p:extLst>
      <p:ext uri="{BB962C8B-B14F-4D97-AF65-F5344CB8AC3E}">
        <p14:creationId xmlns:p14="http://schemas.microsoft.com/office/powerpoint/2010/main" val="22405559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C6246F-39C3-4C23-A8CF-17D69B585D94}"/>
              </a:ext>
            </a:extLst>
          </p:cNvPr>
          <p:cNvSpPr>
            <a:spLocks noGrp="1"/>
          </p:cNvSpPr>
          <p:nvPr>
            <p:ph type="title" orient="vert"/>
          </p:nvPr>
        </p:nvSpPr>
        <p:spPr>
          <a:xfrm>
            <a:off x="8839200" y="274638"/>
            <a:ext cx="2743200" cy="597376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549D3A-1240-4372-BAFE-F615270A0129}"/>
              </a:ext>
            </a:extLst>
          </p:cNvPr>
          <p:cNvSpPr>
            <a:spLocks noGrp="1"/>
          </p:cNvSpPr>
          <p:nvPr>
            <p:ph type="body" orient="vert" idx="1"/>
          </p:nvPr>
        </p:nvSpPr>
        <p:spPr>
          <a:xfrm>
            <a:off x="609600" y="274638"/>
            <a:ext cx="8026400" cy="59737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D5D0250-E528-4139-A676-A7A690E5BABF}"/>
              </a:ext>
            </a:extLst>
          </p:cNvPr>
          <p:cNvSpPr>
            <a:spLocks noGrp="1"/>
          </p:cNvSpPr>
          <p:nvPr>
            <p:ph type="sldNum" sz="quarter" idx="10"/>
          </p:nvPr>
        </p:nvSpPr>
        <p:spPr/>
        <p:txBody>
          <a:bodyPr/>
          <a:lstStyle>
            <a:lvl1pPr>
              <a:defRPr/>
            </a:lvl1pPr>
          </a:lstStyle>
          <a:p>
            <a:fld id="{A627DFCC-C692-4271-A684-BDE2D51D1D57}" type="slidenum">
              <a:rPr lang="en-US" altLang="en-US"/>
              <a:pPr/>
              <a:t>‹#›</a:t>
            </a:fld>
            <a:endParaRPr lang="en-US" altLang="en-US"/>
          </a:p>
        </p:txBody>
      </p:sp>
    </p:spTree>
    <p:extLst>
      <p:ext uri="{BB962C8B-B14F-4D97-AF65-F5344CB8AC3E}">
        <p14:creationId xmlns:p14="http://schemas.microsoft.com/office/powerpoint/2010/main" val="2741164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6/26/24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6/26/24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6/26/24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6/26/24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2.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4.pn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6/26/24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7B54FBC-4E80-4464-84C6-C2C9DA2F80D3}" type="datetimeFigureOut">
              <a:rPr lang="en-US" smtClean="0"/>
              <a:t>6/26/24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182F288-46F2-4EFD-80E9-B6BF4C2D4BE1}" type="slidenum">
              <a:rPr lang="en-US" smtClean="0"/>
              <a:t>‹#›</a:t>
            </a:fld>
            <a:endParaRPr lang="en-US"/>
          </a:p>
        </p:txBody>
      </p:sp>
    </p:spTree>
    <p:extLst>
      <p:ext uri="{BB962C8B-B14F-4D97-AF65-F5344CB8AC3E}">
        <p14:creationId xmlns:p14="http://schemas.microsoft.com/office/powerpoint/2010/main" val="2421069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708" r:id="rId14"/>
    <p:sldLayoutId id="2147483709" r:id="rId15"/>
    <p:sldLayoutId id="2147483710" r:id="rId16"/>
    <p:sldLayoutId id="2147483711" r:id="rId17"/>
    <p:sldLayoutId id="2147483712" r:id="rId18"/>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748" name="Title Placeholder 21"/>
          <p:cNvSpPr>
            <a:spLocks noGrp="1"/>
          </p:cNvSpPr>
          <p:nvPr>
            <p:ph type="title"/>
          </p:nvPr>
        </p:nvSpPr>
        <p:spPr bwMode="auto">
          <a:xfrm>
            <a:off x="609600" y="152400"/>
            <a:ext cx="10972800" cy="990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31749" name="Text Placeholder 12"/>
          <p:cNvSpPr>
            <a:spLocks noGrp="1"/>
          </p:cNvSpPr>
          <p:nvPr>
            <p:ph type="body" idx="1"/>
          </p:nvPr>
        </p:nvSpPr>
        <p:spPr bwMode="auto">
          <a:xfrm>
            <a:off x="609600" y="1219200"/>
            <a:ext cx="10972800" cy="49101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8664743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Lst>
  <p:hf hdr="0" ftr="0" dt="0"/>
  <p:txStyles>
    <p:titleStyle>
      <a:lvl1pPr algn="l" rtl="0" fontAlgn="base">
        <a:spcBef>
          <a:spcPct val="0"/>
        </a:spcBef>
        <a:spcAft>
          <a:spcPct val="0"/>
        </a:spcAft>
        <a:defRPr sz="3200" kern="1200">
          <a:solidFill>
            <a:schemeClr val="tx2"/>
          </a:solidFill>
          <a:latin typeface="Tw Cen MT" panose="020B0602020104020603" pitchFamily="34" charset="0"/>
          <a:ea typeface="+mj-ea"/>
          <a:cs typeface="+mj-cs"/>
        </a:defRPr>
      </a:lvl1pPr>
      <a:lvl2pPr algn="l" rtl="0" fontAlgn="base">
        <a:spcBef>
          <a:spcPct val="0"/>
        </a:spcBef>
        <a:spcAft>
          <a:spcPct val="0"/>
        </a:spcAft>
        <a:defRPr sz="3200">
          <a:solidFill>
            <a:schemeClr val="tx2"/>
          </a:solidFill>
          <a:latin typeface="Bookman Old Style" pitchFamily="18" charset="0"/>
          <a:ea typeface="ＭＳ Ｐゴシック" pitchFamily="-72" charset="-128"/>
        </a:defRPr>
      </a:lvl2pPr>
      <a:lvl3pPr algn="l" rtl="0" fontAlgn="base">
        <a:spcBef>
          <a:spcPct val="0"/>
        </a:spcBef>
        <a:spcAft>
          <a:spcPct val="0"/>
        </a:spcAft>
        <a:defRPr sz="3200">
          <a:solidFill>
            <a:schemeClr val="tx2"/>
          </a:solidFill>
          <a:latin typeface="Bookman Old Style" pitchFamily="18" charset="0"/>
          <a:ea typeface="ＭＳ Ｐゴシック" pitchFamily="-72" charset="-128"/>
        </a:defRPr>
      </a:lvl3pPr>
      <a:lvl4pPr algn="l" rtl="0" fontAlgn="base">
        <a:spcBef>
          <a:spcPct val="0"/>
        </a:spcBef>
        <a:spcAft>
          <a:spcPct val="0"/>
        </a:spcAft>
        <a:defRPr sz="3200">
          <a:solidFill>
            <a:schemeClr val="tx2"/>
          </a:solidFill>
          <a:latin typeface="Bookman Old Style" pitchFamily="18" charset="0"/>
          <a:ea typeface="ＭＳ Ｐゴシック" pitchFamily="-72" charset="-128"/>
        </a:defRPr>
      </a:lvl4pPr>
      <a:lvl5pPr algn="l" rtl="0" fontAlgn="base">
        <a:spcBef>
          <a:spcPct val="0"/>
        </a:spcBef>
        <a:spcAft>
          <a:spcPct val="0"/>
        </a:spcAft>
        <a:defRPr sz="3200">
          <a:solidFill>
            <a:schemeClr val="tx2"/>
          </a:solidFill>
          <a:latin typeface="Bookman Old Style" pitchFamily="18" charset="0"/>
          <a:ea typeface="ＭＳ Ｐゴシック" pitchFamily="-72" charset="-128"/>
        </a:defRPr>
      </a:lvl5pPr>
      <a:lvl6pPr marL="457200" algn="l" rtl="0" fontAlgn="base">
        <a:spcBef>
          <a:spcPct val="0"/>
        </a:spcBef>
        <a:spcAft>
          <a:spcPct val="0"/>
        </a:spcAft>
        <a:defRPr sz="3200">
          <a:solidFill>
            <a:schemeClr val="tx2"/>
          </a:solidFill>
          <a:latin typeface="Bookman Old Style" pitchFamily="18" charset="0"/>
          <a:ea typeface="ＭＳ Ｐゴシック" pitchFamily="-72" charset="-128"/>
        </a:defRPr>
      </a:lvl6pPr>
      <a:lvl7pPr marL="914400" algn="l" rtl="0" fontAlgn="base">
        <a:spcBef>
          <a:spcPct val="0"/>
        </a:spcBef>
        <a:spcAft>
          <a:spcPct val="0"/>
        </a:spcAft>
        <a:defRPr sz="3200">
          <a:solidFill>
            <a:schemeClr val="tx2"/>
          </a:solidFill>
          <a:latin typeface="Bookman Old Style" pitchFamily="18" charset="0"/>
          <a:ea typeface="ＭＳ Ｐゴシック" pitchFamily="-72" charset="-128"/>
        </a:defRPr>
      </a:lvl7pPr>
      <a:lvl8pPr marL="1371600" algn="l" rtl="0" fontAlgn="base">
        <a:spcBef>
          <a:spcPct val="0"/>
        </a:spcBef>
        <a:spcAft>
          <a:spcPct val="0"/>
        </a:spcAft>
        <a:defRPr sz="3200">
          <a:solidFill>
            <a:schemeClr val="tx2"/>
          </a:solidFill>
          <a:latin typeface="Bookman Old Style" pitchFamily="18" charset="0"/>
          <a:ea typeface="ＭＳ Ｐゴシック" pitchFamily="-72" charset="-128"/>
        </a:defRPr>
      </a:lvl8pPr>
      <a:lvl9pPr marL="1828800" algn="l" rtl="0" fontAlgn="base">
        <a:spcBef>
          <a:spcPct val="0"/>
        </a:spcBef>
        <a:spcAft>
          <a:spcPct val="0"/>
        </a:spcAft>
        <a:defRPr sz="3200">
          <a:solidFill>
            <a:schemeClr val="tx2"/>
          </a:solidFill>
          <a:latin typeface="Bookman Old Style" pitchFamily="18" charset="0"/>
          <a:ea typeface="ＭＳ Ｐゴシック" pitchFamily="-72" charset="-128"/>
        </a:defRPr>
      </a:lvl9pPr>
    </p:titleStyle>
    <p:bodyStyle>
      <a:lvl1pPr marL="273050" indent="-273050" algn="l" rtl="0" fontAlgn="base">
        <a:spcBef>
          <a:spcPts val="600"/>
        </a:spcBef>
        <a:spcAft>
          <a:spcPct val="0"/>
        </a:spcAft>
        <a:buClr>
          <a:schemeClr val="accent1"/>
        </a:buClr>
        <a:buSzPct val="76000"/>
        <a:buFont typeface="Wingdings 3" pitchFamily="18" charset="2"/>
        <a:buChar char=""/>
        <a:defRPr sz="2600" kern="1200">
          <a:solidFill>
            <a:schemeClr val="tx1"/>
          </a:solidFill>
          <a:latin typeface="Tw Cen MT" panose="020B0602020104020603" pitchFamily="34" charset="0"/>
          <a:ea typeface="+mn-ea"/>
          <a:cs typeface="+mn-cs"/>
        </a:defRPr>
      </a:lvl1pPr>
      <a:lvl2pPr marL="547688" indent="-273050" algn="l" rtl="0" fontAlgn="base">
        <a:spcBef>
          <a:spcPts val="500"/>
        </a:spcBef>
        <a:spcAft>
          <a:spcPct val="0"/>
        </a:spcAft>
        <a:buClr>
          <a:schemeClr val="accent2"/>
        </a:buClr>
        <a:buSzPct val="76000"/>
        <a:buFont typeface="Wingdings 3" pitchFamily="18" charset="2"/>
        <a:buChar char=""/>
        <a:defRPr sz="2300" kern="1200">
          <a:solidFill>
            <a:schemeClr val="tx2"/>
          </a:solidFill>
          <a:latin typeface="Tw Cen MT" panose="020B0602020104020603" pitchFamily="34" charset="0"/>
          <a:ea typeface="+mn-ea"/>
          <a:cs typeface="+mn-cs"/>
        </a:defRPr>
      </a:lvl2pPr>
      <a:lvl3pPr marL="822325" indent="-228600" algn="l" rtl="0" fontAlgn="base">
        <a:spcBef>
          <a:spcPts val="500"/>
        </a:spcBef>
        <a:spcAft>
          <a:spcPct val="0"/>
        </a:spcAft>
        <a:buClr>
          <a:srgbClr val="BCBCBC"/>
        </a:buClr>
        <a:buSzPct val="76000"/>
        <a:buFont typeface="Wingdings 3" pitchFamily="18" charset="2"/>
        <a:buChar char=""/>
        <a:defRPr sz="2000" kern="1200">
          <a:solidFill>
            <a:schemeClr val="tx1"/>
          </a:solidFill>
          <a:latin typeface="Tw Cen MT" panose="020B0602020104020603" pitchFamily="34" charset="0"/>
          <a:ea typeface="+mn-ea"/>
          <a:cs typeface="+mn-cs"/>
        </a:defRPr>
      </a:lvl3pPr>
      <a:lvl4pPr marL="1096963" indent="-228600" algn="l" rtl="0" fontAlgn="base">
        <a:spcBef>
          <a:spcPts val="400"/>
        </a:spcBef>
        <a:spcAft>
          <a:spcPct val="0"/>
        </a:spcAft>
        <a:buClr>
          <a:srgbClr val="8BA2B4"/>
        </a:buClr>
        <a:buSzPct val="70000"/>
        <a:buFont typeface="Wingdings" pitchFamily="2" charset="2"/>
        <a:buChar char=""/>
        <a:defRPr kern="1200">
          <a:solidFill>
            <a:schemeClr val="tx1"/>
          </a:solidFill>
          <a:latin typeface="Tw Cen MT" panose="020B0602020104020603" pitchFamily="34" charset="0"/>
          <a:ea typeface="+mn-ea"/>
          <a:cs typeface="+mn-cs"/>
        </a:defRPr>
      </a:lvl4pPr>
      <a:lvl5pPr marL="1371600" indent="-228600" algn="l" rtl="0" fontAlgn="base">
        <a:spcBef>
          <a:spcPts val="300"/>
        </a:spcBef>
        <a:spcAft>
          <a:spcPct val="0"/>
        </a:spcAft>
        <a:buClr>
          <a:schemeClr val="accent2"/>
        </a:buClr>
        <a:buSzPct val="70000"/>
        <a:buFont typeface="Wingdings" pitchFamily="2" charset="2"/>
        <a:buChar char=""/>
        <a:defRPr sz="1600" kern="1200">
          <a:solidFill>
            <a:schemeClr val="tx1"/>
          </a:solidFill>
          <a:latin typeface="Tw Cen MT" panose="020B0602020104020603"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748" name="Title Placeholder 21"/>
          <p:cNvSpPr>
            <a:spLocks noGrp="1"/>
          </p:cNvSpPr>
          <p:nvPr>
            <p:ph type="title"/>
          </p:nvPr>
        </p:nvSpPr>
        <p:spPr bwMode="auto">
          <a:xfrm>
            <a:off x="609600" y="152400"/>
            <a:ext cx="10972800" cy="990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1749" name="Text Placeholder 12"/>
          <p:cNvSpPr>
            <a:spLocks noGrp="1"/>
          </p:cNvSpPr>
          <p:nvPr>
            <p:ph type="body" idx="1"/>
          </p:nvPr>
        </p:nvSpPr>
        <p:spPr bwMode="auto">
          <a:xfrm>
            <a:off x="609600" y="1219200"/>
            <a:ext cx="10972800" cy="49101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9999744"/>
      </p:ext>
    </p:extLst>
  </p:cSld>
  <p:clrMap bg1="lt1" tx1="dk1" bg2="lt2" tx2="dk2" accent1="accent1" accent2="accent2" accent3="accent3" accent4="accent4" accent5="accent5" accent6="accent6" hlink="hlink" folHlink="folHlink"/>
  <p:sldLayoutIdLst>
    <p:sldLayoutId id="2147483694" r:id="rId1"/>
    <p:sldLayoutId id="2147483695" r:id="rId2"/>
  </p:sldLayoutIdLst>
  <p:txStyles>
    <p:titleStyle>
      <a:lvl1pPr algn="l" rtl="0" fontAlgn="base">
        <a:spcBef>
          <a:spcPct val="0"/>
        </a:spcBef>
        <a:spcAft>
          <a:spcPct val="0"/>
        </a:spcAft>
        <a:defRPr sz="3200" kern="1200">
          <a:solidFill>
            <a:schemeClr val="tx2"/>
          </a:solidFill>
          <a:latin typeface="+mj-lt"/>
          <a:ea typeface="+mj-ea"/>
          <a:cs typeface="+mj-cs"/>
        </a:defRPr>
      </a:lvl1pPr>
      <a:lvl2pPr algn="l" rtl="0" fontAlgn="base">
        <a:spcBef>
          <a:spcPct val="0"/>
        </a:spcBef>
        <a:spcAft>
          <a:spcPct val="0"/>
        </a:spcAft>
        <a:defRPr sz="3200">
          <a:solidFill>
            <a:schemeClr val="tx2"/>
          </a:solidFill>
          <a:latin typeface="Bookman Old Style" pitchFamily="18" charset="0"/>
          <a:ea typeface="ＭＳ Ｐゴシック" pitchFamily="-72" charset="-128"/>
        </a:defRPr>
      </a:lvl2pPr>
      <a:lvl3pPr algn="l" rtl="0" fontAlgn="base">
        <a:spcBef>
          <a:spcPct val="0"/>
        </a:spcBef>
        <a:spcAft>
          <a:spcPct val="0"/>
        </a:spcAft>
        <a:defRPr sz="3200">
          <a:solidFill>
            <a:schemeClr val="tx2"/>
          </a:solidFill>
          <a:latin typeface="Bookman Old Style" pitchFamily="18" charset="0"/>
          <a:ea typeface="ＭＳ Ｐゴシック" pitchFamily="-72" charset="-128"/>
        </a:defRPr>
      </a:lvl3pPr>
      <a:lvl4pPr algn="l" rtl="0" fontAlgn="base">
        <a:spcBef>
          <a:spcPct val="0"/>
        </a:spcBef>
        <a:spcAft>
          <a:spcPct val="0"/>
        </a:spcAft>
        <a:defRPr sz="3200">
          <a:solidFill>
            <a:schemeClr val="tx2"/>
          </a:solidFill>
          <a:latin typeface="Bookman Old Style" pitchFamily="18" charset="0"/>
          <a:ea typeface="ＭＳ Ｐゴシック" pitchFamily="-72" charset="-128"/>
        </a:defRPr>
      </a:lvl4pPr>
      <a:lvl5pPr algn="l" rtl="0" fontAlgn="base">
        <a:spcBef>
          <a:spcPct val="0"/>
        </a:spcBef>
        <a:spcAft>
          <a:spcPct val="0"/>
        </a:spcAft>
        <a:defRPr sz="3200">
          <a:solidFill>
            <a:schemeClr val="tx2"/>
          </a:solidFill>
          <a:latin typeface="Bookman Old Style" pitchFamily="18" charset="0"/>
          <a:ea typeface="ＭＳ Ｐゴシック" pitchFamily="-72" charset="-128"/>
        </a:defRPr>
      </a:lvl5pPr>
      <a:lvl6pPr marL="457200" algn="l" rtl="0" fontAlgn="base">
        <a:spcBef>
          <a:spcPct val="0"/>
        </a:spcBef>
        <a:spcAft>
          <a:spcPct val="0"/>
        </a:spcAft>
        <a:defRPr sz="3200">
          <a:solidFill>
            <a:schemeClr val="tx2"/>
          </a:solidFill>
          <a:latin typeface="Bookman Old Style" pitchFamily="18" charset="0"/>
          <a:ea typeface="ＭＳ Ｐゴシック" pitchFamily="-72" charset="-128"/>
        </a:defRPr>
      </a:lvl6pPr>
      <a:lvl7pPr marL="914400" algn="l" rtl="0" fontAlgn="base">
        <a:spcBef>
          <a:spcPct val="0"/>
        </a:spcBef>
        <a:spcAft>
          <a:spcPct val="0"/>
        </a:spcAft>
        <a:defRPr sz="3200">
          <a:solidFill>
            <a:schemeClr val="tx2"/>
          </a:solidFill>
          <a:latin typeface="Bookman Old Style" pitchFamily="18" charset="0"/>
          <a:ea typeface="ＭＳ Ｐゴシック" pitchFamily="-72" charset="-128"/>
        </a:defRPr>
      </a:lvl7pPr>
      <a:lvl8pPr marL="1371600" algn="l" rtl="0" fontAlgn="base">
        <a:spcBef>
          <a:spcPct val="0"/>
        </a:spcBef>
        <a:spcAft>
          <a:spcPct val="0"/>
        </a:spcAft>
        <a:defRPr sz="3200">
          <a:solidFill>
            <a:schemeClr val="tx2"/>
          </a:solidFill>
          <a:latin typeface="Bookman Old Style" pitchFamily="18" charset="0"/>
          <a:ea typeface="ＭＳ Ｐゴシック" pitchFamily="-72" charset="-128"/>
        </a:defRPr>
      </a:lvl8pPr>
      <a:lvl9pPr marL="1828800" algn="l" rtl="0" fontAlgn="base">
        <a:spcBef>
          <a:spcPct val="0"/>
        </a:spcBef>
        <a:spcAft>
          <a:spcPct val="0"/>
        </a:spcAft>
        <a:defRPr sz="3200">
          <a:solidFill>
            <a:schemeClr val="tx2"/>
          </a:solidFill>
          <a:latin typeface="Bookman Old Style" pitchFamily="18" charset="0"/>
          <a:ea typeface="ＭＳ Ｐゴシック" pitchFamily="-72" charset="-128"/>
        </a:defRPr>
      </a:lvl9pPr>
    </p:titleStyle>
    <p:bodyStyle>
      <a:lvl1pPr marL="273050" indent="-273050" algn="l" rtl="0" fontAlgn="base">
        <a:spcBef>
          <a:spcPts val="600"/>
        </a:spcBef>
        <a:spcAft>
          <a:spcPct val="0"/>
        </a:spcAft>
        <a:buClr>
          <a:schemeClr val="accent1"/>
        </a:buClr>
        <a:buSzPct val="76000"/>
        <a:buFont typeface="Wingdings 3" pitchFamily="18" charset="2"/>
        <a:buChar char=""/>
        <a:defRPr sz="2600" kern="1200">
          <a:solidFill>
            <a:schemeClr val="tx1"/>
          </a:solidFill>
          <a:latin typeface="+mn-lt"/>
          <a:ea typeface="+mn-ea"/>
          <a:cs typeface="+mn-cs"/>
        </a:defRPr>
      </a:lvl1pPr>
      <a:lvl2pPr marL="547688" indent="-273050" algn="l" rtl="0" fontAlgn="base">
        <a:spcBef>
          <a:spcPts val="500"/>
        </a:spcBef>
        <a:spcAft>
          <a:spcPct val="0"/>
        </a:spcAft>
        <a:buClr>
          <a:schemeClr val="accent2"/>
        </a:buClr>
        <a:buSzPct val="76000"/>
        <a:buFont typeface="Wingdings 3" pitchFamily="18" charset="2"/>
        <a:buChar char=""/>
        <a:defRPr sz="2300" kern="1200">
          <a:solidFill>
            <a:schemeClr val="tx2"/>
          </a:solidFill>
          <a:latin typeface="+mn-lt"/>
          <a:ea typeface="+mn-ea"/>
          <a:cs typeface="+mn-cs"/>
        </a:defRPr>
      </a:lvl2pPr>
      <a:lvl3pPr marL="822325" indent="-228600" algn="l" rtl="0" fontAlgn="base">
        <a:spcBef>
          <a:spcPts val="500"/>
        </a:spcBef>
        <a:spcAft>
          <a:spcPct val="0"/>
        </a:spcAft>
        <a:buClr>
          <a:srgbClr val="BCBCBC"/>
        </a:buClr>
        <a:buSzPct val="76000"/>
        <a:buFont typeface="Wingdings 3" pitchFamily="18" charset="2"/>
        <a:buChar char=""/>
        <a:defRPr sz="2000" kern="1200">
          <a:solidFill>
            <a:schemeClr val="tx1"/>
          </a:solidFill>
          <a:latin typeface="+mn-lt"/>
          <a:ea typeface="+mn-ea"/>
          <a:cs typeface="+mn-cs"/>
        </a:defRPr>
      </a:lvl3pPr>
      <a:lvl4pPr marL="1096963" indent="-228600" algn="l" rtl="0" fontAlgn="base">
        <a:spcBef>
          <a:spcPts val="400"/>
        </a:spcBef>
        <a:spcAft>
          <a:spcPct val="0"/>
        </a:spcAft>
        <a:buClr>
          <a:srgbClr val="8BA2B4"/>
        </a:buClr>
        <a:buSzPct val="70000"/>
        <a:buFont typeface="Wingdings" pitchFamily="2" charset="2"/>
        <a:buChar char=""/>
        <a:defRPr kern="1200">
          <a:solidFill>
            <a:schemeClr val="tx1"/>
          </a:solidFill>
          <a:latin typeface="+mn-lt"/>
          <a:ea typeface="+mn-ea"/>
          <a:cs typeface="+mn-cs"/>
        </a:defRPr>
      </a:lvl4pPr>
      <a:lvl5pPr marL="1371600" indent="-228600" algn="l" rtl="0" fontAlgn="base">
        <a:spcBef>
          <a:spcPts val="300"/>
        </a:spcBef>
        <a:spcAft>
          <a:spcPct val="0"/>
        </a:spcAft>
        <a:buClr>
          <a:schemeClr val="accent2"/>
        </a:buClr>
        <a:buSzPct val="70000"/>
        <a:buFont typeface="Wingdings" pitchFamily="2" charset="2"/>
        <a:buChar char=""/>
        <a:defRPr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latin typeface="Tw Cen MT" panose="020B0602020104020603" pitchFamily="34" charset="0"/>
              </a:defRPr>
            </a:lvl1pPr>
          </a:lstStyle>
          <a:p>
            <a:fld id="{44815C55-BD40-44D6-840C-AB14E036E23E}" type="datetimeFigureOut">
              <a:rPr lang="en-US" smtClean="0"/>
              <a:pPr/>
              <a:t>6/26/24</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w Cen MT" panose="020B0602020104020603" pitchFamily="34" charset="0"/>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Tw Cen MT" panose="020B0602020104020603" pitchFamily="34" charset="0"/>
              </a:defRPr>
            </a:lvl1pPr>
          </a:lstStyle>
          <a:p>
            <a:fld id="{1E077F5B-2287-459F-A51C-04DD51BDDF6C}" type="slidenum">
              <a:rPr lang="en-US" smtClean="0"/>
              <a:pPr/>
              <a:t>‹#›</a:t>
            </a:fld>
            <a:endParaRPr lang="en-US" dirty="0"/>
          </a:p>
        </p:txBody>
      </p:sp>
    </p:spTree>
    <p:extLst>
      <p:ext uri="{BB962C8B-B14F-4D97-AF65-F5344CB8AC3E}">
        <p14:creationId xmlns:p14="http://schemas.microsoft.com/office/powerpoint/2010/main" val="57248040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7" name="Picture 13">
            <a:extLst>
              <a:ext uri="{FF2B5EF4-FFF2-40B4-BE49-F238E27FC236}">
                <a16:creationId xmlns:a16="http://schemas.microsoft.com/office/drawing/2014/main" id="{8B4E6128-A38D-416C-9CEB-9B2D7A1E957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53735" y="2044700"/>
            <a:ext cx="7484533" cy="27686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a:extLst>
              <a:ext uri="{FF2B5EF4-FFF2-40B4-BE49-F238E27FC236}">
                <a16:creationId xmlns:a16="http://schemas.microsoft.com/office/drawing/2014/main" id="{4EDBC26E-E716-4C48-B72C-03D346EA480E}"/>
              </a:ext>
            </a:extLst>
          </p:cNvPr>
          <p:cNvSpPr>
            <a:spLocks noGrp="1" noChangeArrowheads="1"/>
          </p:cNvSpPr>
          <p:nvPr>
            <p:ph type="title"/>
          </p:nvPr>
        </p:nvSpPr>
        <p:spPr bwMode="auto">
          <a:xfrm>
            <a:off x="609600" y="274638"/>
            <a:ext cx="10972800"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2D997A4-6E14-47C4-8323-A0C946DCE0F8}"/>
              </a:ext>
            </a:extLst>
          </p:cNvPr>
          <p:cNvSpPr>
            <a:spLocks noGrp="1" noChangeArrowheads="1"/>
          </p:cNvSpPr>
          <p:nvPr>
            <p:ph type="body" idx="1"/>
          </p:nvPr>
        </p:nvSpPr>
        <p:spPr bwMode="auto">
          <a:xfrm>
            <a:off x="609600" y="1600200"/>
            <a:ext cx="109728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0" name="Rectangle 6">
            <a:extLst>
              <a:ext uri="{FF2B5EF4-FFF2-40B4-BE49-F238E27FC236}">
                <a16:creationId xmlns:a16="http://schemas.microsoft.com/office/drawing/2014/main" id="{F7AA69F1-D3E9-4AD9-95C3-071C26C70939}"/>
              </a:ext>
            </a:extLst>
          </p:cNvPr>
          <p:cNvSpPr>
            <a:spLocks noGrp="1" noChangeArrowheads="1"/>
          </p:cNvSpPr>
          <p:nvPr>
            <p:ph type="sldNum" sz="quarter" idx="4"/>
          </p:nvPr>
        </p:nvSpPr>
        <p:spPr bwMode="auto">
          <a:xfrm>
            <a:off x="406400" y="6457950"/>
            <a:ext cx="28448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67663A42-D4E1-4513-B83D-1DE0B20085A0}" type="slidenum">
              <a:rPr lang="en-US" altLang="en-US"/>
              <a:pPr/>
              <a:t>‹#›</a:t>
            </a:fld>
            <a:endParaRPr lang="en-US" altLang="en-US"/>
          </a:p>
        </p:txBody>
      </p:sp>
      <p:grpSp>
        <p:nvGrpSpPr>
          <p:cNvPr id="1033" name="Group 9">
            <a:extLst>
              <a:ext uri="{FF2B5EF4-FFF2-40B4-BE49-F238E27FC236}">
                <a16:creationId xmlns:a16="http://schemas.microsoft.com/office/drawing/2014/main" id="{57500B98-703E-4BEB-8D6A-E3FC65521B49}"/>
              </a:ext>
            </a:extLst>
          </p:cNvPr>
          <p:cNvGrpSpPr>
            <a:grpSpLocks/>
          </p:cNvGrpSpPr>
          <p:nvPr/>
        </p:nvGrpSpPr>
        <p:grpSpPr bwMode="auto">
          <a:xfrm>
            <a:off x="10058400" y="6278566"/>
            <a:ext cx="1930400" cy="503237"/>
            <a:chOff x="1872" y="2756"/>
            <a:chExt cx="3504" cy="1350"/>
          </a:xfrm>
        </p:grpSpPr>
        <p:pic>
          <p:nvPicPr>
            <p:cNvPr id="1034" name="Picture 10">
              <a:extLst>
                <a:ext uri="{FF2B5EF4-FFF2-40B4-BE49-F238E27FC236}">
                  <a16:creationId xmlns:a16="http://schemas.microsoft.com/office/drawing/2014/main" id="{4CC285B5-0379-4ADF-8DDD-11438022527A}"/>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b="22223"/>
            <a:stretch>
              <a:fillRect/>
            </a:stretch>
          </p:blipFill>
          <p:spPr bwMode="auto">
            <a:xfrm>
              <a:off x="1872" y="2756"/>
              <a:ext cx="3504" cy="1022"/>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a:extLst>
                <a:ext uri="{FF2B5EF4-FFF2-40B4-BE49-F238E27FC236}">
                  <a16:creationId xmlns:a16="http://schemas.microsoft.com/office/drawing/2014/main" id="{62FC5988-5B85-4EF5-A50B-E52FFF89C1AB}"/>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185" y="3769"/>
              <a:ext cx="2663" cy="337"/>
            </a:xfrm>
            <a:prstGeom prst="rect">
              <a:avLst/>
            </a:prstGeom>
            <a:noFill/>
            <a:extLst>
              <a:ext uri="{909E8E84-426E-40DD-AFC4-6F175D3DCCD1}">
                <a14:hiddenFill xmlns:a14="http://schemas.microsoft.com/office/drawing/2010/main">
                  <a:solidFill>
                    <a:srgbClr val="FFFFFF"/>
                  </a:solidFill>
                </a14:hiddenFill>
              </a:ext>
            </a:extLst>
          </p:spPr>
        </p:pic>
      </p:grpSp>
      <p:sp>
        <p:nvSpPr>
          <p:cNvPr id="1036" name="Line 12">
            <a:extLst>
              <a:ext uri="{FF2B5EF4-FFF2-40B4-BE49-F238E27FC236}">
                <a16:creationId xmlns:a16="http://schemas.microsoft.com/office/drawing/2014/main" id="{A910B539-A9D5-40E4-8FA4-9AFF0FB90A5C}"/>
              </a:ext>
            </a:extLst>
          </p:cNvPr>
          <p:cNvSpPr>
            <a:spLocks noChangeShapeType="1"/>
          </p:cNvSpPr>
          <p:nvPr/>
        </p:nvSpPr>
        <p:spPr bwMode="auto">
          <a:xfrm>
            <a:off x="613836" y="6296025"/>
            <a:ext cx="10138833" cy="0"/>
          </a:xfrm>
          <a:prstGeom prst="line">
            <a:avLst/>
          </a:prstGeom>
          <a:noFill/>
          <a:ln w="9525">
            <a:solidFill>
              <a:srgbClr val="652D89"/>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038" name="Line 14">
            <a:extLst>
              <a:ext uri="{FF2B5EF4-FFF2-40B4-BE49-F238E27FC236}">
                <a16:creationId xmlns:a16="http://schemas.microsoft.com/office/drawing/2014/main" id="{009A5E4F-D3BB-41BD-9783-DD650E83F4FA}"/>
              </a:ext>
            </a:extLst>
          </p:cNvPr>
          <p:cNvSpPr>
            <a:spLocks noChangeShapeType="1"/>
          </p:cNvSpPr>
          <p:nvPr/>
        </p:nvSpPr>
        <p:spPr bwMode="auto">
          <a:xfrm>
            <a:off x="0" y="1371600"/>
            <a:ext cx="11582400" cy="0"/>
          </a:xfrm>
          <a:prstGeom prst="line">
            <a:avLst/>
          </a:prstGeom>
          <a:noFill/>
          <a:ln w="9525">
            <a:solidFill>
              <a:srgbClr val="652D89"/>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Tree>
    <p:extLst>
      <p:ext uri="{BB962C8B-B14F-4D97-AF65-F5344CB8AC3E}">
        <p14:creationId xmlns:p14="http://schemas.microsoft.com/office/powerpoint/2010/main" val="77625403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ctr" rtl="0" fontAlgn="base">
        <a:spcBef>
          <a:spcPct val="0"/>
        </a:spcBef>
        <a:spcAft>
          <a:spcPct val="0"/>
        </a:spcAft>
        <a:defRPr sz="4400" kern="1200">
          <a:solidFill>
            <a:srgbClr val="652D89"/>
          </a:solidFill>
          <a:latin typeface="+mj-lt"/>
          <a:ea typeface="+mj-ea"/>
          <a:cs typeface="+mj-cs"/>
        </a:defRPr>
      </a:lvl1pPr>
      <a:lvl2pPr algn="ctr" rtl="0" fontAlgn="base">
        <a:spcBef>
          <a:spcPct val="0"/>
        </a:spcBef>
        <a:spcAft>
          <a:spcPct val="0"/>
        </a:spcAft>
        <a:defRPr sz="4400">
          <a:solidFill>
            <a:srgbClr val="652D89"/>
          </a:solidFill>
          <a:latin typeface="Arial" panose="020B0604020202020204" pitchFamily="34" charset="0"/>
        </a:defRPr>
      </a:lvl2pPr>
      <a:lvl3pPr algn="ctr" rtl="0" fontAlgn="base">
        <a:spcBef>
          <a:spcPct val="0"/>
        </a:spcBef>
        <a:spcAft>
          <a:spcPct val="0"/>
        </a:spcAft>
        <a:defRPr sz="4400">
          <a:solidFill>
            <a:srgbClr val="652D89"/>
          </a:solidFill>
          <a:latin typeface="Arial" panose="020B0604020202020204" pitchFamily="34" charset="0"/>
        </a:defRPr>
      </a:lvl3pPr>
      <a:lvl4pPr algn="ctr" rtl="0" fontAlgn="base">
        <a:spcBef>
          <a:spcPct val="0"/>
        </a:spcBef>
        <a:spcAft>
          <a:spcPct val="0"/>
        </a:spcAft>
        <a:defRPr sz="4400">
          <a:solidFill>
            <a:srgbClr val="652D89"/>
          </a:solidFill>
          <a:latin typeface="Arial" panose="020B0604020202020204" pitchFamily="34" charset="0"/>
        </a:defRPr>
      </a:lvl4pPr>
      <a:lvl5pPr algn="ctr" rtl="0" fontAlgn="base">
        <a:spcBef>
          <a:spcPct val="0"/>
        </a:spcBef>
        <a:spcAft>
          <a:spcPct val="0"/>
        </a:spcAft>
        <a:defRPr sz="4400">
          <a:solidFill>
            <a:srgbClr val="652D89"/>
          </a:solidFill>
          <a:latin typeface="Arial" panose="020B0604020202020204" pitchFamily="34" charset="0"/>
        </a:defRPr>
      </a:lvl5pPr>
      <a:lvl6pPr marL="457200" algn="ctr" rtl="0" fontAlgn="base">
        <a:spcBef>
          <a:spcPct val="0"/>
        </a:spcBef>
        <a:spcAft>
          <a:spcPct val="0"/>
        </a:spcAft>
        <a:defRPr sz="4400">
          <a:solidFill>
            <a:srgbClr val="652D89"/>
          </a:solidFill>
          <a:latin typeface="Arial" panose="020B0604020202020204" pitchFamily="34" charset="0"/>
        </a:defRPr>
      </a:lvl6pPr>
      <a:lvl7pPr marL="914400" algn="ctr" rtl="0" fontAlgn="base">
        <a:spcBef>
          <a:spcPct val="0"/>
        </a:spcBef>
        <a:spcAft>
          <a:spcPct val="0"/>
        </a:spcAft>
        <a:defRPr sz="4400">
          <a:solidFill>
            <a:srgbClr val="652D89"/>
          </a:solidFill>
          <a:latin typeface="Arial" panose="020B0604020202020204" pitchFamily="34" charset="0"/>
        </a:defRPr>
      </a:lvl7pPr>
      <a:lvl8pPr marL="1371600" algn="ctr" rtl="0" fontAlgn="base">
        <a:spcBef>
          <a:spcPct val="0"/>
        </a:spcBef>
        <a:spcAft>
          <a:spcPct val="0"/>
        </a:spcAft>
        <a:defRPr sz="4400">
          <a:solidFill>
            <a:srgbClr val="652D89"/>
          </a:solidFill>
          <a:latin typeface="Arial" panose="020B0604020202020204" pitchFamily="34" charset="0"/>
        </a:defRPr>
      </a:lvl8pPr>
      <a:lvl9pPr marL="1828800" algn="ctr" rtl="0" fontAlgn="base">
        <a:spcBef>
          <a:spcPct val="0"/>
        </a:spcBef>
        <a:spcAft>
          <a:spcPct val="0"/>
        </a:spcAft>
        <a:defRPr sz="4400">
          <a:solidFill>
            <a:srgbClr val="652D89"/>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rgbClr val="652D89"/>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png"/><Relationship Id="rId1" Type="http://schemas.openxmlformats.org/officeDocument/2006/relationships/slideLayout" Target="../slideLayouts/slideLayout30.xml"/><Relationship Id="rId4" Type="http://schemas.openxmlformats.org/officeDocument/2006/relationships/chart" Target="../charts/char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png"/><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8" Type="http://schemas.openxmlformats.org/officeDocument/2006/relationships/image" Target="../media/image10.tiff"/><Relationship Id="rId3" Type="http://schemas.openxmlformats.org/officeDocument/2006/relationships/diagramLayout" Target="../diagrams/layout1.xml"/><Relationship Id="rId7" Type="http://schemas.openxmlformats.org/officeDocument/2006/relationships/image" Target="../media/image9.png"/><Relationship Id="rId2" Type="http://schemas.openxmlformats.org/officeDocument/2006/relationships/diagramData" Target="../diagrams/data1.xml"/><Relationship Id="rId1" Type="http://schemas.openxmlformats.org/officeDocument/2006/relationships/slideLayout" Target="../slideLayouts/slideLayout3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hyperlink" Target="http://flhousing.data.shimberg.ufl.edu/" TargetMode="External"/><Relationship Id="rId2" Type="http://schemas.openxmlformats.org/officeDocument/2006/relationships/hyperlink" Target="http://www.shimberg.ufl.edu/" TargetMode="Externa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0.xml"/></Relationships>
</file>

<file path=ppt/slides/_rels/slide34.xml.rels><?xml version="1.0" encoding="UTF-8" standalone="yes"?>
<Relationships xmlns="http://schemas.openxmlformats.org/package/2006/relationships"><Relationship Id="rId3" Type="http://schemas.openxmlformats.org/officeDocument/2006/relationships/hyperlink" Target="https://www.floridahousing.org/live-local-act" TargetMode="External"/><Relationship Id="rId2" Type="http://schemas.openxmlformats.org/officeDocument/2006/relationships/notesSlide" Target="../notesSlides/notesSlide14.xml"/><Relationship Id="rId1" Type="http://schemas.openxmlformats.org/officeDocument/2006/relationships/slideLayout" Target="../slideLayouts/slideLayout5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0.tiff"/></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apartmentlist.com/research/category/data-rent-estimates" TargetMode="External"/><Relationship Id="rId1" Type="http://schemas.openxmlformats.org/officeDocument/2006/relationships/slideLayout" Target="../slideLayouts/slideLayout13.xml"/><Relationship Id="rId5" Type="http://schemas.openxmlformats.org/officeDocument/2006/relationships/chart" Target="../charts/chart2.xml"/><Relationship Id="rId4" Type="http://schemas.openxmlformats.org/officeDocument/2006/relationships/image" Target="../media/image10.tiff"/></Relationships>
</file>

<file path=ppt/slides/_rels/slide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png"/><Relationship Id="rId1" Type="http://schemas.openxmlformats.org/officeDocument/2006/relationships/slideLayout" Target="../slideLayouts/slideLayout30.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png"/><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png"/><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647DAB1-FFF0-F7AD-C500-37B4942D8C91}"/>
              </a:ext>
            </a:extLst>
          </p:cNvPr>
          <p:cNvPicPr>
            <a:picLocks noChangeAspect="1"/>
          </p:cNvPicPr>
          <p:nvPr/>
        </p:nvPicPr>
        <p:blipFill rotWithShape="1">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32592274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Title 1"/>
          <p:cNvSpPr>
            <a:spLocks noGrp="1"/>
          </p:cNvSpPr>
          <p:nvPr>
            <p:ph type="title" idx="4294967295"/>
          </p:nvPr>
        </p:nvSpPr>
        <p:spPr>
          <a:xfrm>
            <a:off x="1856180" y="220270"/>
            <a:ext cx="8519213" cy="946646"/>
          </a:xfrm>
          <a:noFill/>
        </p:spPr>
        <p:txBody>
          <a:bodyPr/>
          <a:lstStyle/>
          <a:p>
            <a:r>
              <a:rPr lang="en-US" sz="2400" dirty="0">
                <a:solidFill>
                  <a:srgbClr val="000000"/>
                </a:solidFill>
              </a:rPr>
              <a:t>Very low-income renters and owners make up the largest groups of cost-burdened households.</a:t>
            </a:r>
          </a:p>
        </p:txBody>
      </p:sp>
      <p:sp>
        <p:nvSpPr>
          <p:cNvPr id="53253" name="Text Box 5"/>
          <p:cNvSpPr txBox="1">
            <a:spLocks noChangeArrowheads="1"/>
          </p:cNvSpPr>
          <p:nvPr/>
        </p:nvSpPr>
        <p:spPr bwMode="auto">
          <a:xfrm>
            <a:off x="1856180" y="6451508"/>
            <a:ext cx="7884219" cy="261610"/>
          </a:xfrm>
          <a:prstGeom prst="rect">
            <a:avLst/>
          </a:prstGeom>
          <a:noFill/>
          <a:ln w="9525">
            <a:noFill/>
            <a:miter lim="800000"/>
            <a:headEnd/>
            <a:tailEnd/>
          </a:ln>
          <a:effectLst/>
        </p:spPr>
        <p:txBody>
          <a:bodyPr wrap="square">
            <a:spAutoFit/>
          </a:bodyPr>
          <a:lstStyle/>
          <a:p>
            <a:r>
              <a:rPr lang="en-US" sz="1100" dirty="0">
                <a:solidFill>
                  <a:srgbClr val="000000"/>
                </a:solidFill>
                <a:latin typeface="Tw Cen MT" panose="020B0602020104020603" pitchFamily="34" charset="0"/>
                <a:ea typeface="ＭＳ Ｐゴシック"/>
              </a:rPr>
              <a:t>Source: Shimberg Center tabulation of U.S. Census Bureau, 2022 American Community Survey. </a:t>
            </a:r>
          </a:p>
        </p:txBody>
      </p:sp>
      <p:sp>
        <p:nvSpPr>
          <p:cNvPr id="3" name="Rectangle 2"/>
          <p:cNvSpPr/>
          <p:nvPr/>
        </p:nvSpPr>
        <p:spPr>
          <a:xfrm>
            <a:off x="1856179" y="5972176"/>
            <a:ext cx="6615090" cy="574901"/>
          </a:xfrm>
          <a:prstGeom prst="rect">
            <a:avLst/>
          </a:prstGeom>
        </p:spPr>
        <p:txBody>
          <a:bodyPr wrap="square">
            <a:spAutoFit/>
          </a:bodyPr>
          <a:lstStyle/>
          <a:p>
            <a:pPr>
              <a:lnSpc>
                <a:spcPct val="112000"/>
              </a:lnSpc>
              <a:spcBef>
                <a:spcPts val="1000"/>
              </a:spcBef>
              <a:spcAft>
                <a:spcPts val="1000"/>
              </a:spcAft>
            </a:pPr>
            <a:r>
              <a:rPr lang="en-US" sz="1400" b="1" dirty="0">
                <a:solidFill>
                  <a:srgbClr val="000000"/>
                </a:solidFill>
                <a:latin typeface="Tw Cen MT" panose="020B0602020104020603" pitchFamily="34" charset="0"/>
                <a:ea typeface="MS Gothic"/>
                <a:cs typeface="Times New Roman"/>
              </a:rPr>
              <a:t>Cost Burdened Households by Income as a Percentage of Area Median Income (AMI), Florida, 2022</a:t>
            </a:r>
          </a:p>
        </p:txBody>
      </p:sp>
      <p:grpSp>
        <p:nvGrpSpPr>
          <p:cNvPr id="7" name="Group 6"/>
          <p:cNvGrpSpPr/>
          <p:nvPr/>
        </p:nvGrpSpPr>
        <p:grpSpPr>
          <a:xfrm>
            <a:off x="8471269" y="6183680"/>
            <a:ext cx="1771942" cy="501631"/>
            <a:chOff x="6815010" y="6179548"/>
            <a:chExt cx="2007297" cy="554717"/>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22906" y="6179548"/>
              <a:ext cx="1399401" cy="554717"/>
            </a:xfrm>
            <a:prstGeom prst="rect">
              <a:avLst/>
            </a:prstGeom>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15010" y="6232161"/>
              <a:ext cx="453590" cy="449489"/>
            </a:xfrm>
            <a:prstGeom prst="rect">
              <a:avLst/>
            </a:prstGeom>
          </p:spPr>
        </p:pic>
      </p:grpSp>
      <p:graphicFrame>
        <p:nvGraphicFramePr>
          <p:cNvPr id="4" name="Chart 3">
            <a:extLst>
              <a:ext uri="{FF2B5EF4-FFF2-40B4-BE49-F238E27FC236}">
                <a16:creationId xmlns:a16="http://schemas.microsoft.com/office/drawing/2014/main" id="{CC50076F-E811-4365-872D-7A61DBF75435}"/>
              </a:ext>
            </a:extLst>
          </p:cNvPr>
          <p:cNvGraphicFramePr>
            <a:graphicFrameLocks/>
          </p:cNvGraphicFramePr>
          <p:nvPr/>
        </p:nvGraphicFramePr>
        <p:xfrm>
          <a:off x="1520825" y="1166916"/>
          <a:ext cx="9150350" cy="480525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704420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74701" y="384976"/>
            <a:ext cx="7798279" cy="656402"/>
          </a:xfrm>
        </p:spPr>
        <p:txBody>
          <a:bodyPr>
            <a:noAutofit/>
          </a:bodyPr>
          <a:lstStyle/>
          <a:p>
            <a:r>
              <a:rPr lang="en-US" sz="2800" dirty="0"/>
              <a:t>Housing costs outpace wages for many occupations. </a:t>
            </a:r>
            <a:endParaRPr lang="en-US" sz="3200" dirty="0"/>
          </a:p>
        </p:txBody>
      </p:sp>
      <p:sp>
        <p:nvSpPr>
          <p:cNvPr id="5" name="Content Placeholder 3"/>
          <p:cNvSpPr txBox="1">
            <a:spLocks/>
          </p:cNvSpPr>
          <p:nvPr/>
        </p:nvSpPr>
        <p:spPr>
          <a:xfrm>
            <a:off x="2039305" y="1215128"/>
            <a:ext cx="8203906" cy="3542647"/>
          </a:xfrm>
          <a:prstGeom prst="rect">
            <a:avLst/>
          </a:prstGeom>
          <a:noFill/>
          <a:ln>
            <a:noFill/>
          </a:ln>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nSpc>
                <a:spcPct val="124000"/>
              </a:lnSpc>
              <a:buClr>
                <a:srgbClr val="44546A">
                  <a:lumMod val="40000"/>
                  <a:lumOff val="60000"/>
                </a:srgbClr>
              </a:buClr>
              <a:defRPr/>
            </a:pPr>
            <a:r>
              <a:rPr lang="en-US" sz="2400" dirty="0">
                <a:solidFill>
                  <a:srgbClr val="000000"/>
                </a:solidFill>
                <a:latin typeface="Tw Cen MT" panose="020B0602020104020603" pitchFamily="34" charset="0"/>
              </a:rPr>
              <a:t>Florida’s housing wage: $30.59/hour</a:t>
            </a:r>
          </a:p>
          <a:p>
            <a:pPr>
              <a:lnSpc>
                <a:spcPct val="124000"/>
              </a:lnSpc>
              <a:buClr>
                <a:srgbClr val="44546A">
                  <a:lumMod val="40000"/>
                  <a:lumOff val="60000"/>
                </a:srgbClr>
              </a:buClr>
              <a:defRPr/>
            </a:pPr>
            <a:r>
              <a:rPr lang="en-US" sz="2400" dirty="0">
                <a:solidFill>
                  <a:srgbClr val="000000"/>
                </a:solidFill>
                <a:latin typeface="Tw Cen MT" panose="020B0602020104020603" pitchFamily="34" charset="0"/>
              </a:rPr>
              <a:t>A full-time worker would need to earn this amount to rent a typical 2BR apartment (HUD Fair Market Rent 2023: $1,591/</a:t>
            </a:r>
            <a:r>
              <a:rPr lang="en-US" sz="2400" dirty="0" err="1">
                <a:solidFill>
                  <a:srgbClr val="000000"/>
                </a:solidFill>
                <a:latin typeface="Tw Cen MT" panose="020B0602020104020603" pitchFamily="34" charset="0"/>
              </a:rPr>
              <a:t>mo</a:t>
            </a:r>
            <a:r>
              <a:rPr lang="en-US" sz="2400" dirty="0">
                <a:solidFill>
                  <a:srgbClr val="000000"/>
                </a:solidFill>
                <a:latin typeface="Tw Cen MT" panose="020B0602020104020603" pitchFamily="34" charset="0"/>
              </a:rPr>
              <a:t>).</a:t>
            </a:r>
          </a:p>
          <a:p>
            <a:pPr>
              <a:lnSpc>
                <a:spcPct val="124000"/>
              </a:lnSpc>
              <a:buClr>
                <a:srgbClr val="44546A">
                  <a:lumMod val="40000"/>
                  <a:lumOff val="60000"/>
                </a:srgbClr>
              </a:buClr>
              <a:defRPr/>
            </a:pPr>
            <a:r>
              <a:rPr lang="en-US" sz="2400" dirty="0">
                <a:solidFill>
                  <a:srgbClr val="000000"/>
                </a:solidFill>
                <a:latin typeface="Tw Cen MT" panose="020B0602020104020603" pitchFamily="34" charset="0"/>
              </a:rPr>
              <a:t>Median wage for Florida, 2023: $21.67/hour. A full-time, year-round worker with this wage can afford $1,127 in rent.</a:t>
            </a:r>
          </a:p>
        </p:txBody>
      </p:sp>
      <p:sp>
        <p:nvSpPr>
          <p:cNvPr id="8" name="Rectangle 7"/>
          <p:cNvSpPr/>
          <p:nvPr/>
        </p:nvSpPr>
        <p:spPr>
          <a:xfrm>
            <a:off x="1994048" y="6092951"/>
            <a:ext cx="6111907" cy="461665"/>
          </a:xfrm>
          <a:prstGeom prst="rect">
            <a:avLst/>
          </a:prstGeom>
        </p:spPr>
        <p:txBody>
          <a:bodyPr wrap="square">
            <a:spAutoFit/>
          </a:bodyPr>
          <a:lstStyle/>
          <a:p>
            <a:pPr defTabSz="457200">
              <a:defRPr/>
            </a:pPr>
            <a:r>
              <a:rPr lang="en-US" sz="1200" dirty="0">
                <a:solidFill>
                  <a:prstClr val="black"/>
                </a:solidFill>
                <a:latin typeface="Tw Cen MT" panose="020B0602020104020603" pitchFamily="34" charset="0"/>
                <a:ea typeface="ＭＳ Ｐゴシック" pitchFamily="-72" charset="-128"/>
              </a:rPr>
              <a:t>Sources: National Low Income Housing Coalition, </a:t>
            </a:r>
            <a:r>
              <a:rPr lang="en-US" sz="1200" i="1" dirty="0">
                <a:solidFill>
                  <a:prstClr val="black"/>
                </a:solidFill>
                <a:latin typeface="Tw Cen MT" panose="020B0602020104020603" pitchFamily="34" charset="0"/>
                <a:ea typeface="ＭＳ Ｐゴシック" pitchFamily="-72" charset="-128"/>
              </a:rPr>
              <a:t>Out of Reach</a:t>
            </a:r>
            <a:r>
              <a:rPr lang="en-US" sz="1200" dirty="0">
                <a:solidFill>
                  <a:prstClr val="black"/>
                </a:solidFill>
                <a:latin typeface="Tw Cen MT" panose="020B0602020104020603" pitchFamily="34" charset="0"/>
                <a:ea typeface="ＭＳ Ｐゴシック" pitchFamily="-72" charset="-128"/>
              </a:rPr>
              <a:t>; </a:t>
            </a:r>
            <a:r>
              <a:rPr lang="en-US" sz="1200" dirty="0" err="1">
                <a:solidFill>
                  <a:prstClr val="black"/>
                </a:solidFill>
                <a:latin typeface="Tw Cen MT" panose="020B0602020104020603" pitchFamily="34" charset="0"/>
                <a:ea typeface="ＭＳ Ｐゴシック" pitchFamily="-72" charset="-128"/>
              </a:rPr>
              <a:t>Shimberg</a:t>
            </a:r>
            <a:r>
              <a:rPr lang="en-US" sz="1200" dirty="0">
                <a:solidFill>
                  <a:prstClr val="black"/>
                </a:solidFill>
                <a:latin typeface="Tw Cen MT" panose="020B0602020104020603" pitchFamily="34" charset="0"/>
                <a:ea typeface="ＭＳ Ｐゴシック" pitchFamily="-72" charset="-128"/>
              </a:rPr>
              <a:t> Center tabulation of Florida Department of Economic Opportunity, Occupational Employment and Wage Statistics</a:t>
            </a:r>
          </a:p>
        </p:txBody>
      </p:sp>
      <p:grpSp>
        <p:nvGrpSpPr>
          <p:cNvPr id="6" name="Group 5"/>
          <p:cNvGrpSpPr/>
          <p:nvPr/>
        </p:nvGrpSpPr>
        <p:grpSpPr>
          <a:xfrm>
            <a:off x="8471269" y="6183680"/>
            <a:ext cx="1771942" cy="501631"/>
            <a:chOff x="6815010" y="6179548"/>
            <a:chExt cx="2007297" cy="554717"/>
          </a:xfrm>
        </p:grpSpPr>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22906" y="6179548"/>
              <a:ext cx="1399401" cy="554717"/>
            </a:xfrm>
            <a:prstGeom prst="rect">
              <a:avLst/>
            </a:prstGeom>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15010" y="6232161"/>
              <a:ext cx="453590" cy="449489"/>
            </a:xfrm>
            <a:prstGeom prst="rect">
              <a:avLst/>
            </a:prstGeom>
          </p:spPr>
        </p:pic>
      </p:grpSp>
    </p:spTree>
    <p:extLst>
      <p:ext uri="{BB962C8B-B14F-4D97-AF65-F5344CB8AC3E}">
        <p14:creationId xmlns:p14="http://schemas.microsoft.com/office/powerpoint/2010/main" val="3751192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nvGraphicFramePr>
        <p:xfrm>
          <a:off x="2015704" y="740081"/>
          <a:ext cx="8255480" cy="53706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a:xfrm>
            <a:off x="1877683" y="116270"/>
            <a:ext cx="8531525" cy="664234"/>
          </a:xfrm>
        </p:spPr>
        <p:txBody>
          <a:bodyPr>
            <a:noAutofit/>
          </a:bodyPr>
          <a:lstStyle/>
          <a:p>
            <a:r>
              <a:rPr lang="en-US" sz="2400" dirty="0"/>
              <a:t>How much can workers afford to pay for housing each month?</a:t>
            </a:r>
          </a:p>
        </p:txBody>
      </p:sp>
      <p:sp>
        <p:nvSpPr>
          <p:cNvPr id="3" name="Rectangle 2"/>
          <p:cNvSpPr/>
          <p:nvPr/>
        </p:nvSpPr>
        <p:spPr>
          <a:xfrm>
            <a:off x="1877682" y="6110742"/>
            <a:ext cx="6650966" cy="646331"/>
          </a:xfrm>
          <a:prstGeom prst="rect">
            <a:avLst/>
          </a:prstGeom>
        </p:spPr>
        <p:txBody>
          <a:bodyPr wrap="square">
            <a:spAutoFit/>
          </a:bodyPr>
          <a:lstStyle/>
          <a:p>
            <a:pPr defTabSz="457200">
              <a:defRPr/>
            </a:pPr>
            <a:r>
              <a:rPr lang="en-US" sz="1200" dirty="0">
                <a:solidFill>
                  <a:prstClr val="black"/>
                </a:solidFill>
                <a:latin typeface="Tw Cen MT" panose="020B0602020104020603" pitchFamily="34" charset="0"/>
                <a:ea typeface="ＭＳ Ｐゴシック" pitchFamily="-72" charset="-128"/>
              </a:rPr>
              <a:t>Source: </a:t>
            </a:r>
            <a:r>
              <a:rPr lang="en-US" sz="1200" dirty="0" err="1">
                <a:solidFill>
                  <a:prstClr val="black"/>
                </a:solidFill>
                <a:latin typeface="Tw Cen MT" panose="020B0602020104020603" pitchFamily="34" charset="0"/>
                <a:ea typeface="ＭＳ Ｐゴシック" pitchFamily="-72" charset="-128"/>
              </a:rPr>
              <a:t>Shimberg</a:t>
            </a:r>
            <a:r>
              <a:rPr lang="en-US" sz="1200" dirty="0">
                <a:solidFill>
                  <a:prstClr val="black"/>
                </a:solidFill>
                <a:latin typeface="Tw Cen MT" panose="020B0602020104020603" pitchFamily="34" charset="0"/>
                <a:ea typeface="ＭＳ Ｐゴシック" pitchFamily="-72" charset="-128"/>
              </a:rPr>
              <a:t> Center tabulation of Florida Department of Economic Security, Occupational Employment Statistics and Wages. Based on median wage for occupations in Florida. Assumes full-time worker, 30% of income spent on housing costs.</a:t>
            </a:r>
          </a:p>
        </p:txBody>
      </p:sp>
      <p:grpSp>
        <p:nvGrpSpPr>
          <p:cNvPr id="5" name="Group 4"/>
          <p:cNvGrpSpPr/>
          <p:nvPr/>
        </p:nvGrpSpPr>
        <p:grpSpPr>
          <a:xfrm>
            <a:off x="8955111" y="6402435"/>
            <a:ext cx="1391197" cy="331831"/>
            <a:chOff x="6815010" y="6179548"/>
            <a:chExt cx="2007297" cy="554717"/>
          </a:xfrm>
        </p:grpSpPr>
        <p:pic>
          <p:nvPicPr>
            <p:cNvPr id="6" name="Picture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22906" y="6179548"/>
              <a:ext cx="1399401" cy="554717"/>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815010" y="6232161"/>
              <a:ext cx="453590" cy="449489"/>
            </a:xfrm>
            <a:prstGeom prst="rect">
              <a:avLst/>
            </a:prstGeom>
          </p:spPr>
        </p:pic>
      </p:grpSp>
    </p:spTree>
    <p:extLst>
      <p:ext uri="{BB962C8B-B14F-4D97-AF65-F5344CB8AC3E}">
        <p14:creationId xmlns:p14="http://schemas.microsoft.com/office/powerpoint/2010/main" val="22569395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1981200" y="152400"/>
            <a:ext cx="8534400" cy="990600"/>
          </a:xfrm>
          <a:noFill/>
        </p:spPr>
        <p:txBody>
          <a:bodyPr/>
          <a:lstStyle/>
          <a:p>
            <a:r>
              <a:rPr lang="en-US" sz="2400" dirty="0">
                <a:solidFill>
                  <a:srgbClr val="000000"/>
                </a:solidFill>
                <a:latin typeface="Tw Cen MT" panose="020B0602020104020603" pitchFamily="34" charset="0"/>
              </a:rPr>
              <a:t>Building a Local Housing System: The Affordable Housing Continuum</a:t>
            </a:r>
          </a:p>
        </p:txBody>
      </p:sp>
      <p:graphicFrame>
        <p:nvGraphicFramePr>
          <p:cNvPr id="2" name="Diagram 1"/>
          <p:cNvGraphicFramePr/>
          <p:nvPr/>
        </p:nvGraphicFramePr>
        <p:xfrm>
          <a:off x="2057400" y="1371600"/>
          <a:ext cx="8153400"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991411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sz="2800" dirty="0">
                <a:latin typeface="Tw Cen MT" panose="020B0602020104020603" pitchFamily="34" charset="0"/>
              </a:rPr>
              <a:t>Contact</a:t>
            </a:r>
          </a:p>
        </p:txBody>
      </p:sp>
      <p:sp>
        <p:nvSpPr>
          <p:cNvPr id="7" name="Content Placeholder 2"/>
          <p:cNvSpPr>
            <a:spLocks noGrp="1"/>
          </p:cNvSpPr>
          <p:nvPr>
            <p:ph sz="quarter" idx="1"/>
          </p:nvPr>
        </p:nvSpPr>
        <p:spPr>
          <a:xfrm>
            <a:off x="1752600" y="5587666"/>
            <a:ext cx="8915400" cy="1080731"/>
          </a:xfrm>
        </p:spPr>
        <p:txBody>
          <a:bodyPr>
            <a:normAutofit fontScale="85000" lnSpcReduction="20000"/>
          </a:bodyPr>
          <a:lstStyle/>
          <a:p>
            <a:pPr marL="0" indent="0">
              <a:spcBef>
                <a:spcPts val="0"/>
              </a:spcBef>
              <a:spcAft>
                <a:spcPts val="600"/>
              </a:spcAft>
              <a:buNone/>
            </a:pPr>
            <a:r>
              <a:rPr lang="en-US" sz="2000" dirty="0">
                <a:latin typeface="Tw Cen MT" panose="020B0602020104020603" pitchFamily="34" charset="0"/>
              </a:rPr>
              <a:t>Anne Ray, Shimberg Center for Housing Studies</a:t>
            </a:r>
          </a:p>
          <a:p>
            <a:pPr marL="0" indent="0">
              <a:spcBef>
                <a:spcPts val="0"/>
              </a:spcBef>
              <a:spcAft>
                <a:spcPts val="600"/>
              </a:spcAft>
              <a:buNone/>
            </a:pPr>
            <a:r>
              <a:rPr lang="en-US" sz="2000" dirty="0">
                <a:latin typeface="Tw Cen MT" panose="020B0602020104020603" pitchFamily="34" charset="0"/>
              </a:rPr>
              <a:t>aray@ufl.edu</a:t>
            </a:r>
          </a:p>
          <a:p>
            <a:pPr marL="0" indent="0">
              <a:spcBef>
                <a:spcPts val="0"/>
              </a:spcBef>
              <a:spcAft>
                <a:spcPts val="600"/>
              </a:spcAft>
              <a:buNone/>
            </a:pPr>
            <a:r>
              <a:rPr lang="en-US" sz="2000" dirty="0">
                <a:latin typeface="Tw Cen MT" panose="020B0602020104020603" pitchFamily="34" charset="0"/>
              </a:rPr>
              <a:t>Main site: </a:t>
            </a:r>
            <a:r>
              <a:rPr lang="en-US" sz="2000" dirty="0">
                <a:latin typeface="Tw Cen MT" panose="020B0602020104020603" pitchFamily="34" charset="0"/>
                <a:hlinkClick r:id="rId2"/>
              </a:rPr>
              <a:t>http://www.shimberg.ufl.edu</a:t>
            </a:r>
            <a:endParaRPr lang="en-US" sz="2000" dirty="0">
              <a:latin typeface="Tw Cen MT" panose="020B0602020104020603" pitchFamily="34" charset="0"/>
            </a:endParaRPr>
          </a:p>
          <a:p>
            <a:pPr marL="0" indent="0">
              <a:spcBef>
                <a:spcPts val="0"/>
              </a:spcBef>
              <a:spcAft>
                <a:spcPts val="600"/>
              </a:spcAft>
              <a:buNone/>
            </a:pPr>
            <a:r>
              <a:rPr lang="en-US" sz="2000" dirty="0">
                <a:latin typeface="Tw Cen MT" panose="020B0602020104020603" pitchFamily="34" charset="0"/>
              </a:rPr>
              <a:t>Data clearinghouse: </a:t>
            </a:r>
            <a:r>
              <a:rPr lang="en-US" sz="2000" dirty="0">
                <a:latin typeface="Tw Cen MT" panose="020B0602020104020603" pitchFamily="34" charset="0"/>
                <a:hlinkClick r:id="rId3"/>
              </a:rPr>
              <a:t>http://flhousing.data.shimberg.ufl.edu</a:t>
            </a:r>
            <a:endParaRPr lang="en-US" sz="2000" dirty="0">
              <a:latin typeface="Tw Cen MT" panose="020B0602020104020603" pitchFamily="34" charset="0"/>
            </a:endParaRPr>
          </a:p>
        </p:txBody>
      </p:sp>
      <p:pic>
        <p:nvPicPr>
          <p:cNvPr id="2" name="Picture 1">
            <a:extLst>
              <a:ext uri="{FF2B5EF4-FFF2-40B4-BE49-F238E27FC236}">
                <a16:creationId xmlns:a16="http://schemas.microsoft.com/office/drawing/2014/main" id="{FA345B23-D92C-98E9-37CB-F90C15F04D3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 y="0"/>
            <a:ext cx="12192000" cy="5587666"/>
          </a:xfrm>
          <a:prstGeom prst="rect">
            <a:avLst/>
          </a:prstGeom>
        </p:spPr>
      </p:pic>
    </p:spTree>
    <p:extLst>
      <p:ext uri="{BB962C8B-B14F-4D97-AF65-F5344CB8AC3E}">
        <p14:creationId xmlns:p14="http://schemas.microsoft.com/office/powerpoint/2010/main" val="12911261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61F690-51DB-1145-953C-31945F80C62E}"/>
              </a:ext>
            </a:extLst>
          </p:cNvPr>
          <p:cNvSpPr>
            <a:spLocks noGrp="1"/>
          </p:cNvSpPr>
          <p:nvPr>
            <p:ph type="title"/>
          </p:nvPr>
        </p:nvSpPr>
        <p:spPr/>
        <p:txBody>
          <a:bodyPr/>
          <a:lstStyle/>
          <a:p>
            <a:pPr algn="ctr"/>
            <a:r>
              <a:rPr lang="en-US" dirty="0">
                <a:latin typeface="Times" pitchFamily="2" charset="0"/>
              </a:rPr>
              <a:t>Lennar</a:t>
            </a:r>
          </a:p>
        </p:txBody>
      </p:sp>
      <p:sp>
        <p:nvSpPr>
          <p:cNvPr id="4" name="Subtitle 3">
            <a:extLst>
              <a:ext uri="{FF2B5EF4-FFF2-40B4-BE49-F238E27FC236}">
                <a16:creationId xmlns:a16="http://schemas.microsoft.com/office/drawing/2014/main" id="{0A52277A-8C6E-0F43-B491-FB0DBE0E6F23}"/>
              </a:ext>
            </a:extLst>
          </p:cNvPr>
          <p:cNvSpPr>
            <a:spLocks noGrp="1"/>
          </p:cNvSpPr>
          <p:nvPr>
            <p:ph type="subTitle" idx="1"/>
          </p:nvPr>
        </p:nvSpPr>
        <p:spPr>
          <a:xfrm>
            <a:off x="548934" y="6178893"/>
            <a:ext cx="4433476" cy="662874"/>
          </a:xfrm>
        </p:spPr>
        <p:txBody>
          <a:bodyPr/>
          <a:lstStyle/>
          <a:p>
            <a:r>
              <a:rPr lang="en-US" dirty="0"/>
              <a:t>Section title if needed</a:t>
            </a:r>
          </a:p>
        </p:txBody>
      </p:sp>
      <p:sp>
        <p:nvSpPr>
          <p:cNvPr id="5" name="Text Placeholder 4">
            <a:extLst>
              <a:ext uri="{FF2B5EF4-FFF2-40B4-BE49-F238E27FC236}">
                <a16:creationId xmlns:a16="http://schemas.microsoft.com/office/drawing/2014/main" id="{58F4498F-D7A3-1B44-8514-B690ADC3ABB6}"/>
              </a:ext>
            </a:extLst>
          </p:cNvPr>
          <p:cNvSpPr>
            <a:spLocks noGrp="1"/>
          </p:cNvSpPr>
          <p:nvPr>
            <p:ph type="body" sz="quarter" idx="10"/>
          </p:nvPr>
        </p:nvSpPr>
        <p:spPr>
          <a:xfrm>
            <a:off x="446785" y="1158500"/>
            <a:ext cx="11196279" cy="1498975"/>
          </a:xfrm>
        </p:spPr>
        <p:txBody>
          <a:bodyPr>
            <a:normAutofit/>
          </a:bodyPr>
          <a:lstStyle/>
          <a:p>
            <a:pPr algn="ctr"/>
            <a:r>
              <a:rPr lang="en-US" dirty="0">
                <a:latin typeface="+mj-lt"/>
              </a:rPr>
              <a:t>Headquartered in Miami, Florida</a:t>
            </a:r>
            <a:endParaRPr lang="en-US" dirty="0">
              <a:solidFill>
                <a:schemeClr val="tx1"/>
              </a:solidFill>
              <a:latin typeface="+mj-lt"/>
            </a:endParaRPr>
          </a:p>
          <a:p>
            <a:pPr algn="ctr"/>
            <a:r>
              <a:rPr lang="en-US" dirty="0">
                <a:solidFill>
                  <a:schemeClr val="tx1"/>
                </a:solidFill>
                <a:latin typeface="+mj-lt"/>
              </a:rPr>
              <a:t>Building in 26 states</a:t>
            </a:r>
            <a:r>
              <a:rPr lang="en-US" dirty="0">
                <a:latin typeface="+mj-lt"/>
              </a:rPr>
              <a:t> &amp; l</a:t>
            </a:r>
            <a:r>
              <a:rPr lang="en-US" dirty="0">
                <a:solidFill>
                  <a:schemeClr val="tx1"/>
                </a:solidFill>
                <a:latin typeface="+mj-lt"/>
              </a:rPr>
              <a:t>argest homebuilder in Florida</a:t>
            </a:r>
          </a:p>
          <a:p>
            <a:pPr algn="ctr"/>
            <a:r>
              <a:rPr lang="en-US" dirty="0">
                <a:latin typeface="+mj-lt"/>
              </a:rPr>
              <a:t>Single-family, Townhomes &amp; Condos plus Active Adult Communities and Next Gen Homes</a:t>
            </a:r>
            <a:endParaRPr lang="en-US" dirty="0">
              <a:solidFill>
                <a:schemeClr val="tx1"/>
              </a:solidFill>
              <a:latin typeface="+mj-lt"/>
            </a:endParaRPr>
          </a:p>
        </p:txBody>
      </p:sp>
      <p:pic>
        <p:nvPicPr>
          <p:cNvPr id="6" name="Picture 5">
            <a:extLst>
              <a:ext uri="{FF2B5EF4-FFF2-40B4-BE49-F238E27FC236}">
                <a16:creationId xmlns:a16="http://schemas.microsoft.com/office/drawing/2014/main" id="{391A8A6A-B8F4-174A-A5C8-46CD89E31F8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857501"/>
            <a:ext cx="12192000" cy="3321392"/>
          </a:xfrm>
          <a:prstGeom prst="rect">
            <a:avLst/>
          </a:prstGeom>
        </p:spPr>
      </p:pic>
    </p:spTree>
    <p:extLst>
      <p:ext uri="{BB962C8B-B14F-4D97-AF65-F5344CB8AC3E}">
        <p14:creationId xmlns:p14="http://schemas.microsoft.com/office/powerpoint/2010/main" val="786384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blueprints and a hammer on top of a blueprint">
            <a:extLst>
              <a:ext uri="{FF2B5EF4-FFF2-40B4-BE49-F238E27FC236}">
                <a16:creationId xmlns:a16="http://schemas.microsoft.com/office/drawing/2014/main" id="{FC14A411-16B4-0773-E424-53639CD6DFD6}"/>
              </a:ext>
            </a:extLst>
          </p:cNvPr>
          <p:cNvPicPr>
            <a:picLocks noGrp="1" noChangeAspect="1"/>
          </p:cNvPicPr>
          <p:nvPr>
            <p:ph type="pic" sz="quarter" idx="26"/>
          </p:nvPr>
        </p:nvPicPr>
        <p:blipFill>
          <a:blip r:embed="rId2">
            <a:extLst>
              <a:ext uri="{28A0092B-C50C-407E-A947-70E740481C1C}">
                <a14:useLocalDpi xmlns:a14="http://schemas.microsoft.com/office/drawing/2010/main" val="0"/>
              </a:ext>
            </a:extLst>
          </a:blip>
          <a:srcRect l="18682" r="18682"/>
          <a:stretch>
            <a:fillRect/>
          </a:stretch>
        </p:blipFill>
        <p:spPr>
          <a:xfrm>
            <a:off x="6660682" y="1210605"/>
            <a:ext cx="5084531" cy="4708932"/>
          </a:xfrm>
        </p:spPr>
      </p:pic>
      <p:sp>
        <p:nvSpPr>
          <p:cNvPr id="3" name="Title 2">
            <a:extLst>
              <a:ext uri="{FF2B5EF4-FFF2-40B4-BE49-F238E27FC236}">
                <a16:creationId xmlns:a16="http://schemas.microsoft.com/office/drawing/2014/main" id="{0785D422-D555-3DE7-043E-3EA7EE1447B6}"/>
              </a:ext>
            </a:extLst>
          </p:cNvPr>
          <p:cNvSpPr>
            <a:spLocks noGrp="1"/>
          </p:cNvSpPr>
          <p:nvPr>
            <p:ph type="title"/>
          </p:nvPr>
        </p:nvSpPr>
        <p:spPr/>
        <p:txBody>
          <a:bodyPr/>
          <a:lstStyle/>
          <a:p>
            <a:pPr algn="ctr"/>
            <a:r>
              <a:rPr lang="en-US" b="1" dirty="0">
                <a:latin typeface="+mj-lt"/>
                <a:cs typeface="Calibri" panose="020F0502020204030204" pitchFamily="34" charset="0"/>
              </a:rPr>
              <a:t>Why is Senate Bill 812 Needed?</a:t>
            </a:r>
          </a:p>
        </p:txBody>
      </p:sp>
      <p:sp>
        <p:nvSpPr>
          <p:cNvPr id="4" name="Subtitle 3">
            <a:extLst>
              <a:ext uri="{FF2B5EF4-FFF2-40B4-BE49-F238E27FC236}">
                <a16:creationId xmlns:a16="http://schemas.microsoft.com/office/drawing/2014/main" id="{65B6741D-E228-427A-1499-985D49D5F3A5}"/>
              </a:ext>
            </a:extLst>
          </p:cNvPr>
          <p:cNvSpPr>
            <a:spLocks noGrp="1"/>
          </p:cNvSpPr>
          <p:nvPr>
            <p:ph type="subTitle" idx="1"/>
          </p:nvPr>
        </p:nvSpPr>
        <p:spPr/>
        <p:txBody>
          <a:bodyPr/>
          <a:lstStyle/>
          <a:p>
            <a:endParaRPr lang="en-US"/>
          </a:p>
        </p:txBody>
      </p:sp>
      <p:sp>
        <p:nvSpPr>
          <p:cNvPr id="5" name="Text Placeholder 4">
            <a:extLst>
              <a:ext uri="{FF2B5EF4-FFF2-40B4-BE49-F238E27FC236}">
                <a16:creationId xmlns:a16="http://schemas.microsoft.com/office/drawing/2014/main" id="{23BD4D56-094B-7843-2E0C-C418AD0BBCA8}"/>
              </a:ext>
            </a:extLst>
          </p:cNvPr>
          <p:cNvSpPr>
            <a:spLocks noGrp="1"/>
          </p:cNvSpPr>
          <p:nvPr>
            <p:ph type="body" sz="quarter" idx="10"/>
          </p:nvPr>
        </p:nvSpPr>
        <p:spPr>
          <a:xfrm>
            <a:off x="548935" y="1210605"/>
            <a:ext cx="6018120" cy="5275920"/>
          </a:xfrm>
        </p:spPr>
        <p:txBody>
          <a:bodyPr>
            <a:normAutofit/>
          </a:bodyPr>
          <a:lstStyle/>
          <a:p>
            <a:r>
              <a:rPr lang="en-US" sz="3200" dirty="0">
                <a:latin typeface="+mj-lt"/>
                <a:cs typeface="Calibri" panose="020F0502020204030204" pitchFamily="34" charset="0"/>
              </a:rPr>
              <a:t>Improve Affordability</a:t>
            </a:r>
          </a:p>
          <a:p>
            <a:r>
              <a:rPr lang="en-US" sz="3200" dirty="0">
                <a:latin typeface="+mj-lt"/>
                <a:cs typeface="Calibri" panose="020F0502020204030204" pitchFamily="34" charset="0"/>
              </a:rPr>
              <a:t>Increase supply</a:t>
            </a:r>
          </a:p>
          <a:p>
            <a:r>
              <a:rPr lang="en-US" sz="3200" dirty="0">
                <a:latin typeface="+mj-lt"/>
                <a:cs typeface="Calibri" panose="020F0502020204030204" pitchFamily="34" charset="0"/>
              </a:rPr>
              <a:t>Reduce carrying costs to combat:</a:t>
            </a:r>
          </a:p>
          <a:p>
            <a:pPr lvl="1"/>
            <a:r>
              <a:rPr lang="en-US" sz="3200" dirty="0">
                <a:latin typeface="+mj-lt"/>
                <a:cs typeface="Calibri" panose="020F0502020204030204" pitchFamily="34" charset="0"/>
              </a:rPr>
              <a:t>Higher borrowing costs</a:t>
            </a:r>
          </a:p>
          <a:p>
            <a:pPr lvl="1"/>
            <a:r>
              <a:rPr lang="en-US" sz="3200" dirty="0">
                <a:latin typeface="+mj-lt"/>
                <a:cs typeface="Calibri" panose="020F0502020204030204" pitchFamily="34" charset="0"/>
              </a:rPr>
              <a:t>Inflation </a:t>
            </a:r>
          </a:p>
          <a:p>
            <a:pPr lvl="1"/>
            <a:r>
              <a:rPr lang="en-US" sz="3200" dirty="0">
                <a:latin typeface="+mj-lt"/>
                <a:cs typeface="Calibri" panose="020F0502020204030204" pitchFamily="34" charset="0"/>
              </a:rPr>
              <a:t>Increases to impact fees</a:t>
            </a:r>
          </a:p>
          <a:p>
            <a:pPr lvl="1"/>
            <a:r>
              <a:rPr lang="en-US" sz="3200" dirty="0">
                <a:latin typeface="+mj-lt"/>
                <a:cs typeface="Calibri" panose="020F0502020204030204" pitchFamily="34" charset="0"/>
              </a:rPr>
              <a:t>Increased costs from HUD: IECC and FEMA 2-Feet</a:t>
            </a:r>
          </a:p>
          <a:p>
            <a:r>
              <a:rPr lang="en-US" sz="3200" dirty="0">
                <a:latin typeface="+mj-lt"/>
                <a:cs typeface="Calibri" panose="020F0502020204030204" pitchFamily="34" charset="0"/>
              </a:rPr>
              <a:t>Promote collaboration between developers and local government</a:t>
            </a:r>
          </a:p>
          <a:p>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739457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FB3505-763E-2645-BE1F-DFE64F7364BA}"/>
              </a:ext>
            </a:extLst>
          </p:cNvPr>
          <p:cNvSpPr>
            <a:spLocks noGrp="1"/>
          </p:cNvSpPr>
          <p:nvPr>
            <p:ph type="title"/>
          </p:nvPr>
        </p:nvSpPr>
        <p:spPr/>
        <p:txBody>
          <a:bodyPr/>
          <a:lstStyle/>
          <a:p>
            <a:pPr algn="ctr"/>
            <a:r>
              <a:rPr lang="en-US" b="1" dirty="0">
                <a:latin typeface="+mj-lt"/>
                <a:cs typeface="Calibri" panose="020F0502020204030204" pitchFamily="34" charset="0"/>
              </a:rPr>
              <a:t>Goal of Senate Bill 812</a:t>
            </a:r>
          </a:p>
        </p:txBody>
      </p:sp>
      <p:sp>
        <p:nvSpPr>
          <p:cNvPr id="4" name="Subtitle 3">
            <a:extLst>
              <a:ext uri="{FF2B5EF4-FFF2-40B4-BE49-F238E27FC236}">
                <a16:creationId xmlns:a16="http://schemas.microsoft.com/office/drawing/2014/main" id="{55B647CC-C4ED-624E-A020-5DCF5128E97C}"/>
              </a:ext>
            </a:extLst>
          </p:cNvPr>
          <p:cNvSpPr>
            <a:spLocks noGrp="1"/>
          </p:cNvSpPr>
          <p:nvPr>
            <p:ph type="subTitle" idx="1"/>
          </p:nvPr>
        </p:nvSpPr>
        <p:spPr>
          <a:xfrm>
            <a:off x="548935" y="6178893"/>
            <a:ext cx="4433476" cy="662874"/>
          </a:xfrm>
        </p:spPr>
        <p:txBody>
          <a:bodyPr/>
          <a:lstStyle/>
          <a:p>
            <a:r>
              <a:rPr lang="en-US" dirty="0"/>
              <a:t>Section title if needed</a:t>
            </a:r>
          </a:p>
        </p:txBody>
      </p:sp>
      <p:sp>
        <p:nvSpPr>
          <p:cNvPr id="5" name="Text Placeholder 4">
            <a:extLst>
              <a:ext uri="{FF2B5EF4-FFF2-40B4-BE49-F238E27FC236}">
                <a16:creationId xmlns:a16="http://schemas.microsoft.com/office/drawing/2014/main" id="{22ABC245-7851-EC48-B1CD-BA222A593B9A}"/>
              </a:ext>
            </a:extLst>
          </p:cNvPr>
          <p:cNvSpPr>
            <a:spLocks noGrp="1"/>
          </p:cNvSpPr>
          <p:nvPr>
            <p:ph type="body" sz="quarter" idx="10"/>
          </p:nvPr>
        </p:nvSpPr>
        <p:spPr>
          <a:xfrm>
            <a:off x="548935" y="1416315"/>
            <a:ext cx="6018120" cy="4762577"/>
          </a:xfrm>
        </p:spPr>
        <p:txBody>
          <a:bodyPr>
            <a:normAutofit/>
          </a:bodyPr>
          <a:lstStyle/>
          <a:p>
            <a:pPr marL="0" marR="0">
              <a:lnSpc>
                <a:spcPct val="107000"/>
              </a:lnSpc>
              <a:spcBef>
                <a:spcPts val="0"/>
              </a:spcBef>
              <a:spcAft>
                <a:spcPts val="800"/>
              </a:spcAft>
            </a:pPr>
            <a:r>
              <a:rPr lang="en-US" sz="2400" kern="100" dirty="0">
                <a:effectLst/>
                <a:latin typeface="+mj-lt"/>
                <a:ea typeface="Calibri" panose="020F0502020204030204" pitchFamily="34" charset="0"/>
                <a:cs typeface="Times New Roman" panose="02020603050405020304" pitchFamily="18" charset="0"/>
              </a:rPr>
              <a:t>Designed to improve affordability.</a:t>
            </a:r>
          </a:p>
          <a:p>
            <a:pPr marL="0" marR="0">
              <a:lnSpc>
                <a:spcPct val="107000"/>
              </a:lnSpc>
              <a:spcBef>
                <a:spcPts val="0"/>
              </a:spcBef>
              <a:spcAft>
                <a:spcPts val="800"/>
              </a:spcAft>
            </a:pPr>
            <a:r>
              <a:rPr lang="en-US" sz="2400" kern="100" dirty="0">
                <a:latin typeface="+mj-lt"/>
                <a:ea typeface="Calibri" panose="020F0502020204030204" pitchFamily="34" charset="0"/>
                <a:cs typeface="Times New Roman" panose="02020603050405020304" pitchFamily="18" charset="0"/>
              </a:rPr>
              <a:t>Promote collaboration by a</a:t>
            </a:r>
            <a:r>
              <a:rPr lang="en-US" sz="2400" kern="100" dirty="0">
                <a:effectLst/>
                <a:latin typeface="+mj-lt"/>
                <a:ea typeface="Calibri" panose="020F0502020204030204" pitchFamily="34" charset="0"/>
                <a:cs typeface="Times New Roman" panose="02020603050405020304" pitchFamily="18" charset="0"/>
              </a:rPr>
              <a:t>llowing early starts </a:t>
            </a:r>
            <a:r>
              <a:rPr lang="en-US" sz="2400" kern="100" dirty="0">
                <a:latin typeface="+mj-lt"/>
                <a:ea typeface="Calibri" panose="020F0502020204030204" pitchFamily="34" charset="0"/>
                <a:cs typeface="Times New Roman" panose="02020603050405020304" pitchFamily="18" charset="0"/>
              </a:rPr>
              <a:t>(</a:t>
            </a:r>
            <a:r>
              <a:rPr lang="en-US" sz="2400" kern="100" dirty="0">
                <a:effectLst/>
                <a:latin typeface="+mj-lt"/>
                <a:ea typeface="Calibri" panose="020F0502020204030204" pitchFamily="34" charset="0"/>
                <a:cs typeface="Times New Roman" panose="02020603050405020304" pitchFamily="18" charset="0"/>
              </a:rPr>
              <a:t>50% of the residential community after an approved preliminary plat).</a:t>
            </a:r>
          </a:p>
          <a:p>
            <a:pPr marL="0" marR="0">
              <a:lnSpc>
                <a:spcPct val="107000"/>
              </a:lnSpc>
              <a:spcBef>
                <a:spcPts val="0"/>
              </a:spcBef>
              <a:spcAft>
                <a:spcPts val="800"/>
              </a:spcAft>
            </a:pPr>
            <a:r>
              <a:rPr lang="en-US" sz="2400" kern="100" dirty="0">
                <a:effectLst/>
                <a:latin typeface="+mj-lt"/>
                <a:ea typeface="Calibri" panose="020F0502020204030204" pitchFamily="34" charset="0"/>
                <a:cs typeface="Times New Roman" panose="02020603050405020304" pitchFamily="18" charset="0"/>
              </a:rPr>
              <a:t>Leverage the private sector for all regulatory approvals with government oversight.</a:t>
            </a:r>
          </a:p>
          <a:p>
            <a:pPr marL="0" marR="0">
              <a:lnSpc>
                <a:spcPct val="107000"/>
              </a:lnSpc>
              <a:spcBef>
                <a:spcPts val="0"/>
              </a:spcBef>
              <a:spcAft>
                <a:spcPts val="800"/>
              </a:spcAft>
            </a:pPr>
            <a:r>
              <a:rPr lang="en-US" sz="2400" b="0" kern="100" dirty="0">
                <a:solidFill>
                  <a:schemeClr val="tx1"/>
                </a:solidFill>
                <a:effectLst/>
                <a:latin typeface="+mj-lt"/>
                <a:ea typeface="DengXian" panose="02010600030101010101" pitchFamily="2" charset="-122"/>
                <a:cs typeface="Calibri" panose="020F0502020204030204" pitchFamily="34" charset="0"/>
              </a:rPr>
              <a:t>More efficient process to meet Florida’s affordability issues without sacrificing safety or thorough review.</a:t>
            </a:r>
          </a:p>
          <a:p>
            <a:pPr marL="0" marR="0">
              <a:lnSpc>
                <a:spcPct val="107000"/>
              </a:lnSpc>
              <a:spcBef>
                <a:spcPts val="0"/>
              </a:spcBef>
              <a:spcAft>
                <a:spcPts val="800"/>
              </a:spcAft>
            </a:pPr>
            <a:r>
              <a:rPr lang="en-US" sz="2400" kern="100" dirty="0">
                <a:latin typeface="+mj-lt"/>
                <a:ea typeface="DengXian" panose="02010600030101010101" pitchFamily="2" charset="-122"/>
                <a:cs typeface="Calibri" panose="020F0502020204030204" pitchFamily="34" charset="0"/>
              </a:rPr>
              <a:t>Grandfathering “</a:t>
            </a:r>
            <a:r>
              <a:rPr lang="en-US" sz="2400" i="1" kern="100" dirty="0">
                <a:latin typeface="+mj-lt"/>
                <a:ea typeface="DengXian" panose="02010600030101010101" pitchFamily="2" charset="-122"/>
                <a:cs typeface="Calibri" panose="020F0502020204030204" pitchFamily="34" charset="0"/>
              </a:rPr>
              <a:t>Light</a:t>
            </a:r>
            <a:r>
              <a:rPr lang="en-US" sz="2400" kern="100" dirty="0">
                <a:latin typeface="+mj-lt"/>
                <a:ea typeface="DengXian" panose="02010600030101010101" pitchFamily="2" charset="-122"/>
                <a:cs typeface="Calibri" panose="020F0502020204030204" pitchFamily="34" charset="0"/>
              </a:rPr>
              <a:t>” of existing programs</a:t>
            </a:r>
            <a:endParaRPr lang="en-US" sz="2400" b="0" kern="100" dirty="0">
              <a:solidFill>
                <a:schemeClr val="tx1"/>
              </a:solidFill>
              <a:effectLst/>
              <a:latin typeface="+mj-lt"/>
              <a:ea typeface="DengXian" panose="02010600030101010101" pitchFamily="2" charset="-122"/>
              <a:cs typeface="Calibri" panose="020F0502020204030204" pitchFamily="34" charset="0"/>
            </a:endParaRPr>
          </a:p>
          <a:p>
            <a:pPr marL="0" marR="0">
              <a:lnSpc>
                <a:spcPct val="107000"/>
              </a:lnSpc>
              <a:spcBef>
                <a:spcPts val="0"/>
              </a:spcBef>
              <a:spcAft>
                <a:spcPts val="800"/>
              </a:spcAft>
            </a:pP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6" name="Picture 5">
            <a:extLst>
              <a:ext uri="{FF2B5EF4-FFF2-40B4-BE49-F238E27FC236}">
                <a16:creationId xmlns:a16="http://schemas.microsoft.com/office/drawing/2014/main" id="{4E1C7FBE-3A20-7F4C-AED3-077C91D6B5A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68836" y="1416316"/>
            <a:ext cx="4776379" cy="4753982"/>
          </a:xfrm>
          <a:prstGeom prst="rect">
            <a:avLst/>
          </a:prstGeom>
        </p:spPr>
      </p:pic>
    </p:spTree>
    <p:extLst>
      <p:ext uri="{BB962C8B-B14F-4D97-AF65-F5344CB8AC3E}">
        <p14:creationId xmlns:p14="http://schemas.microsoft.com/office/powerpoint/2010/main" val="27311848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B63619-B1AE-D04C-B9A3-21344CA2C4BA}"/>
              </a:ext>
            </a:extLst>
          </p:cNvPr>
          <p:cNvSpPr>
            <a:spLocks noGrp="1"/>
          </p:cNvSpPr>
          <p:nvPr>
            <p:ph type="title"/>
          </p:nvPr>
        </p:nvSpPr>
        <p:spPr/>
        <p:txBody>
          <a:bodyPr>
            <a:normAutofit/>
          </a:bodyPr>
          <a:lstStyle/>
          <a:p>
            <a:pPr algn="ctr"/>
            <a:r>
              <a:rPr lang="en-US" b="1" dirty="0"/>
              <a:t>Tenants of Senate Bill 812</a:t>
            </a:r>
          </a:p>
        </p:txBody>
      </p:sp>
      <p:sp>
        <p:nvSpPr>
          <p:cNvPr id="5" name="Subtitle 4">
            <a:extLst>
              <a:ext uri="{FF2B5EF4-FFF2-40B4-BE49-F238E27FC236}">
                <a16:creationId xmlns:a16="http://schemas.microsoft.com/office/drawing/2014/main" id="{7E3D94DA-841F-674E-99F7-F5EF6AEFF247}"/>
              </a:ext>
            </a:extLst>
          </p:cNvPr>
          <p:cNvSpPr>
            <a:spLocks noGrp="1"/>
          </p:cNvSpPr>
          <p:nvPr>
            <p:ph type="subTitle" idx="1"/>
          </p:nvPr>
        </p:nvSpPr>
        <p:spPr>
          <a:xfrm>
            <a:off x="548935" y="6178893"/>
            <a:ext cx="4433476" cy="662874"/>
          </a:xfrm>
        </p:spPr>
        <p:txBody>
          <a:bodyPr/>
          <a:lstStyle/>
          <a:p>
            <a:r>
              <a:rPr lang="en-US" dirty="0"/>
              <a:t>Section title if needed</a:t>
            </a:r>
          </a:p>
        </p:txBody>
      </p:sp>
      <p:sp>
        <p:nvSpPr>
          <p:cNvPr id="6" name="Text Placeholder 5">
            <a:extLst>
              <a:ext uri="{FF2B5EF4-FFF2-40B4-BE49-F238E27FC236}">
                <a16:creationId xmlns:a16="http://schemas.microsoft.com/office/drawing/2014/main" id="{BCF14413-B44F-6442-81E7-B87AD59052CB}"/>
              </a:ext>
            </a:extLst>
          </p:cNvPr>
          <p:cNvSpPr>
            <a:spLocks noGrp="1"/>
          </p:cNvSpPr>
          <p:nvPr>
            <p:ph type="body" sz="quarter" idx="10"/>
          </p:nvPr>
        </p:nvSpPr>
        <p:spPr>
          <a:xfrm>
            <a:off x="548935" y="1210605"/>
            <a:ext cx="6018120" cy="5171145"/>
          </a:xfrm>
        </p:spPr>
        <p:txBody>
          <a:bodyPr>
            <a:normAutofit fontScale="92500"/>
          </a:bodyPr>
          <a:lstStyle/>
          <a:p>
            <a:pPr marL="0" indent="0" algn="just">
              <a:buNone/>
            </a:pPr>
            <a:endParaRPr lang="en-US" sz="2000" dirty="0"/>
          </a:p>
          <a:p>
            <a:pPr marL="457200" indent="-457200" algn="just">
              <a:buAutoNum type="arabicPeriod"/>
            </a:pPr>
            <a:r>
              <a:rPr lang="en-US" sz="2200" b="1" dirty="0">
                <a:latin typeface="+mj-lt"/>
                <a:cs typeface="Calibri" panose="020F0502020204030204" pitchFamily="34" charset="0"/>
              </a:rPr>
              <a:t>Develop Two-step process </a:t>
            </a:r>
            <a:r>
              <a:rPr lang="en-US" sz="2200" dirty="0">
                <a:latin typeface="+mj-lt"/>
                <a:cs typeface="Calibri" panose="020F0502020204030204" pitchFamily="34" charset="0"/>
              </a:rPr>
              <a:t>- preliminary plat and final plat.</a:t>
            </a:r>
          </a:p>
          <a:p>
            <a:pPr marL="457200" indent="-457200" algn="just">
              <a:buAutoNum type="arabicPeriod"/>
            </a:pPr>
            <a:endParaRPr lang="en-US" sz="2200" dirty="0">
              <a:latin typeface="+mj-lt"/>
              <a:cs typeface="Calibri" panose="020F0502020204030204" pitchFamily="34" charset="0"/>
            </a:endParaRPr>
          </a:p>
          <a:p>
            <a:pPr marL="457200" indent="-457200" algn="just">
              <a:buAutoNum type="arabicPeriod"/>
            </a:pPr>
            <a:r>
              <a:rPr lang="en-US" sz="2200" dirty="0">
                <a:latin typeface="+mj-lt"/>
                <a:cs typeface="Calibri" panose="020F0502020204030204" pitchFamily="34" charset="0"/>
              </a:rPr>
              <a:t>Begin permitting for </a:t>
            </a:r>
            <a:r>
              <a:rPr lang="en-US" sz="2200" b="1" dirty="0">
                <a:latin typeface="+mj-lt"/>
                <a:cs typeface="Calibri" panose="020F0502020204030204" pitchFamily="34" charset="0"/>
              </a:rPr>
              <a:t>50 percent </a:t>
            </a:r>
            <a:r>
              <a:rPr lang="en-US" sz="2200" dirty="0">
                <a:latin typeface="+mj-lt"/>
                <a:cs typeface="Calibri" panose="020F0502020204030204" pitchFamily="34" charset="0"/>
              </a:rPr>
              <a:t>of community after preliminary plat is approved.</a:t>
            </a:r>
          </a:p>
          <a:p>
            <a:pPr marL="457200" indent="-457200" algn="just">
              <a:buAutoNum type="arabicPeriod"/>
            </a:pPr>
            <a:endParaRPr lang="en-US" sz="2200" dirty="0">
              <a:latin typeface="+mj-lt"/>
              <a:cs typeface="Calibri" panose="020F0502020204030204" pitchFamily="34" charset="0"/>
            </a:endParaRPr>
          </a:p>
          <a:p>
            <a:pPr marL="457200" indent="-457200" algn="just">
              <a:buAutoNum type="arabicPeriod" startAt="3"/>
            </a:pPr>
            <a:r>
              <a:rPr lang="en-US" sz="2200" b="1" dirty="0">
                <a:latin typeface="+mj-lt"/>
                <a:cs typeface="Calibri" panose="020F0502020204030204" pitchFamily="34" charset="0"/>
              </a:rPr>
              <a:t>Leverage the private sector </a:t>
            </a:r>
            <a:r>
              <a:rPr lang="en-US" sz="2200" dirty="0">
                <a:latin typeface="+mj-lt"/>
                <a:cs typeface="Calibri" panose="020F0502020204030204" pitchFamily="34" charset="0"/>
              </a:rPr>
              <a:t>for “plans” review and building permits.</a:t>
            </a:r>
          </a:p>
          <a:p>
            <a:pPr marL="457200" indent="-457200" algn="just">
              <a:buAutoNum type="arabicPeriod" startAt="3"/>
            </a:pPr>
            <a:endParaRPr lang="en-US" sz="2200" dirty="0">
              <a:latin typeface="+mj-lt"/>
              <a:cs typeface="Calibri" panose="020F0502020204030204" pitchFamily="34" charset="0"/>
            </a:endParaRPr>
          </a:p>
          <a:p>
            <a:pPr marL="457200" indent="-457200" algn="just">
              <a:buAutoNum type="arabicPeriod" startAt="3"/>
            </a:pPr>
            <a:r>
              <a:rPr lang="en-US" sz="2200" dirty="0">
                <a:latin typeface="+mj-lt"/>
                <a:cs typeface="Calibri" panose="020F0502020204030204" pitchFamily="34" charset="0"/>
              </a:rPr>
              <a:t>Legally and Financially </a:t>
            </a:r>
            <a:r>
              <a:rPr lang="en-US" sz="2200" b="1" dirty="0">
                <a:latin typeface="+mj-lt"/>
                <a:cs typeface="Calibri" panose="020F0502020204030204" pitchFamily="34" charset="0"/>
              </a:rPr>
              <a:t>Indemnify</a:t>
            </a:r>
            <a:r>
              <a:rPr lang="en-US" sz="2200" dirty="0">
                <a:latin typeface="+mj-lt"/>
                <a:cs typeface="Calibri" panose="020F0502020204030204" pitchFamily="34" charset="0"/>
              </a:rPr>
              <a:t> Locals; and</a:t>
            </a:r>
          </a:p>
          <a:p>
            <a:pPr marL="457200" indent="-457200" algn="just">
              <a:buAutoNum type="arabicPeriod" startAt="3"/>
            </a:pPr>
            <a:endParaRPr lang="en-US" sz="2200" dirty="0">
              <a:latin typeface="+mj-lt"/>
              <a:cs typeface="Calibri" panose="020F0502020204030204" pitchFamily="34" charset="0"/>
            </a:endParaRPr>
          </a:p>
          <a:p>
            <a:pPr marL="457200" indent="-457200" algn="just">
              <a:buAutoNum type="arabicPeriod" startAt="3"/>
            </a:pPr>
            <a:r>
              <a:rPr lang="en-US" sz="2200" b="1" dirty="0">
                <a:latin typeface="+mj-lt"/>
                <a:cs typeface="Calibri" panose="020F0502020204030204" pitchFamily="34" charset="0"/>
              </a:rPr>
              <a:t>Ensure safety </a:t>
            </a:r>
            <a:r>
              <a:rPr lang="en-US" sz="2200" dirty="0">
                <a:latin typeface="+mj-lt"/>
                <a:cs typeface="Calibri" panose="020F0502020204030204" pitchFamily="34" charset="0"/>
              </a:rPr>
              <a:t>– All construction in accordance with the Florida Building, Fire Code, and no occupancy until a certificate of occupancy has been issued.</a:t>
            </a:r>
          </a:p>
          <a:p>
            <a:pPr marL="0" indent="0">
              <a:buNone/>
            </a:pPr>
            <a:endParaRPr lang="en-US" dirty="0"/>
          </a:p>
        </p:txBody>
      </p:sp>
      <p:pic>
        <p:nvPicPr>
          <p:cNvPr id="7" name="Picture 6">
            <a:extLst>
              <a:ext uri="{FF2B5EF4-FFF2-40B4-BE49-F238E27FC236}">
                <a16:creationId xmlns:a16="http://schemas.microsoft.com/office/drawing/2014/main" id="{857220B6-7F5D-A44C-A378-0FAE6AF3E21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68834" y="1190546"/>
            <a:ext cx="4776380" cy="2292476"/>
          </a:xfrm>
          <a:prstGeom prst="rect">
            <a:avLst/>
          </a:prstGeom>
        </p:spPr>
      </p:pic>
      <p:pic>
        <p:nvPicPr>
          <p:cNvPr id="8" name="Picture 7">
            <a:extLst>
              <a:ext uri="{FF2B5EF4-FFF2-40B4-BE49-F238E27FC236}">
                <a16:creationId xmlns:a16="http://schemas.microsoft.com/office/drawing/2014/main" id="{07547B96-116F-8849-8C87-C9A7E720CC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68834" y="3796177"/>
            <a:ext cx="4776380" cy="2386568"/>
          </a:xfrm>
          <a:prstGeom prst="rect">
            <a:avLst/>
          </a:prstGeom>
        </p:spPr>
      </p:pic>
    </p:spTree>
    <p:extLst>
      <p:ext uri="{BB962C8B-B14F-4D97-AF65-F5344CB8AC3E}">
        <p14:creationId xmlns:p14="http://schemas.microsoft.com/office/powerpoint/2010/main" val="30367430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E421EE-D419-B04B-82E0-7A42630EEBBF}"/>
              </a:ext>
            </a:extLst>
          </p:cNvPr>
          <p:cNvSpPr>
            <a:spLocks noGrp="1"/>
          </p:cNvSpPr>
          <p:nvPr>
            <p:ph type="body" sz="quarter" idx="13"/>
          </p:nvPr>
        </p:nvSpPr>
        <p:spPr/>
        <p:txBody>
          <a:bodyPr/>
          <a:lstStyle/>
          <a:p>
            <a:pPr algn="ctr"/>
            <a:r>
              <a:rPr lang="en-US" dirty="0">
                <a:latin typeface="+mj-lt"/>
                <a:cs typeface="Calibri" panose="020F0502020204030204" pitchFamily="34" charset="0"/>
              </a:rPr>
              <a:t>Financially Hold Harmless</a:t>
            </a:r>
          </a:p>
        </p:txBody>
      </p:sp>
      <p:sp>
        <p:nvSpPr>
          <p:cNvPr id="3" name="Text Placeholder 2">
            <a:extLst>
              <a:ext uri="{FF2B5EF4-FFF2-40B4-BE49-F238E27FC236}">
                <a16:creationId xmlns:a16="http://schemas.microsoft.com/office/drawing/2014/main" id="{AEF22A49-A42F-5748-8951-0F49D945140E}"/>
              </a:ext>
            </a:extLst>
          </p:cNvPr>
          <p:cNvSpPr>
            <a:spLocks noGrp="1"/>
          </p:cNvSpPr>
          <p:nvPr>
            <p:ph type="body" sz="quarter" idx="12"/>
          </p:nvPr>
        </p:nvSpPr>
        <p:spPr/>
        <p:txBody>
          <a:bodyPr/>
          <a:lstStyle/>
          <a:p>
            <a:pPr marL="0" indent="0" algn="ctr">
              <a:buNone/>
            </a:pPr>
            <a:r>
              <a:rPr lang="en-US" dirty="0">
                <a:latin typeface="+mj-lt"/>
                <a:cs typeface="Calibri" panose="020F0502020204030204" pitchFamily="34" charset="0"/>
              </a:rPr>
              <a:t>Legal Indemnification </a:t>
            </a:r>
          </a:p>
        </p:txBody>
      </p:sp>
      <p:sp>
        <p:nvSpPr>
          <p:cNvPr id="4" name="Text Placeholder 3">
            <a:extLst>
              <a:ext uri="{FF2B5EF4-FFF2-40B4-BE49-F238E27FC236}">
                <a16:creationId xmlns:a16="http://schemas.microsoft.com/office/drawing/2014/main" id="{9ED9E10D-6507-3C43-9B1C-A5F1E239CA29}"/>
              </a:ext>
            </a:extLst>
          </p:cNvPr>
          <p:cNvSpPr>
            <a:spLocks noGrp="1"/>
          </p:cNvSpPr>
          <p:nvPr>
            <p:ph type="body" sz="quarter" idx="11"/>
          </p:nvPr>
        </p:nvSpPr>
        <p:spPr/>
        <p:txBody>
          <a:bodyPr>
            <a:normAutofit fontScale="92500"/>
          </a:bodyPr>
          <a:lstStyle/>
          <a:p>
            <a:pPr algn="just"/>
            <a:endParaRPr lang="en-US" dirty="0"/>
          </a:p>
          <a:p>
            <a:pPr algn="just"/>
            <a:r>
              <a:rPr lang="en-US" sz="2400" dirty="0">
                <a:latin typeface="+mj-lt"/>
                <a:cs typeface="Calibri" panose="020F0502020204030204" pitchFamily="34" charset="0"/>
              </a:rPr>
              <a:t>The applicant holds a valid performance bond for up to </a:t>
            </a:r>
            <a:r>
              <a:rPr lang="en-US" sz="2400" b="1" dirty="0">
                <a:latin typeface="+mj-lt"/>
                <a:cs typeface="Calibri" panose="020F0502020204030204" pitchFamily="34" charset="0"/>
              </a:rPr>
              <a:t>130% percent </a:t>
            </a:r>
            <a:r>
              <a:rPr lang="en-US" sz="2400" dirty="0">
                <a:latin typeface="+mj-lt"/>
                <a:cs typeface="Calibri" panose="020F0502020204030204" pitchFamily="34" charset="0"/>
              </a:rPr>
              <a:t>of the necessary improvements, as defined in s. 177.031(9) (</a:t>
            </a:r>
            <a:r>
              <a:rPr lang="en-US" sz="2400" i="1" dirty="0">
                <a:latin typeface="+mj-lt"/>
                <a:cs typeface="Calibri" panose="020F0502020204030204" pitchFamily="34" charset="0"/>
              </a:rPr>
              <a:t>streets, gutters, sidewalks, or any improvements required by government</a:t>
            </a:r>
            <a:r>
              <a:rPr lang="en-US" sz="2400" dirty="0">
                <a:latin typeface="+mj-lt"/>
                <a:cs typeface="Calibri" panose="020F0502020204030204" pitchFamily="34" charset="0"/>
              </a:rPr>
              <a:t>)</a:t>
            </a:r>
          </a:p>
          <a:p>
            <a:pPr algn="just"/>
            <a:endParaRPr lang="en-US" sz="2400" dirty="0">
              <a:latin typeface="+mj-lt"/>
              <a:cs typeface="Calibri" panose="020F0502020204030204" pitchFamily="34" charset="0"/>
            </a:endParaRPr>
          </a:p>
          <a:p>
            <a:pPr algn="just"/>
            <a:r>
              <a:rPr lang="en-US" sz="2400" dirty="0">
                <a:latin typeface="+mj-lt"/>
                <a:cs typeface="Calibri" panose="020F0502020204030204" pitchFamily="34" charset="0"/>
              </a:rPr>
              <a:t>Master planned community: up to 130% bond required on a phase-by-phase basis</a:t>
            </a:r>
          </a:p>
          <a:p>
            <a:pPr>
              <a:spcAft>
                <a:spcPts val="600"/>
              </a:spcAft>
            </a:pPr>
            <a:endParaRPr lang="en-US" sz="2400" dirty="0">
              <a:latin typeface="+mj-lt"/>
              <a:cs typeface="Calibri" panose="020F0502020204030204" pitchFamily="34" charset="0"/>
            </a:endParaRPr>
          </a:p>
          <a:p>
            <a:endParaRPr lang="en-US" dirty="0"/>
          </a:p>
        </p:txBody>
      </p:sp>
      <p:sp>
        <p:nvSpPr>
          <p:cNvPr id="5" name="Text Placeholder 4">
            <a:extLst>
              <a:ext uri="{FF2B5EF4-FFF2-40B4-BE49-F238E27FC236}">
                <a16:creationId xmlns:a16="http://schemas.microsoft.com/office/drawing/2014/main" id="{90BF9368-0286-7242-8AD1-613FF11287FC}"/>
              </a:ext>
            </a:extLst>
          </p:cNvPr>
          <p:cNvSpPr>
            <a:spLocks noGrp="1"/>
          </p:cNvSpPr>
          <p:nvPr>
            <p:ph type="body" sz="quarter" idx="10"/>
          </p:nvPr>
        </p:nvSpPr>
        <p:spPr/>
        <p:txBody>
          <a:bodyPr>
            <a:normAutofit/>
          </a:bodyPr>
          <a:lstStyle/>
          <a:p>
            <a:pPr marL="0" indent="0">
              <a:buNone/>
            </a:pPr>
            <a:endParaRPr lang="en-US" sz="2400" dirty="0">
              <a:latin typeface="Calibri" panose="020F0502020204030204" pitchFamily="34" charset="0"/>
              <a:cs typeface="Calibri" panose="020F0502020204030204" pitchFamily="34" charset="0"/>
            </a:endParaRPr>
          </a:p>
          <a:p>
            <a:pPr algn="just"/>
            <a:r>
              <a:rPr lang="en-US" sz="2400" dirty="0">
                <a:latin typeface="+mj-lt"/>
                <a:cs typeface="Calibri" panose="020F0502020204030204" pitchFamily="34" charset="0"/>
              </a:rPr>
              <a:t>Applicant responsible for any </a:t>
            </a:r>
            <a:r>
              <a:rPr lang="en-US" sz="2400" b="1" dirty="0">
                <a:latin typeface="+mj-lt"/>
                <a:cs typeface="Calibri" panose="020F0502020204030204" pitchFamily="34" charset="0"/>
              </a:rPr>
              <a:t>damages</a:t>
            </a:r>
            <a:r>
              <a:rPr lang="en-US" sz="2400" dirty="0">
                <a:latin typeface="+mj-lt"/>
                <a:cs typeface="Calibri" panose="020F0502020204030204" pitchFamily="34" charset="0"/>
              </a:rPr>
              <a:t> stemming from building permit issued prior to final plat.</a:t>
            </a:r>
          </a:p>
          <a:p>
            <a:pPr marL="0" indent="0">
              <a:buNone/>
            </a:pPr>
            <a:endParaRPr lang="en-US" sz="2400" dirty="0">
              <a:latin typeface="+mj-lt"/>
              <a:cs typeface="Calibri" panose="020F0502020204030204" pitchFamily="34" charset="0"/>
            </a:endParaRPr>
          </a:p>
          <a:p>
            <a:pPr algn="just"/>
            <a:r>
              <a:rPr lang="en-US" sz="2400" dirty="0">
                <a:latin typeface="+mj-lt"/>
                <a:cs typeface="Calibri" panose="020F0502020204030204" pitchFamily="34" charset="0"/>
              </a:rPr>
              <a:t>This extends to their agents and employees for any disputes resulting from a home constructed before the approval and recordation of the final plat.</a:t>
            </a:r>
          </a:p>
          <a:p>
            <a:endParaRPr lang="en-US" dirty="0"/>
          </a:p>
        </p:txBody>
      </p:sp>
      <p:sp>
        <p:nvSpPr>
          <p:cNvPr id="6" name="Title 5">
            <a:extLst>
              <a:ext uri="{FF2B5EF4-FFF2-40B4-BE49-F238E27FC236}">
                <a16:creationId xmlns:a16="http://schemas.microsoft.com/office/drawing/2014/main" id="{14526FEA-9722-144E-BA08-9D9D3E58ABEA}"/>
              </a:ext>
            </a:extLst>
          </p:cNvPr>
          <p:cNvSpPr>
            <a:spLocks noGrp="1"/>
          </p:cNvSpPr>
          <p:nvPr>
            <p:ph type="title"/>
          </p:nvPr>
        </p:nvSpPr>
        <p:spPr/>
        <p:txBody>
          <a:bodyPr>
            <a:normAutofit/>
          </a:bodyPr>
          <a:lstStyle/>
          <a:p>
            <a:pPr algn="ctr"/>
            <a:r>
              <a:rPr lang="en-US" b="1" dirty="0">
                <a:latin typeface="+mj-lt"/>
                <a:cs typeface="Calibri" panose="020F0502020204030204" pitchFamily="34" charset="0"/>
              </a:rPr>
              <a:t>Indemnification &amp; Collaboration</a:t>
            </a:r>
            <a:endParaRPr lang="en-US" dirty="0">
              <a:latin typeface="+mj-lt"/>
              <a:cs typeface="Calibri" panose="020F0502020204030204" pitchFamily="34" charset="0"/>
            </a:endParaRPr>
          </a:p>
        </p:txBody>
      </p:sp>
      <p:sp>
        <p:nvSpPr>
          <p:cNvPr id="7" name="Subtitle 6">
            <a:extLst>
              <a:ext uri="{FF2B5EF4-FFF2-40B4-BE49-F238E27FC236}">
                <a16:creationId xmlns:a16="http://schemas.microsoft.com/office/drawing/2014/main" id="{A9764BD6-9D0E-0F42-B878-81F572FC2F8E}"/>
              </a:ext>
            </a:extLst>
          </p:cNvPr>
          <p:cNvSpPr>
            <a:spLocks noGrp="1"/>
          </p:cNvSpPr>
          <p:nvPr>
            <p:ph type="subTitle" idx="1"/>
          </p:nvPr>
        </p:nvSpPr>
        <p:spPr>
          <a:xfrm>
            <a:off x="548934" y="6178893"/>
            <a:ext cx="4433476" cy="662874"/>
          </a:xfrm>
        </p:spPr>
        <p:txBody>
          <a:bodyPr/>
          <a:lstStyle/>
          <a:p>
            <a:r>
              <a:rPr lang="en-US" dirty="0"/>
              <a:t>Section title if needed</a:t>
            </a:r>
          </a:p>
        </p:txBody>
      </p:sp>
    </p:spTree>
    <p:extLst>
      <p:ext uri="{BB962C8B-B14F-4D97-AF65-F5344CB8AC3E}">
        <p14:creationId xmlns:p14="http://schemas.microsoft.com/office/powerpoint/2010/main" val="2098025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group of men holding papers&#10;&#10;Description automatically generated">
            <a:extLst>
              <a:ext uri="{FF2B5EF4-FFF2-40B4-BE49-F238E27FC236}">
                <a16:creationId xmlns:a16="http://schemas.microsoft.com/office/drawing/2014/main" id="{9892FA57-97F2-4F55-0538-0A2531860B23}"/>
              </a:ext>
            </a:extLst>
          </p:cNvPr>
          <p:cNvPicPr>
            <a:picLocks noChangeAspect="1"/>
          </p:cNvPicPr>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4348317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563900-5A90-73B2-46BE-E43956A20F73}"/>
              </a:ext>
            </a:extLst>
          </p:cNvPr>
          <p:cNvSpPr>
            <a:spLocks noGrp="1"/>
          </p:cNvSpPr>
          <p:nvPr>
            <p:ph type="body" sz="quarter" idx="13"/>
          </p:nvPr>
        </p:nvSpPr>
        <p:spPr/>
        <p:txBody>
          <a:bodyPr>
            <a:normAutofit/>
          </a:bodyPr>
          <a:lstStyle/>
          <a:p>
            <a:pPr algn="ctr"/>
            <a:r>
              <a:rPr lang="en-US" sz="2600" dirty="0">
                <a:latin typeface="+mj-lt"/>
                <a:cs typeface="Calibri" panose="020F0502020204030204" pitchFamily="34" charset="0"/>
              </a:rPr>
              <a:t>Fire Code</a:t>
            </a:r>
          </a:p>
        </p:txBody>
      </p:sp>
      <p:sp>
        <p:nvSpPr>
          <p:cNvPr id="3" name="Text Placeholder 2">
            <a:extLst>
              <a:ext uri="{FF2B5EF4-FFF2-40B4-BE49-F238E27FC236}">
                <a16:creationId xmlns:a16="http://schemas.microsoft.com/office/drawing/2014/main" id="{2CFE7975-CAC0-DF12-5F52-0937AAB725E6}"/>
              </a:ext>
            </a:extLst>
          </p:cNvPr>
          <p:cNvSpPr>
            <a:spLocks noGrp="1"/>
          </p:cNvSpPr>
          <p:nvPr>
            <p:ph type="body" sz="quarter" idx="12"/>
          </p:nvPr>
        </p:nvSpPr>
        <p:spPr/>
        <p:txBody>
          <a:bodyPr>
            <a:normAutofit/>
          </a:bodyPr>
          <a:lstStyle/>
          <a:p>
            <a:pPr algn="ctr"/>
            <a:r>
              <a:rPr lang="en-US" sz="2600" dirty="0">
                <a:latin typeface="+mj-lt"/>
                <a:cs typeface="Calibri" panose="020F0502020204030204" pitchFamily="34" charset="0"/>
              </a:rPr>
              <a:t>Building Code</a:t>
            </a:r>
          </a:p>
        </p:txBody>
      </p:sp>
      <p:sp>
        <p:nvSpPr>
          <p:cNvPr id="4" name="Text Placeholder 3">
            <a:extLst>
              <a:ext uri="{FF2B5EF4-FFF2-40B4-BE49-F238E27FC236}">
                <a16:creationId xmlns:a16="http://schemas.microsoft.com/office/drawing/2014/main" id="{9D1E45A1-B66B-71D1-16BE-9B2928168F61}"/>
              </a:ext>
            </a:extLst>
          </p:cNvPr>
          <p:cNvSpPr>
            <a:spLocks noGrp="1"/>
          </p:cNvSpPr>
          <p:nvPr>
            <p:ph type="body" sz="quarter" idx="11"/>
          </p:nvPr>
        </p:nvSpPr>
        <p:spPr/>
        <p:txBody>
          <a:bodyPr>
            <a:noAutofit/>
          </a:bodyPr>
          <a:lstStyle/>
          <a:p>
            <a:r>
              <a:rPr lang="en-US" sz="2200" dirty="0">
                <a:solidFill>
                  <a:srgbClr val="000000"/>
                </a:solidFill>
                <a:latin typeface="+mj-lt"/>
                <a:ea typeface="Times New Roman" panose="02020603050405020304" pitchFamily="18" charset="0"/>
              </a:rPr>
              <a:t>Florida’s Fire Code r</a:t>
            </a:r>
            <a:r>
              <a:rPr lang="en-US" sz="2200" dirty="0">
                <a:solidFill>
                  <a:srgbClr val="000000"/>
                </a:solidFill>
                <a:effectLst/>
                <a:latin typeface="+mj-lt"/>
                <a:ea typeface="Times New Roman" panose="02020603050405020304" pitchFamily="18" charset="0"/>
              </a:rPr>
              <a:t>equire fire protection to be on-site before combustible materials are delivered.</a:t>
            </a:r>
          </a:p>
          <a:p>
            <a:pPr lvl="1"/>
            <a:r>
              <a:rPr lang="en-US" sz="2200" dirty="0">
                <a:solidFill>
                  <a:srgbClr val="000000"/>
                </a:solidFill>
                <a:latin typeface="+mj-lt"/>
                <a:ea typeface="Times New Roman" panose="02020603050405020304" pitchFamily="18" charset="0"/>
              </a:rPr>
              <a:t>Wood frames</a:t>
            </a:r>
          </a:p>
          <a:p>
            <a:pPr lvl="1"/>
            <a:r>
              <a:rPr lang="en-US" sz="2200" dirty="0">
                <a:solidFill>
                  <a:srgbClr val="000000"/>
                </a:solidFill>
                <a:effectLst/>
                <a:latin typeface="+mj-lt"/>
                <a:ea typeface="Times New Roman" panose="02020603050405020304" pitchFamily="18" charset="0"/>
              </a:rPr>
              <a:t>drywall </a:t>
            </a:r>
          </a:p>
          <a:p>
            <a:endParaRPr lang="en-US" sz="2200" dirty="0">
              <a:solidFill>
                <a:srgbClr val="000000"/>
              </a:solidFill>
              <a:effectLst/>
              <a:latin typeface="+mj-lt"/>
              <a:ea typeface="Times New Roman" panose="02020603050405020304" pitchFamily="18" charset="0"/>
            </a:endParaRPr>
          </a:p>
          <a:p>
            <a:r>
              <a:rPr lang="en-US" sz="2200" dirty="0">
                <a:solidFill>
                  <a:srgbClr val="000000"/>
                </a:solidFill>
                <a:latin typeface="+mj-lt"/>
                <a:ea typeface="Times New Roman" panose="02020603050405020304" pitchFamily="18" charset="0"/>
              </a:rPr>
              <a:t>Non-combustible m</a:t>
            </a:r>
            <a:r>
              <a:rPr lang="en-US" sz="2200" dirty="0">
                <a:solidFill>
                  <a:srgbClr val="000000"/>
                </a:solidFill>
                <a:effectLst/>
                <a:latin typeface="+mj-lt"/>
                <a:ea typeface="Times New Roman" panose="02020603050405020304" pitchFamily="18" charset="0"/>
              </a:rPr>
              <a:t>aterials and improvements:  </a:t>
            </a:r>
          </a:p>
          <a:p>
            <a:pPr lvl="1"/>
            <a:r>
              <a:rPr lang="en-US" sz="2200" dirty="0">
                <a:solidFill>
                  <a:srgbClr val="000000"/>
                </a:solidFill>
                <a:latin typeface="+mj-lt"/>
                <a:ea typeface="Times New Roman" panose="02020603050405020304" pitchFamily="18" charset="0"/>
              </a:rPr>
              <a:t>Roads, sidewalks</a:t>
            </a:r>
          </a:p>
          <a:p>
            <a:pPr lvl="1"/>
            <a:r>
              <a:rPr lang="en-US" sz="2200" dirty="0">
                <a:solidFill>
                  <a:srgbClr val="000000"/>
                </a:solidFill>
                <a:latin typeface="+mj-lt"/>
                <a:ea typeface="Times New Roman" panose="02020603050405020304" pitchFamily="18" charset="0"/>
              </a:rPr>
              <a:t>Stormwater systems, gutters</a:t>
            </a:r>
            <a:endParaRPr lang="en-US" sz="2200" dirty="0">
              <a:solidFill>
                <a:srgbClr val="000000"/>
              </a:solidFill>
              <a:effectLst/>
              <a:latin typeface="+mj-lt"/>
              <a:ea typeface="Times New Roman" panose="02020603050405020304" pitchFamily="18" charset="0"/>
            </a:endParaRPr>
          </a:p>
          <a:p>
            <a:pPr lvl="1"/>
            <a:r>
              <a:rPr lang="en-US" sz="2200" dirty="0">
                <a:solidFill>
                  <a:srgbClr val="000000"/>
                </a:solidFill>
                <a:latin typeface="+mj-lt"/>
                <a:ea typeface="Times New Roman" panose="02020603050405020304" pitchFamily="18" charset="0"/>
              </a:rPr>
              <a:t>Foundation of home (p</a:t>
            </a:r>
            <a:r>
              <a:rPr lang="en-US" sz="2200" dirty="0">
                <a:solidFill>
                  <a:srgbClr val="000000"/>
                </a:solidFill>
                <a:effectLst/>
                <a:latin typeface="+mj-lt"/>
                <a:ea typeface="Times New Roman" panose="02020603050405020304" pitchFamily="18" charset="0"/>
              </a:rPr>
              <a:t>oured concrete, concrete block walls </a:t>
            </a:r>
          </a:p>
        </p:txBody>
      </p:sp>
      <p:sp>
        <p:nvSpPr>
          <p:cNvPr id="5" name="Text Placeholder 4">
            <a:extLst>
              <a:ext uri="{FF2B5EF4-FFF2-40B4-BE49-F238E27FC236}">
                <a16:creationId xmlns:a16="http://schemas.microsoft.com/office/drawing/2014/main" id="{3391F690-C1E3-D0A6-30F1-7EA995A1616F}"/>
              </a:ext>
            </a:extLst>
          </p:cNvPr>
          <p:cNvSpPr>
            <a:spLocks noGrp="1"/>
          </p:cNvSpPr>
          <p:nvPr>
            <p:ph type="body" sz="quarter" idx="10"/>
          </p:nvPr>
        </p:nvSpPr>
        <p:spPr/>
        <p:txBody>
          <a:bodyPr>
            <a:normAutofit/>
          </a:bodyPr>
          <a:lstStyle/>
          <a:p>
            <a:r>
              <a:rPr lang="en-US" sz="2600" dirty="0">
                <a:latin typeface="+mj-lt"/>
                <a:cs typeface="Calibri" panose="020F0502020204030204" pitchFamily="34" charset="0"/>
              </a:rPr>
              <a:t>Florida Building Code applies to every structure</a:t>
            </a:r>
          </a:p>
          <a:p>
            <a:pPr marL="0" indent="0">
              <a:buNone/>
            </a:pPr>
            <a:endParaRPr lang="en-US" sz="2600" dirty="0">
              <a:latin typeface="+mj-lt"/>
              <a:cs typeface="Calibri" panose="020F0502020204030204" pitchFamily="34" charset="0"/>
            </a:endParaRPr>
          </a:p>
          <a:p>
            <a:r>
              <a:rPr lang="en-US" sz="2600" dirty="0">
                <a:latin typeface="+mj-lt"/>
                <a:cs typeface="Calibri" panose="020F0502020204030204" pitchFamily="34" charset="0"/>
              </a:rPr>
              <a:t>No shortcuts</a:t>
            </a:r>
          </a:p>
          <a:p>
            <a:r>
              <a:rPr lang="en-US" sz="2600" dirty="0">
                <a:latin typeface="+mj-lt"/>
                <a:cs typeface="Calibri" panose="020F0502020204030204" pitchFamily="34" charset="0"/>
              </a:rPr>
              <a:t>No reduced timeframes</a:t>
            </a:r>
          </a:p>
          <a:p>
            <a:r>
              <a:rPr lang="en-US" sz="2600" dirty="0">
                <a:latin typeface="+mj-lt"/>
                <a:cs typeface="Calibri" panose="020F0502020204030204" pitchFamily="34" charset="0"/>
              </a:rPr>
              <a:t>No transfer of ownership until a C.O. is issued.</a:t>
            </a:r>
          </a:p>
        </p:txBody>
      </p:sp>
      <p:sp>
        <p:nvSpPr>
          <p:cNvPr id="6" name="Title 5">
            <a:extLst>
              <a:ext uri="{FF2B5EF4-FFF2-40B4-BE49-F238E27FC236}">
                <a16:creationId xmlns:a16="http://schemas.microsoft.com/office/drawing/2014/main" id="{056A7B7B-3BC0-1617-48C9-7243AD793FFD}"/>
              </a:ext>
            </a:extLst>
          </p:cNvPr>
          <p:cNvSpPr>
            <a:spLocks noGrp="1"/>
          </p:cNvSpPr>
          <p:nvPr>
            <p:ph type="title"/>
          </p:nvPr>
        </p:nvSpPr>
        <p:spPr/>
        <p:txBody>
          <a:bodyPr/>
          <a:lstStyle/>
          <a:p>
            <a:pPr algn="ctr"/>
            <a:r>
              <a:rPr lang="en-US" b="1" dirty="0">
                <a:latin typeface="+mj-lt"/>
                <a:cs typeface="Calibri" panose="020F0502020204030204" pitchFamily="34" charset="0"/>
              </a:rPr>
              <a:t>Ensure Safety &amp; Collaboration</a:t>
            </a:r>
          </a:p>
        </p:txBody>
      </p:sp>
      <p:sp>
        <p:nvSpPr>
          <p:cNvPr id="7" name="Subtitle 6">
            <a:extLst>
              <a:ext uri="{FF2B5EF4-FFF2-40B4-BE49-F238E27FC236}">
                <a16:creationId xmlns:a16="http://schemas.microsoft.com/office/drawing/2014/main" id="{7B9F8860-876E-0457-969A-AFC5E331763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209934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D34E6-8458-0492-4E98-07C1C71B09D1}"/>
              </a:ext>
            </a:extLst>
          </p:cNvPr>
          <p:cNvSpPr>
            <a:spLocks noGrp="1"/>
          </p:cNvSpPr>
          <p:nvPr>
            <p:ph type="title"/>
          </p:nvPr>
        </p:nvSpPr>
        <p:spPr/>
        <p:txBody>
          <a:bodyPr/>
          <a:lstStyle/>
          <a:p>
            <a:pPr algn="ctr"/>
            <a:r>
              <a:rPr lang="en-US" b="1" dirty="0">
                <a:latin typeface="+mj-lt"/>
                <a:cs typeface="Calibri" panose="020F0502020204030204" pitchFamily="34" charset="0"/>
              </a:rPr>
              <a:t>Conclusion and Recap</a:t>
            </a:r>
          </a:p>
        </p:txBody>
      </p:sp>
      <p:sp>
        <p:nvSpPr>
          <p:cNvPr id="3" name="Subtitle 2">
            <a:extLst>
              <a:ext uri="{FF2B5EF4-FFF2-40B4-BE49-F238E27FC236}">
                <a16:creationId xmlns:a16="http://schemas.microsoft.com/office/drawing/2014/main" id="{A327790A-CF00-0BBF-FA31-75E8B7F1969D}"/>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D0519211-CE45-E55D-C9AB-94546CDE1F15}"/>
              </a:ext>
            </a:extLst>
          </p:cNvPr>
          <p:cNvSpPr>
            <a:spLocks noGrp="1"/>
          </p:cNvSpPr>
          <p:nvPr>
            <p:ph type="body" sz="quarter" idx="10"/>
          </p:nvPr>
        </p:nvSpPr>
        <p:spPr/>
        <p:txBody>
          <a:bodyPr>
            <a:noAutofit/>
          </a:bodyPr>
          <a:lstStyle/>
          <a:p>
            <a:r>
              <a:rPr lang="en-US" sz="3500" dirty="0">
                <a:latin typeface="+mj-lt"/>
                <a:cs typeface="Calibri" panose="020F0502020204030204" pitchFamily="34" charset="0"/>
              </a:rPr>
              <a:t>Collaboration is key to Florida’s success</a:t>
            </a:r>
          </a:p>
          <a:p>
            <a:r>
              <a:rPr lang="en-US" sz="3500" dirty="0">
                <a:latin typeface="+mj-lt"/>
                <a:cs typeface="Calibri" panose="020F0502020204030204" pitchFamily="34" charset="0"/>
              </a:rPr>
              <a:t>New program in place by </a:t>
            </a:r>
            <a:r>
              <a:rPr lang="en-US" sz="3500" b="1" dirty="0">
                <a:latin typeface="+mj-lt"/>
                <a:cs typeface="Calibri" panose="020F0502020204030204" pitchFamily="34" charset="0"/>
              </a:rPr>
              <a:t>October 1, 2024</a:t>
            </a:r>
          </a:p>
          <a:p>
            <a:r>
              <a:rPr lang="en-US" sz="3500" dirty="0">
                <a:latin typeface="+mj-lt"/>
                <a:cs typeface="Calibri" panose="020F0502020204030204" pitchFamily="34" charset="0"/>
              </a:rPr>
              <a:t>Allow </a:t>
            </a:r>
            <a:r>
              <a:rPr lang="en-US" sz="3500" b="1" dirty="0">
                <a:latin typeface="+mj-lt"/>
                <a:cs typeface="Calibri" panose="020F0502020204030204" pitchFamily="34" charset="0"/>
              </a:rPr>
              <a:t>50%</a:t>
            </a:r>
            <a:r>
              <a:rPr lang="en-US" sz="3500" dirty="0">
                <a:latin typeface="+mj-lt"/>
                <a:cs typeface="Calibri" panose="020F0502020204030204" pitchFamily="34" charset="0"/>
              </a:rPr>
              <a:t> early permitting after an approved preliminary plat</a:t>
            </a:r>
          </a:p>
          <a:p>
            <a:r>
              <a:rPr lang="en-US" sz="3500" dirty="0">
                <a:latin typeface="+mj-lt"/>
                <a:cs typeface="Calibri" panose="020F0502020204030204" pitchFamily="34" charset="0"/>
              </a:rPr>
              <a:t>Grandfathering </a:t>
            </a:r>
            <a:r>
              <a:rPr lang="en-US" sz="3500" i="1" dirty="0">
                <a:latin typeface="+mj-lt"/>
                <a:cs typeface="Calibri" panose="020F0502020204030204" pitchFamily="34" charset="0"/>
              </a:rPr>
              <a:t>Light</a:t>
            </a:r>
          </a:p>
          <a:p>
            <a:r>
              <a:rPr lang="en-US" sz="3500" dirty="0">
                <a:latin typeface="+mj-lt"/>
                <a:cs typeface="Calibri" panose="020F0502020204030204" pitchFamily="34" charset="0"/>
              </a:rPr>
              <a:t>Leverage </a:t>
            </a:r>
            <a:r>
              <a:rPr lang="en-US" sz="3500" b="1" dirty="0">
                <a:latin typeface="+mj-lt"/>
                <a:cs typeface="Calibri" panose="020F0502020204030204" pitchFamily="34" charset="0"/>
              </a:rPr>
              <a:t>private sector </a:t>
            </a:r>
            <a:r>
              <a:rPr lang="en-US" sz="3500" dirty="0">
                <a:latin typeface="+mj-lt"/>
                <a:cs typeface="Calibri" panose="020F0502020204030204" pitchFamily="34" charset="0"/>
              </a:rPr>
              <a:t>for all reviews and approvals</a:t>
            </a:r>
          </a:p>
          <a:p>
            <a:r>
              <a:rPr lang="en-US" sz="3500" b="1" dirty="0">
                <a:latin typeface="+mj-lt"/>
                <a:cs typeface="Calibri" panose="020F0502020204030204" pitchFamily="34" charset="0"/>
              </a:rPr>
              <a:t>Indemnify</a:t>
            </a:r>
            <a:r>
              <a:rPr lang="en-US" sz="3500" dirty="0">
                <a:latin typeface="+mj-lt"/>
                <a:cs typeface="Calibri" panose="020F0502020204030204" pitchFamily="34" charset="0"/>
              </a:rPr>
              <a:t> local governments</a:t>
            </a:r>
          </a:p>
          <a:p>
            <a:r>
              <a:rPr lang="en-US" sz="3500" dirty="0">
                <a:latin typeface="+mj-lt"/>
                <a:cs typeface="Calibri" panose="020F0502020204030204" pitchFamily="34" charset="0"/>
              </a:rPr>
              <a:t>Maintain </a:t>
            </a:r>
            <a:r>
              <a:rPr lang="en-US" sz="3500" b="1" dirty="0">
                <a:latin typeface="+mj-lt"/>
                <a:cs typeface="Calibri" panose="020F0502020204030204" pitchFamily="34" charset="0"/>
              </a:rPr>
              <a:t>safety</a:t>
            </a:r>
            <a:r>
              <a:rPr lang="en-US" sz="3500" dirty="0">
                <a:latin typeface="+mj-lt"/>
                <a:cs typeface="Calibri" panose="020F0502020204030204" pitchFamily="34" charset="0"/>
              </a:rPr>
              <a:t> through building code and fire code</a:t>
            </a:r>
          </a:p>
          <a:p>
            <a:r>
              <a:rPr lang="en-US" sz="3500" dirty="0">
                <a:latin typeface="+mj-lt"/>
                <a:cs typeface="Calibri" panose="020F0502020204030204" pitchFamily="34" charset="0"/>
              </a:rPr>
              <a:t>No transfer of ownership until a certificate of occupancy</a:t>
            </a:r>
          </a:p>
        </p:txBody>
      </p:sp>
    </p:spTree>
    <p:extLst>
      <p:ext uri="{BB962C8B-B14F-4D97-AF65-F5344CB8AC3E}">
        <p14:creationId xmlns:p14="http://schemas.microsoft.com/office/powerpoint/2010/main" val="1613691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9C19CE6A-0E23-4D13-9262-152B713142A1}"/>
              </a:ext>
            </a:extLst>
          </p:cNvPr>
          <p:cNvSpPr>
            <a:spLocks noGrp="1" noChangeArrowheads="1"/>
          </p:cNvSpPr>
          <p:nvPr>
            <p:ph type="ctrTitle"/>
          </p:nvPr>
        </p:nvSpPr>
        <p:spPr>
          <a:xfrm>
            <a:off x="4862112" y="333633"/>
            <a:ext cx="5574535" cy="4844295"/>
          </a:xfrm>
        </p:spPr>
        <p:txBody>
          <a:bodyPr/>
          <a:lstStyle/>
          <a:p>
            <a:br>
              <a:rPr lang="en-US" sz="3200" b="1" dirty="0"/>
            </a:br>
            <a:r>
              <a:rPr lang="en-US" sz="3200" b="1" dirty="0"/>
              <a:t>Florida Housing and the</a:t>
            </a:r>
            <a:br>
              <a:rPr lang="en-US" sz="3200" b="1" dirty="0"/>
            </a:br>
            <a:r>
              <a:rPr lang="en-US" sz="3200" b="1" dirty="0"/>
              <a:t>Live Local Program </a:t>
            </a:r>
            <a:br>
              <a:rPr lang="en-US" sz="3200" b="1" dirty="0"/>
            </a:br>
            <a:br>
              <a:rPr lang="en-US" sz="3200" b="1" dirty="0"/>
            </a:br>
            <a:r>
              <a:rPr lang="en-US" sz="1800" dirty="0"/>
              <a:t>Marisa Button</a:t>
            </a:r>
            <a:br>
              <a:rPr lang="en-US" sz="1800" dirty="0"/>
            </a:br>
            <a:r>
              <a:rPr lang="en-US" sz="1800" dirty="0"/>
              <a:t>Managing Director of Strategic Initiatives</a:t>
            </a:r>
            <a:br>
              <a:rPr lang="en-US" sz="3200" b="1" dirty="0"/>
            </a:br>
            <a:br>
              <a:rPr lang="en-US" sz="3200" b="1" dirty="0"/>
            </a:br>
            <a:r>
              <a:rPr lang="en-US" sz="2000" b="1" dirty="0"/>
              <a:t>The Florida Association of Counties</a:t>
            </a:r>
            <a:br>
              <a:rPr lang="en-US" sz="2400" b="1" dirty="0"/>
            </a:br>
            <a:r>
              <a:rPr lang="en-US" sz="2000" dirty="0"/>
              <a:t>June 26, 2024</a:t>
            </a:r>
            <a:br>
              <a:rPr lang="en-US" dirty="0"/>
            </a:br>
            <a:endParaRPr lang="en-US" alt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1B4E4F79-4F58-94AD-3411-238F5A643872}"/>
              </a:ext>
            </a:extLst>
          </p:cNvPr>
          <p:cNvSpPr>
            <a:spLocks noGrp="1" noChangeArrowheads="1"/>
          </p:cNvSpPr>
          <p:nvPr>
            <p:ph type="title"/>
          </p:nvPr>
        </p:nvSpPr>
        <p:spPr/>
        <p:txBody>
          <a:bodyPr/>
          <a:lstStyle/>
          <a:p>
            <a:r>
              <a:rPr lang="en-US" altLang="en-US" sz="3200" dirty="0"/>
              <a:t>Overview of </a:t>
            </a:r>
            <a:br>
              <a:rPr lang="en-US" altLang="en-US" sz="3200" dirty="0"/>
            </a:br>
            <a:r>
              <a:rPr lang="en-US" altLang="en-US" sz="3200" dirty="0"/>
              <a:t>Florida Housing Finance Corporation</a:t>
            </a:r>
          </a:p>
        </p:txBody>
      </p:sp>
      <p:sp>
        <p:nvSpPr>
          <p:cNvPr id="3" name="Content Placeholder 2">
            <a:extLst>
              <a:ext uri="{FF2B5EF4-FFF2-40B4-BE49-F238E27FC236}">
                <a16:creationId xmlns:a16="http://schemas.microsoft.com/office/drawing/2014/main" id="{46DC6067-2AC5-CA76-D846-EBBFA2A7B919}"/>
              </a:ext>
            </a:extLst>
          </p:cNvPr>
          <p:cNvSpPr>
            <a:spLocks noGrp="1"/>
          </p:cNvSpPr>
          <p:nvPr>
            <p:ph idx="1"/>
          </p:nvPr>
        </p:nvSpPr>
        <p:spPr/>
        <p:txBody>
          <a:bodyPr/>
          <a:lstStyle/>
          <a:p>
            <a:pPr>
              <a:spcBef>
                <a:spcPts val="0"/>
              </a:spcBef>
              <a:spcAft>
                <a:spcPts val="1800"/>
              </a:spcAft>
              <a:buFont typeface="Wingdings" panose="05000000000000000000" pitchFamily="2" charset="2"/>
              <a:buChar char="Ø"/>
              <a:defRPr/>
            </a:pPr>
            <a:r>
              <a:rPr lang="en-US" sz="2000" dirty="0"/>
              <a:t>Chapter 420, Part V, Florida Statutes governs Florida Housing Finance Corporation (FHFC).</a:t>
            </a:r>
          </a:p>
          <a:p>
            <a:pPr>
              <a:spcBef>
                <a:spcPts val="0"/>
              </a:spcBef>
              <a:spcAft>
                <a:spcPts val="1800"/>
              </a:spcAft>
              <a:buFont typeface="Wingdings" panose="05000000000000000000" pitchFamily="2" charset="2"/>
              <a:buChar char="Ø"/>
              <a:defRPr/>
            </a:pPr>
            <a:r>
              <a:rPr lang="en-US" sz="2000" dirty="0"/>
              <a:t>FHFC was created to meet statewide affordable and workforce housing needs through the administration and implementation of programs related to the allocation of resources for the development and preservation of rental housing and homeownership opportunities. </a:t>
            </a:r>
          </a:p>
          <a:p>
            <a:pPr>
              <a:spcBef>
                <a:spcPts val="0"/>
              </a:spcBef>
              <a:spcAft>
                <a:spcPts val="1800"/>
              </a:spcAft>
              <a:buFont typeface="Wingdings" panose="05000000000000000000" pitchFamily="2" charset="2"/>
              <a:buChar char="Ø"/>
              <a:defRPr/>
            </a:pPr>
            <a:r>
              <a:rPr lang="en-US" sz="2000" dirty="0"/>
              <a:t>FHFC is governed by an eleven-member Board of Directors. The Governor appoints nine members. The Senate and House appoint one member each.</a:t>
            </a:r>
          </a:p>
          <a:p>
            <a:pPr>
              <a:spcBef>
                <a:spcPts val="0"/>
              </a:spcBef>
              <a:spcAft>
                <a:spcPts val="1800"/>
              </a:spcAft>
              <a:buFont typeface="Wingdings" panose="05000000000000000000" pitchFamily="2" charset="2"/>
              <a:buChar char="Ø"/>
              <a:defRPr/>
            </a:pPr>
            <a:r>
              <a:rPr lang="en-US" sz="2000" dirty="0"/>
              <a:t>The 2023 Live Local Act expanded FHFC programming! </a:t>
            </a:r>
          </a:p>
          <a:p>
            <a:pPr marL="0" indent="0">
              <a:buNone/>
              <a:defRPr/>
            </a:pP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92DFD589-E5FD-0A47-E2FD-8AD3A59111F7}"/>
              </a:ext>
            </a:extLst>
          </p:cNvPr>
          <p:cNvSpPr>
            <a:spLocks noGrp="1" noChangeArrowheads="1"/>
          </p:cNvSpPr>
          <p:nvPr>
            <p:ph type="title"/>
          </p:nvPr>
        </p:nvSpPr>
        <p:spPr/>
        <p:txBody>
          <a:bodyPr/>
          <a:lstStyle/>
          <a:p>
            <a:r>
              <a:rPr lang="en-US" altLang="en-US" sz="3200" dirty="0"/>
              <a:t>Guiding Principles of </a:t>
            </a:r>
            <a:br>
              <a:rPr lang="en-US" altLang="en-US" sz="3200" dirty="0"/>
            </a:br>
            <a:r>
              <a:rPr lang="en-US" altLang="en-US" sz="3200" dirty="0"/>
              <a:t>Florida Housing Finance Corporation</a:t>
            </a:r>
          </a:p>
        </p:txBody>
      </p:sp>
      <p:sp>
        <p:nvSpPr>
          <p:cNvPr id="26627" name="Content Placeholder 2">
            <a:extLst>
              <a:ext uri="{FF2B5EF4-FFF2-40B4-BE49-F238E27FC236}">
                <a16:creationId xmlns:a16="http://schemas.microsoft.com/office/drawing/2014/main" id="{EF9D102F-58E3-65F3-8933-D98932651201}"/>
              </a:ext>
            </a:extLst>
          </p:cNvPr>
          <p:cNvSpPr>
            <a:spLocks noGrp="1" noChangeArrowheads="1"/>
          </p:cNvSpPr>
          <p:nvPr>
            <p:ph idx="1"/>
          </p:nvPr>
        </p:nvSpPr>
        <p:spPr/>
        <p:txBody>
          <a:bodyPr/>
          <a:lstStyle/>
          <a:p>
            <a:pPr>
              <a:buFont typeface="Wingdings" panose="05000000000000000000" pitchFamily="2" charset="2"/>
              <a:buChar char="Ø"/>
            </a:pPr>
            <a:r>
              <a:rPr lang="en-US" altLang="en-US" sz="2000" dirty="0"/>
              <a:t>Prioritize mission and strategic plan.</a:t>
            </a:r>
          </a:p>
          <a:p>
            <a:pPr marL="0" indent="0">
              <a:buNone/>
            </a:pPr>
            <a:endParaRPr lang="en-US" altLang="en-US" sz="2000" dirty="0"/>
          </a:p>
          <a:p>
            <a:pPr>
              <a:buFont typeface="Wingdings" panose="05000000000000000000" pitchFamily="2" charset="2"/>
              <a:buChar char="Ø"/>
            </a:pPr>
            <a:r>
              <a:rPr lang="en-US" altLang="en-US" sz="2000" dirty="0"/>
              <a:t>Conduct data-based decision making.</a:t>
            </a:r>
          </a:p>
          <a:p>
            <a:pPr marL="0" indent="0">
              <a:buNone/>
            </a:pPr>
            <a:endParaRPr lang="en-US" altLang="en-US" sz="2000" dirty="0"/>
          </a:p>
          <a:p>
            <a:pPr>
              <a:buFont typeface="Wingdings" panose="05000000000000000000" pitchFamily="2" charset="2"/>
              <a:buChar char="Ø"/>
            </a:pPr>
            <a:r>
              <a:rPr lang="en-US" altLang="en-US" sz="2000" dirty="0"/>
              <a:t>Obtain public and stakeholder feedback and participation.</a:t>
            </a:r>
          </a:p>
          <a:p>
            <a:pPr marL="0" indent="0">
              <a:buNone/>
            </a:pPr>
            <a:endParaRPr lang="en-US" altLang="en-US" sz="2000" dirty="0"/>
          </a:p>
          <a:p>
            <a:pPr>
              <a:buFont typeface="Wingdings" panose="05000000000000000000" pitchFamily="2" charset="2"/>
              <a:buChar char="Ø"/>
            </a:pPr>
            <a:r>
              <a:rPr lang="en-US" altLang="en-US" sz="2000" dirty="0"/>
              <a:t>Operate with transparency.</a:t>
            </a:r>
          </a:p>
          <a:p>
            <a:pPr marL="0" indent="0">
              <a:buNone/>
            </a:pPr>
            <a:endParaRPr lang="en-US" altLang="en-US" sz="2000" dirty="0"/>
          </a:p>
          <a:p>
            <a:pPr>
              <a:buFont typeface="Wingdings" panose="05000000000000000000" pitchFamily="2" charset="2"/>
              <a:buChar char="Ø"/>
            </a:pPr>
            <a:r>
              <a:rPr lang="en-US" altLang="en-US" sz="2000" dirty="0"/>
              <a:t>Administer programs with maximum flexibility for market conditions.</a:t>
            </a:r>
          </a:p>
          <a:p>
            <a:pPr marL="0" indent="0">
              <a:buNone/>
            </a:pPr>
            <a:endParaRPr lang="en-US" altLang="en-US" sz="2000" dirty="0"/>
          </a:p>
          <a:p>
            <a:pPr>
              <a:buFont typeface="Wingdings" panose="05000000000000000000" pitchFamily="2" charset="2"/>
              <a:buChar char="Ø"/>
            </a:pPr>
            <a:r>
              <a:rPr lang="en-US" altLang="en-US" sz="2000" dirty="0"/>
              <a:t>Ensure predictability for private sector financing partners.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9DF15-CA55-CB20-48F1-B65AF6F9857E}"/>
              </a:ext>
            </a:extLst>
          </p:cNvPr>
          <p:cNvSpPr>
            <a:spLocks noGrp="1"/>
          </p:cNvSpPr>
          <p:nvPr>
            <p:ph type="title"/>
          </p:nvPr>
        </p:nvSpPr>
        <p:spPr/>
        <p:txBody>
          <a:bodyPr/>
          <a:lstStyle/>
          <a:p>
            <a:r>
              <a:rPr lang="en-US" sz="3200" dirty="0"/>
              <a:t>Overview of Affordable Housing Delivery System</a:t>
            </a:r>
          </a:p>
        </p:txBody>
      </p:sp>
      <p:sp>
        <p:nvSpPr>
          <p:cNvPr id="3" name="Content Placeholder 2">
            <a:extLst>
              <a:ext uri="{FF2B5EF4-FFF2-40B4-BE49-F238E27FC236}">
                <a16:creationId xmlns:a16="http://schemas.microsoft.com/office/drawing/2014/main" id="{73FB22FB-2349-C022-D4C1-F0E5B94C017E}"/>
              </a:ext>
            </a:extLst>
          </p:cNvPr>
          <p:cNvSpPr>
            <a:spLocks noGrp="1"/>
          </p:cNvSpPr>
          <p:nvPr>
            <p:ph idx="1"/>
          </p:nvPr>
        </p:nvSpPr>
        <p:spPr/>
        <p:txBody>
          <a:bodyPr/>
          <a:lstStyle/>
          <a:p>
            <a:pPr>
              <a:buFont typeface="Wingdings" panose="05000000000000000000" pitchFamily="2" charset="2"/>
              <a:buChar char="Ø"/>
            </a:pPr>
            <a:r>
              <a:rPr lang="en-US" sz="2000" dirty="0"/>
              <a:t>Private developers seek financing from Florida Housing to build rental housing.</a:t>
            </a:r>
          </a:p>
          <a:p>
            <a:pPr marL="0" indent="0">
              <a:buNone/>
            </a:pPr>
            <a:endParaRPr lang="en-US" sz="2000" dirty="0"/>
          </a:p>
          <a:p>
            <a:pPr>
              <a:buFont typeface="Wingdings" panose="05000000000000000000" pitchFamily="2" charset="2"/>
              <a:buChar char="Ø"/>
            </a:pPr>
            <a:r>
              <a:rPr lang="en-US" sz="2000" dirty="0"/>
              <a:t>In exchange for the financing, the owner of the development agrees to reserve units to be set aside at certain Area Median Incomes (AMI)s, with associated rents, which are designated by state or federal statute. </a:t>
            </a:r>
          </a:p>
          <a:p>
            <a:pPr marL="0" indent="0">
              <a:buNone/>
            </a:pPr>
            <a:endParaRPr lang="en-US" sz="2000" dirty="0"/>
          </a:p>
          <a:p>
            <a:pPr>
              <a:buFont typeface="Wingdings" panose="05000000000000000000" pitchFamily="2" charset="2"/>
              <a:buChar char="Ø"/>
            </a:pPr>
            <a:r>
              <a:rPr lang="en-US" sz="2000" dirty="0"/>
              <a:t>The rental units are then required to be set-aside for 30-50 years, depending on the financing program.</a:t>
            </a:r>
          </a:p>
          <a:p>
            <a:pPr marL="0" indent="0">
              <a:buNone/>
            </a:pPr>
            <a:endParaRPr lang="en-US" sz="2000" dirty="0"/>
          </a:p>
          <a:p>
            <a:pPr>
              <a:buFont typeface="Wingdings" panose="05000000000000000000" pitchFamily="2" charset="2"/>
              <a:buChar char="Ø"/>
            </a:pPr>
            <a:r>
              <a:rPr lang="en-US" sz="2000" dirty="0"/>
              <a:t>Most resources are administered competitively. </a:t>
            </a:r>
          </a:p>
        </p:txBody>
      </p:sp>
    </p:spTree>
    <p:extLst>
      <p:ext uri="{BB962C8B-B14F-4D97-AF65-F5344CB8AC3E}">
        <p14:creationId xmlns:p14="http://schemas.microsoft.com/office/powerpoint/2010/main" val="34072760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4DB6D-080A-6F4E-926F-7CF0587A8E59}"/>
              </a:ext>
            </a:extLst>
          </p:cNvPr>
          <p:cNvSpPr>
            <a:spLocks noGrp="1"/>
          </p:cNvSpPr>
          <p:nvPr>
            <p:ph type="title"/>
          </p:nvPr>
        </p:nvSpPr>
        <p:spPr/>
        <p:txBody>
          <a:bodyPr/>
          <a:lstStyle/>
          <a:p>
            <a:r>
              <a:rPr lang="en-US" sz="3200" dirty="0"/>
              <a:t>What is the Difference Between Affordable and Workforce Housing?</a:t>
            </a:r>
          </a:p>
        </p:txBody>
      </p:sp>
      <p:sp>
        <p:nvSpPr>
          <p:cNvPr id="3" name="Content Placeholder 2">
            <a:extLst>
              <a:ext uri="{FF2B5EF4-FFF2-40B4-BE49-F238E27FC236}">
                <a16:creationId xmlns:a16="http://schemas.microsoft.com/office/drawing/2014/main" id="{2EB2C5EA-583D-11B6-A543-9D6ACBF56E61}"/>
              </a:ext>
            </a:extLst>
          </p:cNvPr>
          <p:cNvSpPr>
            <a:spLocks noGrp="1"/>
          </p:cNvSpPr>
          <p:nvPr>
            <p:ph idx="1"/>
          </p:nvPr>
        </p:nvSpPr>
        <p:spPr/>
        <p:txBody>
          <a:bodyPr/>
          <a:lstStyle/>
          <a:p>
            <a:pPr>
              <a:buFont typeface="Wingdings" panose="05000000000000000000" pitchFamily="2" charset="2"/>
              <a:buChar char="Ø"/>
            </a:pPr>
            <a:r>
              <a:rPr lang="en-US" sz="2000" dirty="0"/>
              <a:t>Nothing! </a:t>
            </a:r>
          </a:p>
          <a:p>
            <a:pPr marL="0" indent="0">
              <a:buNone/>
            </a:pPr>
            <a:endParaRPr lang="en-US" sz="2000" dirty="0"/>
          </a:p>
          <a:p>
            <a:pPr>
              <a:buFont typeface="Wingdings" panose="05000000000000000000" pitchFamily="2" charset="2"/>
              <a:buChar char="Ø"/>
            </a:pPr>
            <a:r>
              <a:rPr lang="en-US" sz="2000" dirty="0"/>
              <a:t>Traditionally, workforce housing is considered housing for individuals whose incomes are greater than 60% AMI, but less than 120% AMI.</a:t>
            </a:r>
          </a:p>
          <a:p>
            <a:pPr marL="0" indent="0">
              <a:buNone/>
            </a:pPr>
            <a:endParaRPr lang="en-US" sz="2000" dirty="0"/>
          </a:p>
          <a:p>
            <a:pPr>
              <a:buFont typeface="Wingdings" panose="05000000000000000000" pitchFamily="2" charset="2"/>
              <a:buChar char="Ø"/>
            </a:pPr>
            <a:r>
              <a:rPr lang="en-US" sz="2000" dirty="0"/>
              <a:t>Affordable housing has been considered housing for individuals whose incomes are at or below 60% AMI; however, data reflects these individuals are part of the workforce. </a:t>
            </a:r>
          </a:p>
          <a:p>
            <a:pPr marL="0" indent="0">
              <a:buNone/>
            </a:pPr>
            <a:endParaRPr lang="en-US" sz="2000" dirty="0"/>
          </a:p>
          <a:p>
            <a:pPr>
              <a:buFont typeface="Wingdings" panose="05000000000000000000" pitchFamily="2" charset="2"/>
              <a:buChar char="Ø"/>
            </a:pPr>
            <a:r>
              <a:rPr lang="en-US" sz="2000" dirty="0"/>
              <a:t>What AMIs have the greatest need for housing?</a:t>
            </a:r>
          </a:p>
          <a:p>
            <a:pPr marL="0" indent="0">
              <a:buNone/>
            </a:pPr>
            <a:endParaRPr lang="en-US" sz="2000" dirty="0"/>
          </a:p>
          <a:p>
            <a:pPr>
              <a:buFont typeface="Wingdings" panose="05000000000000000000" pitchFamily="2" charset="2"/>
              <a:buChar char="Ø"/>
            </a:pPr>
            <a:r>
              <a:rPr lang="en-US" sz="2000" dirty="0"/>
              <a:t>How is need determined?</a:t>
            </a:r>
          </a:p>
        </p:txBody>
      </p:sp>
    </p:spTree>
    <p:extLst>
      <p:ext uri="{BB962C8B-B14F-4D97-AF65-F5344CB8AC3E}">
        <p14:creationId xmlns:p14="http://schemas.microsoft.com/office/powerpoint/2010/main" val="20818140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657B9-1250-85DB-26A4-4F094FCC26C0}"/>
              </a:ext>
            </a:extLst>
          </p:cNvPr>
          <p:cNvSpPr>
            <a:spLocks noGrp="1"/>
          </p:cNvSpPr>
          <p:nvPr>
            <p:ph type="title"/>
          </p:nvPr>
        </p:nvSpPr>
        <p:spPr/>
        <p:txBody>
          <a:bodyPr/>
          <a:lstStyle/>
          <a:p>
            <a:r>
              <a:rPr lang="en-US" sz="3200" dirty="0"/>
              <a:t>Example Occupation AMIs</a:t>
            </a:r>
          </a:p>
        </p:txBody>
      </p:sp>
      <p:graphicFrame>
        <p:nvGraphicFramePr>
          <p:cNvPr id="6" name="Content Placeholder 5">
            <a:extLst>
              <a:ext uri="{FF2B5EF4-FFF2-40B4-BE49-F238E27FC236}">
                <a16:creationId xmlns:a16="http://schemas.microsoft.com/office/drawing/2014/main" id="{289E4B9F-8DF5-B06E-7BD5-48831DA4EB20}"/>
              </a:ext>
            </a:extLst>
          </p:cNvPr>
          <p:cNvGraphicFramePr>
            <a:graphicFrameLocks noGrp="1"/>
          </p:cNvGraphicFramePr>
          <p:nvPr>
            <p:ph idx="1"/>
          </p:nvPr>
        </p:nvGraphicFramePr>
        <p:xfrm>
          <a:off x="2501007" y="1569308"/>
          <a:ext cx="7189986" cy="4549550"/>
        </p:xfrm>
        <a:graphic>
          <a:graphicData uri="http://schemas.openxmlformats.org/drawingml/2006/table">
            <a:tbl>
              <a:tblPr>
                <a:tableStyleId>{5C22544A-7EE6-4342-B048-85BDC9FD1C3A}</a:tableStyleId>
              </a:tblPr>
              <a:tblGrid>
                <a:gridCol w="2970222">
                  <a:extLst>
                    <a:ext uri="{9D8B030D-6E8A-4147-A177-3AD203B41FA5}">
                      <a16:colId xmlns:a16="http://schemas.microsoft.com/office/drawing/2014/main" val="2965085975"/>
                    </a:ext>
                  </a:extLst>
                </a:gridCol>
                <a:gridCol w="2068913">
                  <a:extLst>
                    <a:ext uri="{9D8B030D-6E8A-4147-A177-3AD203B41FA5}">
                      <a16:colId xmlns:a16="http://schemas.microsoft.com/office/drawing/2014/main" val="792096474"/>
                    </a:ext>
                  </a:extLst>
                </a:gridCol>
                <a:gridCol w="2150851">
                  <a:extLst>
                    <a:ext uri="{9D8B030D-6E8A-4147-A177-3AD203B41FA5}">
                      <a16:colId xmlns:a16="http://schemas.microsoft.com/office/drawing/2014/main" val="3975405046"/>
                    </a:ext>
                  </a:extLst>
                </a:gridCol>
              </a:tblGrid>
              <a:tr h="568142">
                <a:tc>
                  <a:txBody>
                    <a:bodyPr/>
                    <a:lstStyle/>
                    <a:p>
                      <a:pPr algn="ctr" fontAlgn="ctr"/>
                      <a:r>
                        <a:rPr lang="en-US" sz="1400" b="1" u="none" strike="noStrike" dirty="0">
                          <a:effectLst/>
                        </a:rPr>
                        <a:t>Occupation</a:t>
                      </a:r>
                      <a:endParaRPr lang="en-US" sz="1400" b="1" i="0" u="none" strike="noStrike" dirty="0">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400" b="1" u="none" strike="noStrike" dirty="0">
                          <a:effectLst/>
                        </a:rPr>
                        <a:t>Collier County AMI </a:t>
                      </a:r>
                    </a:p>
                    <a:p>
                      <a:pPr algn="ctr" fontAlgn="ctr"/>
                      <a:r>
                        <a:rPr lang="en-US" sz="1400" b="1" u="none" strike="noStrike" dirty="0">
                          <a:effectLst/>
                        </a:rPr>
                        <a:t>1 Person HH</a:t>
                      </a:r>
                      <a:endParaRPr lang="en-US" sz="1400" b="1" i="0" u="none" strike="noStrike" dirty="0">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400" b="1" u="none" strike="noStrike" dirty="0">
                          <a:effectLst/>
                        </a:rPr>
                        <a:t>Orange County AMI</a:t>
                      </a:r>
                      <a:br>
                        <a:rPr lang="en-US" sz="1400" b="1" u="none" strike="noStrike" dirty="0">
                          <a:effectLst/>
                        </a:rPr>
                      </a:br>
                      <a:r>
                        <a:rPr lang="en-US" sz="1400" b="1" u="none" strike="noStrike" dirty="0">
                          <a:effectLst/>
                        </a:rPr>
                        <a:t>1 Person HH</a:t>
                      </a:r>
                      <a:endParaRPr lang="en-US" sz="1400" b="1" i="0" u="none" strike="noStrike" dirty="0">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338800585"/>
                  </a:ext>
                </a:extLst>
              </a:tr>
              <a:tr h="294883">
                <a:tc>
                  <a:txBody>
                    <a:bodyPr/>
                    <a:lstStyle/>
                    <a:p>
                      <a:pPr algn="l" fontAlgn="ctr"/>
                      <a:r>
                        <a:rPr lang="en-US" sz="1400" u="none" strike="noStrike">
                          <a:effectLst/>
                        </a:rPr>
                        <a:t>Childcare Worker</a:t>
                      </a:r>
                      <a:endParaRPr lang="en-US" sz="1400" b="1"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400" u="none" strike="noStrike">
                          <a:effectLst/>
                        </a:rPr>
                        <a:t>45%</a:t>
                      </a:r>
                      <a:endParaRPr lang="en-US" sz="14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400" u="none" strike="noStrike">
                          <a:effectLst/>
                        </a:rPr>
                        <a:t>45%</a:t>
                      </a:r>
                      <a:endParaRPr lang="en-US" sz="1400" b="0" i="0" u="none" strike="noStrike">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1855894320"/>
                  </a:ext>
                </a:extLst>
              </a:tr>
              <a:tr h="288002">
                <a:tc>
                  <a:txBody>
                    <a:bodyPr/>
                    <a:lstStyle/>
                    <a:p>
                      <a:pPr algn="l" fontAlgn="ctr"/>
                      <a:r>
                        <a:rPr lang="en-US" sz="1400" u="none" strike="noStrike">
                          <a:effectLst/>
                        </a:rPr>
                        <a:t>Home Health Aide</a:t>
                      </a:r>
                      <a:endParaRPr lang="en-US" sz="1400" b="1"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400" u="none" strike="noStrike">
                          <a:effectLst/>
                        </a:rPr>
                        <a:t>45%</a:t>
                      </a:r>
                      <a:endParaRPr lang="en-US" sz="14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400" u="none" strike="noStrike">
                          <a:effectLst/>
                        </a:rPr>
                        <a:t>45%</a:t>
                      </a:r>
                      <a:endParaRPr lang="en-US" sz="1400" b="0" i="0" u="none" strike="noStrike">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2671374246"/>
                  </a:ext>
                </a:extLst>
              </a:tr>
              <a:tr h="288002">
                <a:tc>
                  <a:txBody>
                    <a:bodyPr/>
                    <a:lstStyle/>
                    <a:p>
                      <a:pPr algn="l" fontAlgn="ctr"/>
                      <a:r>
                        <a:rPr lang="en-US" sz="1400" u="none" strike="noStrike">
                          <a:effectLst/>
                        </a:rPr>
                        <a:t>Food Service Worker</a:t>
                      </a:r>
                      <a:endParaRPr lang="en-US" sz="1400" b="1"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400" u="none" strike="noStrike">
                          <a:effectLst/>
                        </a:rPr>
                        <a:t>50%</a:t>
                      </a:r>
                      <a:endParaRPr lang="en-US" sz="14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400" u="none" strike="noStrike">
                          <a:effectLst/>
                        </a:rPr>
                        <a:t>55%</a:t>
                      </a:r>
                      <a:endParaRPr lang="en-US" sz="1400" b="0" i="0" u="none" strike="noStrike">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170702595"/>
                  </a:ext>
                </a:extLst>
              </a:tr>
              <a:tr h="288002">
                <a:tc>
                  <a:txBody>
                    <a:bodyPr/>
                    <a:lstStyle/>
                    <a:p>
                      <a:pPr algn="l" fontAlgn="ctr"/>
                      <a:r>
                        <a:rPr lang="en-US" sz="1400" u="none" strike="noStrike">
                          <a:effectLst/>
                        </a:rPr>
                        <a:t>Hospitality Worker</a:t>
                      </a:r>
                      <a:endParaRPr lang="en-US" sz="1400" b="1"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400" u="none" strike="noStrike">
                          <a:effectLst/>
                        </a:rPr>
                        <a:t>45%</a:t>
                      </a:r>
                      <a:endParaRPr lang="en-US" sz="14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400" u="none" strike="noStrike">
                          <a:effectLst/>
                        </a:rPr>
                        <a:t>55%</a:t>
                      </a:r>
                      <a:endParaRPr lang="en-US" sz="1400" b="0" i="0" u="none" strike="noStrike">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84430780"/>
                  </a:ext>
                </a:extLst>
              </a:tr>
              <a:tr h="288002">
                <a:tc>
                  <a:txBody>
                    <a:bodyPr/>
                    <a:lstStyle/>
                    <a:p>
                      <a:pPr algn="l" fontAlgn="ctr"/>
                      <a:r>
                        <a:rPr lang="en-US" sz="1400" u="none" strike="noStrike">
                          <a:effectLst/>
                        </a:rPr>
                        <a:t>Construction Laborer</a:t>
                      </a:r>
                      <a:endParaRPr lang="en-US" sz="1400" b="1"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400" u="none" strike="noStrike">
                          <a:effectLst/>
                        </a:rPr>
                        <a:t>60%</a:t>
                      </a:r>
                      <a:endParaRPr lang="en-US" sz="14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400" u="none" strike="noStrike">
                          <a:effectLst/>
                        </a:rPr>
                        <a:t>65%</a:t>
                      </a:r>
                      <a:endParaRPr lang="en-US" sz="1400" b="0" i="0" u="none" strike="noStrike">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2837801545"/>
                  </a:ext>
                </a:extLst>
              </a:tr>
              <a:tr h="288002">
                <a:tc>
                  <a:txBody>
                    <a:bodyPr/>
                    <a:lstStyle/>
                    <a:p>
                      <a:pPr algn="l" fontAlgn="ctr"/>
                      <a:r>
                        <a:rPr lang="en-US" sz="1400" u="none" strike="noStrike">
                          <a:effectLst/>
                        </a:rPr>
                        <a:t>Customer Service Rep.</a:t>
                      </a:r>
                      <a:endParaRPr lang="en-US" sz="1400" b="1"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400" u="none" strike="noStrike">
                          <a:effectLst/>
                        </a:rPr>
                        <a:t>60%</a:t>
                      </a:r>
                      <a:endParaRPr lang="en-US" sz="14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400" u="none" strike="noStrike">
                          <a:effectLst/>
                        </a:rPr>
                        <a:t>70%</a:t>
                      </a:r>
                      <a:endParaRPr lang="en-US" sz="1400" b="0" i="0" u="none" strike="noStrike">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3033382771"/>
                  </a:ext>
                </a:extLst>
              </a:tr>
              <a:tr h="288002">
                <a:tc>
                  <a:txBody>
                    <a:bodyPr/>
                    <a:lstStyle/>
                    <a:p>
                      <a:pPr algn="l" fontAlgn="ctr"/>
                      <a:r>
                        <a:rPr lang="en-US" sz="1400" u="none" strike="noStrike">
                          <a:effectLst/>
                        </a:rPr>
                        <a:t>Auto Mechanic</a:t>
                      </a:r>
                      <a:endParaRPr lang="en-US" sz="1400" b="1"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400" u="none" strike="noStrike">
                          <a:effectLst/>
                        </a:rPr>
                        <a:t>70%</a:t>
                      </a:r>
                      <a:endParaRPr lang="en-US" sz="14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400" u="none" strike="noStrike">
                          <a:effectLst/>
                        </a:rPr>
                        <a:t>70%</a:t>
                      </a:r>
                      <a:endParaRPr lang="en-US" sz="1400" b="0" i="0" u="none" strike="noStrike">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867814600"/>
                  </a:ext>
                </a:extLst>
              </a:tr>
              <a:tr h="288002">
                <a:tc>
                  <a:txBody>
                    <a:bodyPr/>
                    <a:lstStyle/>
                    <a:p>
                      <a:pPr algn="l" fontAlgn="ctr"/>
                      <a:r>
                        <a:rPr lang="en-US" sz="1400" u="none" strike="noStrike">
                          <a:effectLst/>
                        </a:rPr>
                        <a:t>Firefighter</a:t>
                      </a:r>
                      <a:endParaRPr lang="en-US" sz="1400" b="1"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400" u="none" strike="noStrike">
                          <a:effectLst/>
                        </a:rPr>
                        <a:t>90%</a:t>
                      </a:r>
                      <a:endParaRPr lang="en-US" sz="14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400" u="none" strike="noStrike">
                          <a:effectLst/>
                        </a:rPr>
                        <a:t>80%</a:t>
                      </a:r>
                      <a:endParaRPr lang="en-US" sz="1400" b="0" i="0" u="none" strike="noStrike">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651091456"/>
                  </a:ext>
                </a:extLst>
              </a:tr>
              <a:tr h="288002">
                <a:tc>
                  <a:txBody>
                    <a:bodyPr/>
                    <a:lstStyle/>
                    <a:p>
                      <a:pPr algn="l" fontAlgn="ctr"/>
                      <a:r>
                        <a:rPr lang="en-US" sz="1400" u="none" strike="noStrike">
                          <a:effectLst/>
                        </a:rPr>
                        <a:t>Police Officer</a:t>
                      </a:r>
                      <a:endParaRPr lang="en-US" sz="1400" b="1"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400" u="none" strike="noStrike">
                          <a:effectLst/>
                        </a:rPr>
                        <a:t>90%</a:t>
                      </a:r>
                      <a:endParaRPr lang="en-US" sz="14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400" u="none" strike="noStrike">
                          <a:effectLst/>
                        </a:rPr>
                        <a:t>90%</a:t>
                      </a:r>
                      <a:endParaRPr lang="en-US" sz="1400" b="0" i="0" u="none" strike="noStrike">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1973590789"/>
                  </a:ext>
                </a:extLst>
              </a:tr>
              <a:tr h="288002">
                <a:tc>
                  <a:txBody>
                    <a:bodyPr/>
                    <a:lstStyle/>
                    <a:p>
                      <a:pPr algn="l" fontAlgn="ctr"/>
                      <a:r>
                        <a:rPr lang="en-US" sz="1400" u="none" strike="noStrike">
                          <a:effectLst/>
                        </a:rPr>
                        <a:t>School Teacher</a:t>
                      </a:r>
                      <a:endParaRPr lang="en-US" sz="1400" b="1"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400" u="none" strike="noStrike">
                          <a:effectLst/>
                        </a:rPr>
                        <a:t>110%</a:t>
                      </a:r>
                      <a:endParaRPr lang="en-US" sz="14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400" u="none" strike="noStrike">
                          <a:effectLst/>
                        </a:rPr>
                        <a:t>80%</a:t>
                      </a:r>
                      <a:endParaRPr lang="en-US" sz="1400" b="0" i="0" u="none" strike="noStrike">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3612415340"/>
                  </a:ext>
                </a:extLst>
              </a:tr>
              <a:tr h="288002">
                <a:tc>
                  <a:txBody>
                    <a:bodyPr/>
                    <a:lstStyle/>
                    <a:p>
                      <a:pPr algn="l" fontAlgn="ctr"/>
                      <a:r>
                        <a:rPr lang="en-US" sz="1400" u="none" strike="noStrike">
                          <a:effectLst/>
                        </a:rPr>
                        <a:t>Nurse</a:t>
                      </a:r>
                      <a:endParaRPr lang="en-US" sz="1400" b="1"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400" u="none" strike="noStrike">
                          <a:effectLst/>
                        </a:rPr>
                        <a:t>120%</a:t>
                      </a:r>
                      <a:endParaRPr lang="en-US" sz="1400" b="0" i="0" u="none" strike="noStrike">
                        <a:solidFill>
                          <a:srgbClr val="000000"/>
                        </a:solidFill>
                        <a:effectLst/>
                        <a:latin typeface="Calibri" panose="020F0502020204030204" pitchFamily="34" charset="0"/>
                      </a:endParaRPr>
                    </a:p>
                  </a:txBody>
                  <a:tcPr marL="4763" marR="4763" marT="4763" marB="0" anchor="ctr"/>
                </a:tc>
                <a:tc>
                  <a:txBody>
                    <a:bodyPr/>
                    <a:lstStyle/>
                    <a:p>
                      <a:pPr algn="ctr" fontAlgn="ctr"/>
                      <a:r>
                        <a:rPr lang="en-US" sz="1400" u="none" strike="noStrike" dirty="0">
                          <a:effectLst/>
                        </a:rPr>
                        <a:t>120%</a:t>
                      </a:r>
                      <a:endParaRPr lang="en-US" sz="1400" b="0" i="0" u="none" strike="noStrike" dirty="0">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3991815565"/>
                  </a:ext>
                </a:extLst>
              </a:tr>
              <a:tr h="280138">
                <a:tc>
                  <a:txBody>
                    <a:bodyPr/>
                    <a:lstStyle/>
                    <a:p>
                      <a:pPr algn="l" fontAlgn="b"/>
                      <a:endParaRPr lang="en-US" sz="1400" b="0" i="0" u="none" strike="noStrike">
                        <a:solidFill>
                          <a:srgbClr val="000000"/>
                        </a:solidFill>
                        <a:effectLst/>
                        <a:latin typeface="Calibri" panose="020F0502020204030204" pitchFamily="34" charset="0"/>
                      </a:endParaRPr>
                    </a:p>
                  </a:txBody>
                  <a:tcPr marL="4763" marR="4763" marT="4763"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4763" marR="4763" marT="4763"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3040338591"/>
                  </a:ext>
                </a:extLst>
              </a:tr>
              <a:tr h="526367">
                <a:tc gridSpan="3">
                  <a:txBody>
                    <a:bodyPr/>
                    <a:lstStyle/>
                    <a:p>
                      <a:pPr algn="l" fontAlgn="ctr"/>
                      <a:r>
                        <a:rPr lang="en-US" sz="1400" u="none" strike="noStrike" dirty="0">
                          <a:effectLst/>
                        </a:rPr>
                        <a:t>Source: Shimberg Center, 2023 Wage Data; FHFC 2023 Income and Rent Limits</a:t>
                      </a:r>
                      <a:endParaRPr lang="en-US" sz="1400" b="0" i="1" u="none" strike="noStrike" dirty="0">
                        <a:solidFill>
                          <a:srgbClr val="000000"/>
                        </a:solidFill>
                        <a:effectLst/>
                        <a:latin typeface="Calibri" panose="020F0502020204030204" pitchFamily="34" charset="0"/>
                      </a:endParaRPr>
                    </a:p>
                  </a:txBody>
                  <a:tcPr marL="4763" marR="4763" marT="4763"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5461775"/>
                  </a:ext>
                </a:extLst>
              </a:tr>
            </a:tbl>
          </a:graphicData>
        </a:graphic>
      </p:graphicFrame>
    </p:spTree>
    <p:extLst>
      <p:ext uri="{BB962C8B-B14F-4D97-AF65-F5344CB8AC3E}">
        <p14:creationId xmlns:p14="http://schemas.microsoft.com/office/powerpoint/2010/main" val="26662164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2829F-91F7-192D-B264-2E955A6FA0A4}"/>
              </a:ext>
            </a:extLst>
          </p:cNvPr>
          <p:cNvSpPr>
            <a:spLocks noGrp="1"/>
          </p:cNvSpPr>
          <p:nvPr>
            <p:ph type="title"/>
          </p:nvPr>
        </p:nvSpPr>
        <p:spPr/>
        <p:txBody>
          <a:bodyPr/>
          <a:lstStyle/>
          <a:p>
            <a:r>
              <a:rPr lang="en-US" sz="3200" dirty="0"/>
              <a:t>Overview of the Live Local Act</a:t>
            </a:r>
          </a:p>
        </p:txBody>
      </p:sp>
      <p:sp>
        <p:nvSpPr>
          <p:cNvPr id="3" name="Content Placeholder 2">
            <a:extLst>
              <a:ext uri="{FF2B5EF4-FFF2-40B4-BE49-F238E27FC236}">
                <a16:creationId xmlns:a16="http://schemas.microsoft.com/office/drawing/2014/main" id="{747827AA-9127-62E1-C972-4CAC747EDB82}"/>
              </a:ext>
            </a:extLst>
          </p:cNvPr>
          <p:cNvSpPr>
            <a:spLocks noGrp="1"/>
          </p:cNvSpPr>
          <p:nvPr>
            <p:ph idx="1"/>
          </p:nvPr>
        </p:nvSpPr>
        <p:spPr>
          <a:xfrm>
            <a:off x="1981200" y="1883229"/>
            <a:ext cx="8229600" cy="4365171"/>
          </a:xfrm>
        </p:spPr>
        <p:txBody>
          <a:bodyPr/>
          <a:lstStyle/>
          <a:p>
            <a:pPr>
              <a:buFont typeface="Wingdings" panose="05000000000000000000" pitchFamily="2" charset="2"/>
              <a:buChar char="Ø"/>
            </a:pPr>
            <a:r>
              <a:rPr lang="en-US" sz="2000" dirty="0"/>
              <a:t>Provides for a comprehensive, statewide workforce housing strategy, designed to increase the availability of affordable housing opportunities for Florida’s workforce, who desire to live within the communities they serve. </a:t>
            </a:r>
          </a:p>
          <a:p>
            <a:pPr marL="0" indent="0">
              <a:buNone/>
            </a:pPr>
            <a:endParaRPr lang="en-US" sz="2000" dirty="0"/>
          </a:p>
          <a:p>
            <a:pPr>
              <a:buFont typeface="Wingdings" panose="05000000000000000000" pitchFamily="2" charset="2"/>
              <a:buChar char="Ø"/>
            </a:pPr>
            <a:r>
              <a:rPr lang="en-US" sz="2000" dirty="0"/>
              <a:t>Provides recurring funding for construction of multifamily rental development.</a:t>
            </a:r>
          </a:p>
          <a:p>
            <a:pPr marL="0" indent="0">
              <a:buNone/>
            </a:pPr>
            <a:endParaRPr lang="en-US" sz="2000" dirty="0"/>
          </a:p>
          <a:p>
            <a:pPr>
              <a:buFont typeface="Wingdings" panose="05000000000000000000" pitchFamily="2" charset="2"/>
              <a:buChar char="Ø"/>
            </a:pPr>
            <a:r>
              <a:rPr lang="en-US" sz="2000" dirty="0"/>
              <a:t>Provides various housing development tax incentives.</a:t>
            </a:r>
          </a:p>
        </p:txBody>
      </p:sp>
    </p:spTree>
    <p:extLst>
      <p:ext uri="{BB962C8B-B14F-4D97-AF65-F5344CB8AC3E}">
        <p14:creationId xmlns:p14="http://schemas.microsoft.com/office/powerpoint/2010/main" val="24345808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6C22B-00C5-F43B-D3F2-ABD88883FF71}"/>
              </a:ext>
            </a:extLst>
          </p:cNvPr>
          <p:cNvSpPr>
            <a:spLocks noGrp="1"/>
          </p:cNvSpPr>
          <p:nvPr>
            <p:ph type="title"/>
          </p:nvPr>
        </p:nvSpPr>
        <p:spPr/>
        <p:txBody>
          <a:bodyPr/>
          <a:lstStyle/>
          <a:p>
            <a:r>
              <a:rPr lang="en-US" sz="3200" dirty="0"/>
              <a:t>Florida Housing Live Local Programs</a:t>
            </a:r>
          </a:p>
        </p:txBody>
      </p:sp>
      <p:sp>
        <p:nvSpPr>
          <p:cNvPr id="3" name="Content Placeholder 2">
            <a:extLst>
              <a:ext uri="{FF2B5EF4-FFF2-40B4-BE49-F238E27FC236}">
                <a16:creationId xmlns:a16="http://schemas.microsoft.com/office/drawing/2014/main" id="{D65E09BF-8564-38D3-592F-8853A51EA680}"/>
              </a:ext>
            </a:extLst>
          </p:cNvPr>
          <p:cNvSpPr>
            <a:spLocks noGrp="1"/>
          </p:cNvSpPr>
          <p:nvPr>
            <p:ph idx="1"/>
          </p:nvPr>
        </p:nvSpPr>
        <p:spPr/>
        <p:txBody>
          <a:bodyPr/>
          <a:lstStyle/>
          <a:p>
            <a:pPr>
              <a:buFont typeface="Wingdings" panose="05000000000000000000" pitchFamily="2" charset="2"/>
              <a:buChar char="Ø"/>
            </a:pPr>
            <a:r>
              <a:rPr lang="en-US" altLang="en-US" sz="2000" dirty="0"/>
              <a:t>Florida Hometown Heroes Program</a:t>
            </a:r>
          </a:p>
          <a:p>
            <a:pPr marL="0" indent="0">
              <a:buNone/>
            </a:pPr>
            <a:endParaRPr lang="en-US" altLang="en-US" sz="2000" dirty="0"/>
          </a:p>
          <a:p>
            <a:pPr>
              <a:buFont typeface="Wingdings" panose="05000000000000000000" pitchFamily="2" charset="2"/>
              <a:buChar char="Ø"/>
            </a:pPr>
            <a:r>
              <a:rPr lang="en-US" altLang="en-US" sz="2000" dirty="0"/>
              <a:t>Live Local Program Tax Credit Contribution</a:t>
            </a:r>
          </a:p>
          <a:p>
            <a:pPr marL="0" indent="0">
              <a:buNone/>
            </a:pPr>
            <a:endParaRPr lang="en-US" altLang="en-US" sz="2000" dirty="0"/>
          </a:p>
          <a:p>
            <a:pPr>
              <a:buFont typeface="Wingdings" panose="05000000000000000000" pitchFamily="2" charset="2"/>
              <a:buChar char="Ø"/>
            </a:pPr>
            <a:r>
              <a:rPr lang="en-US" altLang="en-US" sz="2000" dirty="0"/>
              <a:t>Multifamily Middle Market Certification</a:t>
            </a:r>
          </a:p>
          <a:p>
            <a:pPr marL="0" indent="0">
              <a:buNone/>
            </a:pPr>
            <a:endParaRPr lang="en-US" altLang="en-US" sz="2000" dirty="0"/>
          </a:p>
          <a:p>
            <a:pPr>
              <a:buFont typeface="Wingdings" panose="05000000000000000000" pitchFamily="2" charset="2"/>
              <a:buChar char="Ø"/>
            </a:pPr>
            <a:r>
              <a:rPr lang="en-US" altLang="en-US" sz="2000" dirty="0"/>
              <a:t>Additional Innovative and Transformational Live Local SAIL Funding Opportunities</a:t>
            </a:r>
          </a:p>
          <a:p>
            <a:pPr marL="0" indent="0">
              <a:buNone/>
            </a:pPr>
            <a:endParaRPr lang="en-US" dirty="0"/>
          </a:p>
        </p:txBody>
      </p:sp>
    </p:spTree>
    <p:extLst>
      <p:ext uri="{BB962C8B-B14F-4D97-AF65-F5344CB8AC3E}">
        <p14:creationId xmlns:p14="http://schemas.microsoft.com/office/powerpoint/2010/main" val="3934454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logo on a white background&#10;&#10;Description automatically generated">
            <a:extLst>
              <a:ext uri="{FF2B5EF4-FFF2-40B4-BE49-F238E27FC236}">
                <a16:creationId xmlns:a16="http://schemas.microsoft.com/office/drawing/2014/main" id="{78CBC13B-F3E6-525A-18D6-443351AEBBB3}"/>
              </a:ext>
            </a:extLst>
          </p:cNvPr>
          <p:cNvPicPr>
            <a:picLocks noChangeAspect="1"/>
          </p:cNvPicPr>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C5B05-CC1A-36D6-6B45-8E54489FD162}"/>
              </a:ext>
            </a:extLst>
          </p:cNvPr>
          <p:cNvSpPr>
            <a:spLocks noGrp="1"/>
          </p:cNvSpPr>
          <p:nvPr>
            <p:ph type="title"/>
          </p:nvPr>
        </p:nvSpPr>
        <p:spPr/>
        <p:txBody>
          <a:bodyPr/>
          <a:lstStyle/>
          <a:p>
            <a:r>
              <a:rPr lang="en-US" sz="3200" dirty="0"/>
              <a:t>What are SAIL Loans?</a:t>
            </a:r>
          </a:p>
        </p:txBody>
      </p:sp>
      <p:sp>
        <p:nvSpPr>
          <p:cNvPr id="3" name="Content Placeholder 2">
            <a:extLst>
              <a:ext uri="{FF2B5EF4-FFF2-40B4-BE49-F238E27FC236}">
                <a16:creationId xmlns:a16="http://schemas.microsoft.com/office/drawing/2014/main" id="{E073E3D6-A665-284A-2CFA-A1E2F6C9C38A}"/>
              </a:ext>
            </a:extLst>
          </p:cNvPr>
          <p:cNvSpPr>
            <a:spLocks noGrp="1"/>
          </p:cNvSpPr>
          <p:nvPr>
            <p:ph idx="1"/>
          </p:nvPr>
        </p:nvSpPr>
        <p:spPr/>
        <p:txBody>
          <a:bodyPr/>
          <a:lstStyle/>
          <a:p>
            <a:pPr>
              <a:buFont typeface="Wingdings" panose="05000000000000000000" pitchFamily="2" charset="2"/>
              <a:buChar char="Ø"/>
            </a:pPr>
            <a:r>
              <a:rPr lang="en-US" sz="2000" dirty="0"/>
              <a:t>The contributions from the Live Local Tax Credit Program will fund State Apartment Incentive Loan (SAIL) program loans. These are low interest loans used to fund rental development cost.</a:t>
            </a:r>
          </a:p>
          <a:p>
            <a:pPr marL="0" indent="0">
              <a:buNone/>
            </a:pPr>
            <a:endParaRPr lang="en-US" sz="2000" dirty="0"/>
          </a:p>
          <a:p>
            <a:pPr>
              <a:buFont typeface="Wingdings" panose="05000000000000000000" pitchFamily="2" charset="2"/>
              <a:buChar char="Ø"/>
            </a:pPr>
            <a:r>
              <a:rPr lang="en-US" sz="2000" dirty="0"/>
              <a:t>SAIL loans are statutorily limited to covering 25-35% of total development cost, depending on demographic served.</a:t>
            </a:r>
          </a:p>
          <a:p>
            <a:pPr marL="0" indent="0">
              <a:buNone/>
            </a:pPr>
            <a:endParaRPr lang="en-US" sz="2000" dirty="0"/>
          </a:p>
          <a:p>
            <a:pPr>
              <a:buFont typeface="Wingdings" panose="05000000000000000000" pitchFamily="2" charset="2"/>
              <a:buChar char="Ø"/>
            </a:pPr>
            <a:r>
              <a:rPr lang="en-US" sz="2000" dirty="0"/>
              <a:t>This means developers must obtain other forms of conventional financing and equity investment to produce units.</a:t>
            </a:r>
          </a:p>
          <a:p>
            <a:pPr marL="0" indent="0">
              <a:buNone/>
            </a:pPr>
            <a:endParaRPr lang="en-US" sz="2000" dirty="0"/>
          </a:p>
          <a:p>
            <a:pPr>
              <a:buFont typeface="Wingdings" panose="05000000000000000000" pitchFamily="2" charset="2"/>
              <a:buChar char="Ø"/>
            </a:pPr>
            <a:r>
              <a:rPr lang="en-US" sz="2000" dirty="0"/>
              <a:t>Florida Housing administers SAIL loans through a competitive Request for Applications (RFA) process that takes the geographic and demographic need throughout the state into consideration.  </a:t>
            </a:r>
          </a:p>
          <a:p>
            <a:pPr>
              <a:buFont typeface="Wingdings" panose="05000000000000000000" pitchFamily="2" charset="2"/>
              <a:buChar char="Ø"/>
            </a:pPr>
            <a:endParaRPr lang="en-US" sz="2000" dirty="0"/>
          </a:p>
          <a:p>
            <a:pPr marL="0" indent="0">
              <a:buNone/>
            </a:pPr>
            <a:endParaRPr lang="en-US" dirty="0"/>
          </a:p>
        </p:txBody>
      </p:sp>
    </p:spTree>
    <p:extLst>
      <p:ext uri="{BB962C8B-B14F-4D97-AF65-F5344CB8AC3E}">
        <p14:creationId xmlns:p14="http://schemas.microsoft.com/office/powerpoint/2010/main" val="859752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98F06-B5CD-F1B9-CBCA-D4C5E1B0B972}"/>
              </a:ext>
            </a:extLst>
          </p:cNvPr>
          <p:cNvSpPr>
            <a:spLocks noGrp="1"/>
          </p:cNvSpPr>
          <p:nvPr>
            <p:ph type="title"/>
          </p:nvPr>
        </p:nvSpPr>
        <p:spPr/>
        <p:txBody>
          <a:bodyPr/>
          <a:lstStyle/>
          <a:p>
            <a:r>
              <a:rPr lang="en-US" sz="3200"/>
              <a:t>Average Capital Stack</a:t>
            </a:r>
            <a:endParaRPr lang="en-US" sz="3200" dirty="0"/>
          </a:p>
        </p:txBody>
      </p:sp>
      <p:sp>
        <p:nvSpPr>
          <p:cNvPr id="5" name="Content Placeholder 4">
            <a:extLst>
              <a:ext uri="{FF2B5EF4-FFF2-40B4-BE49-F238E27FC236}">
                <a16:creationId xmlns:a16="http://schemas.microsoft.com/office/drawing/2014/main" id="{A230EF1A-961B-B55A-71B7-82D1A8228F2D}"/>
              </a:ext>
            </a:extLst>
          </p:cNvPr>
          <p:cNvSpPr>
            <a:spLocks noGrp="1"/>
          </p:cNvSpPr>
          <p:nvPr>
            <p:ph idx="1"/>
          </p:nvPr>
        </p:nvSpPr>
        <p:spPr>
          <a:xfrm>
            <a:off x="1894703" y="1513703"/>
            <a:ext cx="8229600" cy="4648200"/>
          </a:xfrm>
        </p:spPr>
        <p:txBody>
          <a:bodyPr/>
          <a:lstStyle/>
          <a:p>
            <a:pPr marL="0" indent="0">
              <a:buNone/>
            </a:pPr>
            <a:r>
              <a:rPr lang="en-US"/>
              <a:t>*</a:t>
            </a:r>
            <a:endParaRPr lang="en-US" dirty="0"/>
          </a:p>
        </p:txBody>
      </p:sp>
      <p:pic>
        <p:nvPicPr>
          <p:cNvPr id="4" name="Picture 3" descr="Chart, bar chart&#10;&#10;Description automatically generated">
            <a:extLst>
              <a:ext uri="{FF2B5EF4-FFF2-40B4-BE49-F238E27FC236}">
                <a16:creationId xmlns:a16="http://schemas.microsoft.com/office/drawing/2014/main" id="{EA7F23FF-6DEF-6322-B841-9D34E232D2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1499" y="1518999"/>
            <a:ext cx="6649002" cy="4607367"/>
          </a:xfrm>
          <a:prstGeom prst="rect">
            <a:avLst/>
          </a:prstGeom>
        </p:spPr>
      </p:pic>
    </p:spTree>
    <p:extLst>
      <p:ext uri="{BB962C8B-B14F-4D97-AF65-F5344CB8AC3E}">
        <p14:creationId xmlns:p14="http://schemas.microsoft.com/office/powerpoint/2010/main" val="33639704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45F70-B90B-4690-1588-70DD89121272}"/>
              </a:ext>
            </a:extLst>
          </p:cNvPr>
          <p:cNvSpPr>
            <a:spLocks noGrp="1"/>
          </p:cNvSpPr>
          <p:nvPr>
            <p:ph type="title"/>
          </p:nvPr>
        </p:nvSpPr>
        <p:spPr>
          <a:xfrm>
            <a:off x="1981200" y="282258"/>
            <a:ext cx="8229600" cy="944562"/>
          </a:xfrm>
        </p:spPr>
        <p:txBody>
          <a:bodyPr/>
          <a:lstStyle/>
          <a:p>
            <a:r>
              <a:rPr lang="en-US" sz="3200" dirty="0"/>
              <a:t>Transformational Multifamily Development </a:t>
            </a:r>
            <a:br>
              <a:rPr lang="en-US" sz="3200" dirty="0"/>
            </a:br>
            <a:r>
              <a:rPr lang="en-US" sz="1800" dirty="0"/>
              <a:t>Proceeds from Live Local Program Tax Credit Contributions</a:t>
            </a:r>
          </a:p>
        </p:txBody>
      </p:sp>
      <p:sp>
        <p:nvSpPr>
          <p:cNvPr id="3" name="Content Placeholder 2">
            <a:extLst>
              <a:ext uri="{FF2B5EF4-FFF2-40B4-BE49-F238E27FC236}">
                <a16:creationId xmlns:a16="http://schemas.microsoft.com/office/drawing/2014/main" id="{7ECC7059-A4E2-6835-BC29-F49C59BAF9B2}"/>
              </a:ext>
            </a:extLst>
          </p:cNvPr>
          <p:cNvSpPr>
            <a:spLocks noGrp="1"/>
          </p:cNvSpPr>
          <p:nvPr>
            <p:ph idx="1"/>
          </p:nvPr>
        </p:nvSpPr>
        <p:spPr>
          <a:xfrm>
            <a:off x="1981200" y="1535311"/>
            <a:ext cx="8229600" cy="4852555"/>
          </a:xfrm>
        </p:spPr>
        <p:txBody>
          <a:bodyPr/>
          <a:lstStyle/>
          <a:p>
            <a:pPr>
              <a:buFont typeface="Wingdings" panose="05000000000000000000" pitchFamily="2" charset="2"/>
              <a:buChar char="Ø"/>
              <a:defRPr/>
            </a:pPr>
            <a:r>
              <a:rPr lang="en-US" altLang="en-US" sz="1800" dirty="0"/>
              <a:t>Contributions will fund a specific type of SAIL program to include up to </a:t>
            </a:r>
            <a:br>
              <a:rPr lang="en-US" altLang="en-US" sz="1800" dirty="0"/>
            </a:br>
            <a:r>
              <a:rPr lang="en-US" altLang="en-US" sz="1800" dirty="0"/>
              <a:t>$25 million for financing transformational multifamily developments </a:t>
            </a:r>
            <a:br>
              <a:rPr lang="en-US" altLang="en-US" sz="1800" dirty="0"/>
            </a:br>
            <a:r>
              <a:rPr lang="en-US" altLang="en-US" sz="1800" dirty="0"/>
              <a:t>through competitive Requests For Applications (RFA).</a:t>
            </a:r>
          </a:p>
          <a:p>
            <a:pPr marL="0" indent="0">
              <a:buNone/>
              <a:defRPr/>
            </a:pPr>
            <a:endParaRPr lang="en-US" altLang="en-US" sz="1800" dirty="0"/>
          </a:p>
          <a:p>
            <a:pPr eaLnBrk="1" hangingPunct="1">
              <a:buFont typeface="Wingdings" panose="05000000000000000000" pitchFamily="2" charset="2"/>
              <a:buChar char="Ø"/>
              <a:defRPr/>
            </a:pPr>
            <a:r>
              <a:rPr lang="en-US" altLang="en-US" sz="1800" dirty="0"/>
              <a:t>Under the Live Local Act, transformational Multifamily Developments are considered “large-scale projects of significant regional impact”, which are </a:t>
            </a:r>
            <a:r>
              <a:rPr lang="en-US" sz="1800" dirty="0">
                <a:latin typeface="+mj-lt"/>
              </a:rPr>
              <a:t>part of a regional or local transformational community development plan.</a:t>
            </a:r>
          </a:p>
          <a:p>
            <a:pPr marL="0" indent="0">
              <a:spcBef>
                <a:spcPts val="0"/>
              </a:spcBef>
              <a:buNone/>
              <a:defRPr/>
            </a:pPr>
            <a:endParaRPr lang="en-US" altLang="en-US" sz="1800" dirty="0"/>
          </a:p>
          <a:p>
            <a:pPr eaLnBrk="1" hangingPunct="1">
              <a:buFont typeface="Wingdings" panose="05000000000000000000" pitchFamily="2" charset="2"/>
              <a:buChar char="Ø"/>
              <a:defRPr/>
            </a:pPr>
            <a:r>
              <a:rPr lang="en-US" altLang="en-US" sz="1800" dirty="0"/>
              <a:t>Funding not used in the Transformational program will be placed in the traditional SAIL program.</a:t>
            </a:r>
          </a:p>
          <a:p>
            <a:pPr marL="0" indent="0">
              <a:buNone/>
              <a:defRPr/>
            </a:pPr>
            <a:endParaRPr lang="en-US" altLang="en-US" sz="1800" dirty="0"/>
          </a:p>
          <a:p>
            <a:pPr eaLnBrk="1" hangingPunct="1">
              <a:buFont typeface="Wingdings" panose="05000000000000000000" pitchFamily="2" charset="2"/>
              <a:buChar char="Ø"/>
              <a:defRPr/>
            </a:pPr>
            <a:r>
              <a:rPr lang="en-US" altLang="en-US" sz="1800" dirty="0"/>
              <a:t>Timeline for RFA development is subject to timeline for receipt of contributions. </a:t>
            </a:r>
          </a:p>
          <a:p>
            <a:pPr marL="0" indent="0">
              <a:buNone/>
              <a:defRPr/>
            </a:pPr>
            <a:endParaRPr lang="en-US" altLang="en-US" sz="1800" dirty="0"/>
          </a:p>
          <a:p>
            <a:pPr eaLnBrk="1" hangingPunct="1">
              <a:buFont typeface="Wingdings" panose="05000000000000000000" pitchFamily="2" charset="2"/>
              <a:buChar char="Ø"/>
              <a:defRPr/>
            </a:pPr>
            <a:r>
              <a:rPr lang="en-US" altLang="en-US" sz="1800" dirty="0"/>
              <a:t>$50 million RFA will be issued in July 2024.</a:t>
            </a:r>
          </a:p>
          <a:p>
            <a:pPr marL="0" indent="0">
              <a:spcBef>
                <a:spcPts val="0"/>
              </a:spcBef>
              <a:buNone/>
              <a:defRPr/>
            </a:pPr>
            <a:endParaRPr lang="en-US" altLang="en-US" sz="1800" dirty="0"/>
          </a:p>
        </p:txBody>
      </p:sp>
    </p:spTree>
    <p:extLst>
      <p:ext uri="{BB962C8B-B14F-4D97-AF65-F5344CB8AC3E}">
        <p14:creationId xmlns:p14="http://schemas.microsoft.com/office/powerpoint/2010/main" val="16369896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C6100-7790-4E5F-A580-8D799595AF8F}"/>
              </a:ext>
            </a:extLst>
          </p:cNvPr>
          <p:cNvSpPr>
            <a:spLocks noGrp="1"/>
          </p:cNvSpPr>
          <p:nvPr>
            <p:ph type="title"/>
          </p:nvPr>
        </p:nvSpPr>
        <p:spPr/>
        <p:txBody>
          <a:bodyPr/>
          <a:lstStyle/>
          <a:p>
            <a:r>
              <a:rPr lang="en-US" sz="3200" dirty="0"/>
              <a:t>Florida Housing Data Clearinghouse</a:t>
            </a:r>
          </a:p>
        </p:txBody>
      </p:sp>
      <p:sp>
        <p:nvSpPr>
          <p:cNvPr id="3" name="Content Placeholder 2">
            <a:extLst>
              <a:ext uri="{FF2B5EF4-FFF2-40B4-BE49-F238E27FC236}">
                <a16:creationId xmlns:a16="http://schemas.microsoft.com/office/drawing/2014/main" id="{9D59512A-8564-4D5E-850F-1B43507D3E76}"/>
              </a:ext>
            </a:extLst>
          </p:cNvPr>
          <p:cNvSpPr>
            <a:spLocks noGrp="1"/>
          </p:cNvSpPr>
          <p:nvPr>
            <p:ph idx="1"/>
          </p:nvPr>
        </p:nvSpPr>
        <p:spPr/>
        <p:txBody>
          <a:bodyPr/>
          <a:lstStyle/>
          <a:p>
            <a:pPr>
              <a:buFont typeface="Wingdings" panose="05000000000000000000" pitchFamily="2" charset="2"/>
              <a:buChar char="Ø"/>
            </a:pPr>
            <a:r>
              <a:rPr lang="en-US" sz="2000" dirty="0"/>
              <a:t>Creation:</a:t>
            </a:r>
          </a:p>
          <a:p>
            <a:pPr lvl="1">
              <a:buFont typeface="Wingdings" panose="05000000000000000000" pitchFamily="2" charset="2"/>
              <a:buChar char="v"/>
            </a:pPr>
            <a:r>
              <a:rPr lang="en-US" sz="1600" dirty="0"/>
              <a:t>Created in 2001 </a:t>
            </a:r>
          </a:p>
          <a:p>
            <a:pPr lvl="1">
              <a:buFont typeface="Wingdings" panose="05000000000000000000" pitchFamily="2" charset="2"/>
              <a:buChar char="v"/>
            </a:pPr>
            <a:r>
              <a:rPr lang="en-US" sz="1600" dirty="0"/>
              <a:t>Shimberg Center for Housing Studies at the University of Florida.</a:t>
            </a:r>
          </a:p>
          <a:p>
            <a:pPr lvl="1">
              <a:buFont typeface="Wingdings" panose="05000000000000000000" pitchFamily="2" charset="2"/>
              <a:buChar char="v"/>
            </a:pPr>
            <a:r>
              <a:rPr lang="en-US" sz="1600" dirty="0"/>
              <a:t>Response to concerns voiced by the Florida Home Builders Association, the Realtors, the Affordable Housing Study Commission and other stakeholders that data was difficult to access for legislative, policy and other purposes.</a:t>
            </a:r>
          </a:p>
          <a:p>
            <a:pPr>
              <a:buFont typeface="Wingdings" panose="05000000000000000000" pitchFamily="2" charset="2"/>
              <a:buChar char="Ø"/>
            </a:pPr>
            <a:r>
              <a:rPr lang="en-US" sz="2000" dirty="0"/>
              <a:t>Purpose:</a:t>
            </a:r>
          </a:p>
          <a:p>
            <a:pPr lvl="1">
              <a:buFont typeface="Wingdings" panose="05000000000000000000" pitchFamily="2" charset="2"/>
              <a:buChar char="v"/>
            </a:pPr>
            <a:r>
              <a:rPr lang="en-US" sz="1600" dirty="0"/>
              <a:t>Provides the public with access to data on housing need and supply in Florida from a variety of sources.</a:t>
            </a:r>
          </a:p>
          <a:p>
            <a:pPr>
              <a:buFont typeface="Wingdings" panose="05000000000000000000" pitchFamily="2" charset="2"/>
              <a:buChar char="Ø"/>
            </a:pPr>
            <a:r>
              <a:rPr lang="en-US" sz="2000" dirty="0"/>
              <a:t>Functions:</a:t>
            </a:r>
          </a:p>
          <a:p>
            <a:pPr lvl="1">
              <a:buFont typeface="Wingdings" panose="05000000000000000000" pitchFamily="2" charset="2"/>
              <a:buChar char="v"/>
            </a:pPr>
            <a:r>
              <a:rPr lang="en-US" sz="1600" dirty="0"/>
              <a:t>To provide housing data, and build the capacity, or infrastructure, to collect and produce this information.</a:t>
            </a:r>
          </a:p>
          <a:p>
            <a:pPr>
              <a:buFont typeface="Wingdings" panose="05000000000000000000" pitchFamily="2" charset="2"/>
              <a:buChar char="Ø"/>
            </a:pPr>
            <a:r>
              <a:rPr lang="en-US" sz="2000" dirty="0"/>
              <a:t>The Clearinghouse website:</a:t>
            </a:r>
          </a:p>
          <a:p>
            <a:pPr lvl="1">
              <a:buFont typeface="Wingdings" panose="05000000000000000000" pitchFamily="2" charset="2"/>
              <a:buChar char="v"/>
            </a:pPr>
            <a:r>
              <a:rPr lang="en-US" sz="1600" dirty="0"/>
              <a:t> http://www.flhousingdata.shimberg.ufl.edu/</a:t>
            </a:r>
          </a:p>
        </p:txBody>
      </p:sp>
    </p:spTree>
    <p:extLst>
      <p:ext uri="{BB962C8B-B14F-4D97-AF65-F5344CB8AC3E}">
        <p14:creationId xmlns:p14="http://schemas.microsoft.com/office/powerpoint/2010/main" val="3829476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F9BF2-20E5-495B-9C5C-7453F55B8D2F}"/>
              </a:ext>
            </a:extLst>
          </p:cNvPr>
          <p:cNvSpPr>
            <a:spLocks noGrp="1"/>
          </p:cNvSpPr>
          <p:nvPr>
            <p:ph type="title"/>
          </p:nvPr>
        </p:nvSpPr>
        <p:spPr/>
        <p:txBody>
          <a:bodyPr/>
          <a:lstStyle/>
          <a:p>
            <a:r>
              <a:rPr lang="en-US" sz="3200" dirty="0"/>
              <a:t>FHFC Live Local Act Listserv</a:t>
            </a:r>
          </a:p>
        </p:txBody>
      </p:sp>
      <p:sp>
        <p:nvSpPr>
          <p:cNvPr id="3" name="Content Placeholder 2">
            <a:extLst>
              <a:ext uri="{FF2B5EF4-FFF2-40B4-BE49-F238E27FC236}">
                <a16:creationId xmlns:a16="http://schemas.microsoft.com/office/drawing/2014/main" id="{5759C2BB-5520-4914-B37F-01739C31CA10}"/>
              </a:ext>
            </a:extLst>
          </p:cNvPr>
          <p:cNvSpPr>
            <a:spLocks noGrp="1"/>
          </p:cNvSpPr>
          <p:nvPr>
            <p:ph idx="1"/>
          </p:nvPr>
        </p:nvSpPr>
        <p:spPr>
          <a:xfrm>
            <a:off x="1981200" y="2057400"/>
            <a:ext cx="8229600" cy="4191000"/>
          </a:xfrm>
        </p:spPr>
        <p:txBody>
          <a:bodyPr/>
          <a:lstStyle/>
          <a:p>
            <a:pPr>
              <a:buClr>
                <a:srgbClr val="652D89"/>
              </a:buClr>
              <a:buFont typeface="Wingdings" panose="05000000000000000000" pitchFamily="2" charset="2"/>
              <a:buChar char="Ø"/>
            </a:pPr>
            <a:r>
              <a:rPr lang="en-US" sz="2000" dirty="0"/>
              <a:t>By signing up for the Listserv, you will receive updates via email.</a:t>
            </a:r>
          </a:p>
          <a:p>
            <a:pPr marL="0" indent="0">
              <a:buClr>
                <a:srgbClr val="652D89"/>
              </a:buClr>
              <a:buNone/>
            </a:pPr>
            <a:endParaRPr lang="en-US" sz="2000" dirty="0"/>
          </a:p>
          <a:p>
            <a:pPr>
              <a:buClr>
                <a:srgbClr val="652D89"/>
              </a:buClr>
              <a:buFont typeface="Wingdings" panose="05000000000000000000" pitchFamily="2" charset="2"/>
              <a:buChar char="Ø"/>
            </a:pPr>
            <a:r>
              <a:rPr lang="en-US" sz="2000" dirty="0"/>
              <a:t>Go to our Live Local Act page, </a:t>
            </a:r>
            <a:r>
              <a:rPr lang="en-US" sz="2000" dirty="0">
                <a:hlinkClick r:id="rId3"/>
              </a:rPr>
              <a:t>https://www.floridahousing.org/live-local-act</a:t>
            </a:r>
            <a:r>
              <a:rPr lang="en-US" sz="2000" dirty="0"/>
              <a:t>, and click on “Sign Up for Each Live Local Act Program’s </a:t>
            </a:r>
            <a:r>
              <a:rPr lang="en-US" sz="2000" dirty="0" err="1"/>
              <a:t>ListServ</a:t>
            </a:r>
            <a:r>
              <a:rPr lang="en-US" sz="2000" dirty="0"/>
              <a:t>.”</a:t>
            </a:r>
          </a:p>
          <a:p>
            <a:pPr marL="0" indent="0">
              <a:buClr>
                <a:srgbClr val="652D89"/>
              </a:buClr>
              <a:buNone/>
            </a:pPr>
            <a:endParaRPr lang="en-US" sz="2000" dirty="0"/>
          </a:p>
          <a:p>
            <a:pPr>
              <a:buClr>
                <a:srgbClr val="652D89"/>
              </a:buClr>
              <a:buFont typeface="Wingdings" panose="05000000000000000000" pitchFamily="2" charset="2"/>
              <a:buChar char="Ø"/>
            </a:pPr>
            <a:r>
              <a:rPr lang="en-US" sz="2000" dirty="0"/>
              <a:t>Contact:	</a:t>
            </a:r>
          </a:p>
        </p:txBody>
      </p:sp>
      <p:sp>
        <p:nvSpPr>
          <p:cNvPr id="4" name="TextBox 3">
            <a:extLst>
              <a:ext uri="{FF2B5EF4-FFF2-40B4-BE49-F238E27FC236}">
                <a16:creationId xmlns:a16="http://schemas.microsoft.com/office/drawing/2014/main" id="{69EEFB6D-A0FD-C50F-C2D5-6ABEDAB1BF8C}"/>
              </a:ext>
            </a:extLst>
          </p:cNvPr>
          <p:cNvSpPr txBox="1"/>
          <p:nvPr/>
        </p:nvSpPr>
        <p:spPr>
          <a:xfrm>
            <a:off x="3311238" y="4125190"/>
            <a:ext cx="4468091" cy="1231106"/>
          </a:xfrm>
          <a:prstGeom prst="rect">
            <a:avLst/>
          </a:prstGeom>
          <a:noFill/>
        </p:spPr>
        <p:txBody>
          <a:bodyPr wrap="square" rtlCol="0">
            <a:spAutoFit/>
          </a:bodyPr>
          <a:lstStyle/>
          <a:p>
            <a:pPr fontAlgn="base">
              <a:spcBef>
                <a:spcPct val="0"/>
              </a:spcBef>
              <a:spcAft>
                <a:spcPct val="0"/>
              </a:spcAft>
              <a:buClr>
                <a:srgbClr val="652D89"/>
              </a:buClr>
            </a:pPr>
            <a:r>
              <a:rPr lang="en-US" sz="2000" dirty="0">
                <a:solidFill>
                  <a:srgbClr val="000000"/>
                </a:solidFill>
                <a:latin typeface="Arial" panose="020B0604020202020204" pitchFamily="34" charset="0"/>
              </a:rPr>
              <a:t>Marisa Button</a:t>
            </a:r>
          </a:p>
          <a:p>
            <a:pPr fontAlgn="base">
              <a:spcBef>
                <a:spcPct val="0"/>
              </a:spcBef>
              <a:spcAft>
                <a:spcPct val="0"/>
              </a:spcAft>
              <a:buClr>
                <a:srgbClr val="652D89"/>
              </a:buClr>
            </a:pPr>
            <a:r>
              <a:rPr lang="en-US" dirty="0">
                <a:solidFill>
                  <a:srgbClr val="000000"/>
                </a:solidFill>
                <a:latin typeface="Arial" panose="020B0604020202020204" pitchFamily="34" charset="0"/>
              </a:rPr>
              <a:t>Managing Director of Strategic Initiatives</a:t>
            </a:r>
          </a:p>
          <a:p>
            <a:pPr fontAlgn="base">
              <a:spcBef>
                <a:spcPct val="0"/>
              </a:spcBef>
              <a:spcAft>
                <a:spcPct val="0"/>
              </a:spcAft>
              <a:buClr>
                <a:srgbClr val="652D89"/>
              </a:buClr>
            </a:pPr>
            <a:r>
              <a:rPr lang="en-US" dirty="0">
                <a:solidFill>
                  <a:srgbClr val="000000"/>
                </a:solidFill>
                <a:latin typeface="Arial" panose="020B0604020202020204" pitchFamily="34" charset="0"/>
              </a:rPr>
              <a:t>Marisa.Button@floridahousing.org</a:t>
            </a:r>
          </a:p>
          <a:p>
            <a:pPr fontAlgn="base">
              <a:spcBef>
                <a:spcPct val="0"/>
              </a:spcBef>
              <a:spcAft>
                <a:spcPct val="0"/>
              </a:spcAft>
            </a:pPr>
            <a:endParaRPr 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11119627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4">
            <a:extLst>
              <a:ext uri="{FF2B5EF4-FFF2-40B4-BE49-F238E27FC236}">
                <a16:creationId xmlns:a16="http://schemas.microsoft.com/office/drawing/2014/main" id="{192E4DA6-927A-4C90-AE21-0E8CCC64F68C}"/>
              </a:ext>
            </a:extLst>
          </p:cNvPr>
          <p:cNvSpPr>
            <a:spLocks noGrp="1" noChangeArrowheads="1"/>
          </p:cNvSpPr>
          <p:nvPr>
            <p:ph type="ctrTitle"/>
          </p:nvPr>
        </p:nvSpPr>
        <p:spPr>
          <a:xfrm>
            <a:off x="5181600" y="2586789"/>
            <a:ext cx="4953000" cy="1684422"/>
          </a:xfrm>
        </p:spPr>
        <p:txBody>
          <a:bodyPr/>
          <a:lstStyle/>
          <a:p>
            <a:pPr lvl="0">
              <a:spcBef>
                <a:spcPct val="20000"/>
              </a:spcBef>
            </a:pPr>
            <a:br>
              <a:rPr lang="en-US" altLang="en-US" dirty="0"/>
            </a:br>
            <a:r>
              <a:rPr lang="en-US" altLang="en-US" dirty="0"/>
              <a:t>Thank you!</a:t>
            </a:r>
            <a:br>
              <a:rPr lang="en-US" altLang="en-US" dirty="0"/>
            </a:br>
            <a:br>
              <a:rPr lang="en-US" altLang="en-US" sz="1600" dirty="0">
                <a:solidFill>
                  <a:schemeClr val="bg1">
                    <a:lumMod val="50000"/>
                  </a:schemeClr>
                </a:solidFill>
                <a:ea typeface="+mn-ea"/>
                <a:cs typeface="+mn-cs"/>
              </a:rPr>
            </a:br>
            <a:br>
              <a:rPr lang="en-US" altLang="en-US" sz="1600" dirty="0">
                <a:solidFill>
                  <a:srgbClr val="717073"/>
                </a:solidFill>
                <a:ea typeface="+mn-ea"/>
                <a:cs typeface="+mn-cs"/>
              </a:rPr>
            </a:br>
            <a:endParaRPr lang="en-US" alt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dirty="0">
                <a:solidFill>
                  <a:srgbClr val="000000"/>
                </a:solidFill>
              </a:rPr>
              <a:t>Affordable/Available Units</a:t>
            </a:r>
          </a:p>
        </p:txBody>
      </p:sp>
      <p:sp>
        <p:nvSpPr>
          <p:cNvPr id="4" name="Text Placeholder 3"/>
          <p:cNvSpPr>
            <a:spLocks noGrp="1"/>
          </p:cNvSpPr>
          <p:nvPr>
            <p:ph type="body" sz="quarter" idx="11"/>
          </p:nvPr>
        </p:nvSpPr>
        <p:spPr>
          <a:xfrm>
            <a:off x="1905000" y="1447800"/>
            <a:ext cx="8153400" cy="4953000"/>
          </a:xfrm>
          <a:noFill/>
        </p:spPr>
        <p:txBody>
          <a:bodyPr/>
          <a:lstStyle/>
          <a:p>
            <a:pPr>
              <a:spcAft>
                <a:spcPts val="1200"/>
              </a:spcAft>
              <a:buClr>
                <a:schemeClr val="tx1"/>
              </a:buClr>
            </a:pPr>
            <a:r>
              <a:rPr lang="en-US" dirty="0">
                <a:solidFill>
                  <a:srgbClr val="000000"/>
                </a:solidFill>
              </a:rPr>
              <a:t>Compares number of renter households in an income group (0-30% AMI, 0-60% AMI, etc.) with supply of rental units</a:t>
            </a:r>
          </a:p>
          <a:p>
            <a:pPr>
              <a:spcAft>
                <a:spcPts val="1200"/>
              </a:spcAft>
              <a:buClr>
                <a:schemeClr val="tx1"/>
              </a:buClr>
            </a:pPr>
            <a:r>
              <a:rPr lang="en-US" dirty="0">
                <a:solidFill>
                  <a:srgbClr val="000000"/>
                </a:solidFill>
              </a:rPr>
              <a:t>Affordable: with rent at or below AMI rent limit (30% monthly income)</a:t>
            </a:r>
          </a:p>
          <a:p>
            <a:pPr>
              <a:spcAft>
                <a:spcPts val="1200"/>
              </a:spcAft>
              <a:buClr>
                <a:schemeClr val="tx1"/>
              </a:buClr>
            </a:pPr>
            <a:r>
              <a:rPr lang="en-US" dirty="0">
                <a:solidFill>
                  <a:srgbClr val="000000"/>
                </a:solidFill>
              </a:rPr>
              <a:t>Available: vacant or occupied by income-qualified household (at or below AMI income limit)</a:t>
            </a:r>
          </a:p>
          <a:p>
            <a:endParaRPr lang="en-US" dirty="0"/>
          </a:p>
        </p:txBody>
      </p:sp>
    </p:spTree>
    <p:extLst>
      <p:ext uri="{BB962C8B-B14F-4D97-AF65-F5344CB8AC3E}">
        <p14:creationId xmlns:p14="http://schemas.microsoft.com/office/powerpoint/2010/main" val="34731797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Title 1"/>
          <p:cNvSpPr>
            <a:spLocks noGrp="1"/>
          </p:cNvSpPr>
          <p:nvPr>
            <p:ph type="title"/>
          </p:nvPr>
        </p:nvSpPr>
        <p:spPr>
          <a:xfrm>
            <a:off x="1827043" y="89092"/>
            <a:ext cx="8537912" cy="609447"/>
          </a:xfrm>
          <a:noFill/>
        </p:spPr>
        <p:txBody>
          <a:bodyPr/>
          <a:lstStyle/>
          <a:p>
            <a:r>
              <a:rPr lang="en-US" sz="2400" dirty="0">
                <a:solidFill>
                  <a:srgbClr val="000000"/>
                </a:solidFill>
              </a:rPr>
              <a:t>Statewide Affordable/Available Units </a:t>
            </a:r>
          </a:p>
        </p:txBody>
      </p:sp>
      <p:sp>
        <p:nvSpPr>
          <p:cNvPr id="8" name="Rectangle 7"/>
          <p:cNvSpPr/>
          <p:nvPr/>
        </p:nvSpPr>
        <p:spPr>
          <a:xfrm>
            <a:off x="1742722" y="6160824"/>
            <a:ext cx="8465031" cy="307777"/>
          </a:xfrm>
          <a:prstGeom prst="rect">
            <a:avLst/>
          </a:prstGeom>
          <a:noFill/>
        </p:spPr>
        <p:txBody>
          <a:bodyPr wrap="square">
            <a:spAutoFit/>
          </a:bodyPr>
          <a:lstStyle/>
          <a:p>
            <a:pPr fontAlgn="base">
              <a:spcAft>
                <a:spcPts val="600"/>
              </a:spcAft>
              <a:defRPr/>
            </a:pPr>
            <a:r>
              <a:rPr lang="en-US" sz="1400" b="1" dirty="0">
                <a:solidFill>
                  <a:srgbClr val="000000"/>
                </a:solidFill>
                <a:latin typeface="Tw Cen MT" panose="020B0602020104020603" pitchFamily="34" charset="0"/>
                <a:ea typeface="Times New Roman" panose="02020603050405020304" pitchFamily="18" charset="0"/>
                <a:cs typeface="Times New Roman" panose="02020603050405020304" pitchFamily="18" charset="0"/>
              </a:rPr>
              <a:t>Number of Affordable Units, Affordable/Available Units, and Renter Households by Income, Florida, 2022</a:t>
            </a:r>
          </a:p>
        </p:txBody>
      </p:sp>
      <p:sp>
        <p:nvSpPr>
          <p:cNvPr id="10" name="Rectangle 9"/>
          <p:cNvSpPr/>
          <p:nvPr/>
        </p:nvSpPr>
        <p:spPr>
          <a:xfrm>
            <a:off x="1715290" y="6413737"/>
            <a:ext cx="8764931" cy="276999"/>
          </a:xfrm>
          <a:prstGeom prst="rect">
            <a:avLst/>
          </a:prstGeom>
        </p:spPr>
        <p:txBody>
          <a:bodyPr wrap="square">
            <a:spAutoFit/>
          </a:bodyPr>
          <a:lstStyle/>
          <a:p>
            <a:pPr fontAlgn="base">
              <a:spcBef>
                <a:spcPct val="0"/>
              </a:spcBef>
              <a:spcAft>
                <a:spcPct val="0"/>
              </a:spcAft>
              <a:defRPr/>
            </a:pPr>
            <a:r>
              <a:rPr lang="en-US" sz="1200" dirty="0">
                <a:solidFill>
                  <a:srgbClr val="000000"/>
                </a:solidFill>
                <a:latin typeface="Tw Cen MT" panose="020B0602020104020603" pitchFamily="34" charset="0"/>
                <a:ea typeface="ＭＳ Ｐゴシック" pitchFamily="-72" charset="-128"/>
              </a:rPr>
              <a:t>Source: Shimberg Center tabulation of U.S. Census Bureau, 2022 American Community Survey </a:t>
            </a:r>
          </a:p>
        </p:txBody>
      </p:sp>
      <p:graphicFrame>
        <p:nvGraphicFramePr>
          <p:cNvPr id="3" name="Chart 2">
            <a:extLst>
              <a:ext uri="{FF2B5EF4-FFF2-40B4-BE49-F238E27FC236}">
                <a16:creationId xmlns:a16="http://schemas.microsoft.com/office/drawing/2014/main" id="{845C6B1C-5819-4AA8-971F-5333A49D5135}"/>
              </a:ext>
            </a:extLst>
          </p:cNvPr>
          <p:cNvGraphicFramePr>
            <a:graphicFrameLocks/>
          </p:cNvGraphicFramePr>
          <p:nvPr/>
        </p:nvGraphicFramePr>
        <p:xfrm>
          <a:off x="1742722" y="598502"/>
          <a:ext cx="6330618" cy="5593099"/>
        </p:xfrm>
        <a:graphic>
          <a:graphicData uri="http://schemas.openxmlformats.org/drawingml/2006/chart">
            <c:chart xmlns:c="http://schemas.openxmlformats.org/drawingml/2006/chart" xmlns:r="http://schemas.openxmlformats.org/officeDocument/2006/relationships" r:id="rId2"/>
          </a:graphicData>
        </a:graphic>
      </p:graphicFrame>
      <p:sp>
        <p:nvSpPr>
          <p:cNvPr id="5" name="Content Placeholder 3">
            <a:extLst>
              <a:ext uri="{FF2B5EF4-FFF2-40B4-BE49-F238E27FC236}">
                <a16:creationId xmlns:a16="http://schemas.microsoft.com/office/drawing/2014/main" id="{E29C6C65-8DA9-7043-2A6F-A2A824C74E3E}"/>
              </a:ext>
            </a:extLst>
          </p:cNvPr>
          <p:cNvSpPr txBox="1">
            <a:spLocks/>
          </p:cNvSpPr>
          <p:nvPr/>
        </p:nvSpPr>
        <p:spPr>
          <a:xfrm>
            <a:off x="8157662" y="698538"/>
            <a:ext cx="2359805" cy="4573386"/>
          </a:xfrm>
          <a:prstGeom prst="rect">
            <a:avLst/>
          </a:prstGeom>
          <a:noFill/>
          <a:ln>
            <a:noFill/>
          </a:ln>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fontAlgn="base">
              <a:lnSpc>
                <a:spcPct val="124000"/>
              </a:lnSpc>
              <a:buClr>
                <a:srgbClr val="464653"/>
              </a:buClr>
              <a:defRPr/>
            </a:pPr>
            <a:r>
              <a:rPr lang="en-US" sz="2000" dirty="0">
                <a:solidFill>
                  <a:srgbClr val="000000"/>
                </a:solidFill>
                <a:latin typeface="Tw Cen MT" panose="020B0602020104020603" pitchFamily="34" charset="0"/>
                <a:ea typeface="ＭＳ Ｐゴシック"/>
              </a:rPr>
              <a:t>Up to 60% AMI: shortage of affordable units</a:t>
            </a:r>
          </a:p>
          <a:p>
            <a:pPr fontAlgn="base">
              <a:lnSpc>
                <a:spcPct val="124000"/>
              </a:lnSpc>
              <a:buClr>
                <a:srgbClr val="464653"/>
              </a:buClr>
              <a:defRPr/>
            </a:pPr>
            <a:r>
              <a:rPr lang="en-US" sz="2000" dirty="0">
                <a:solidFill>
                  <a:srgbClr val="000000"/>
                </a:solidFill>
                <a:latin typeface="Tw Cen MT" panose="020B0602020104020603" pitchFamily="34" charset="0"/>
                <a:ea typeface="ＭＳ Ｐゴシック"/>
              </a:rPr>
              <a:t>80% AMI: shortage of affordable/ available units</a:t>
            </a:r>
          </a:p>
          <a:p>
            <a:pPr fontAlgn="base">
              <a:lnSpc>
                <a:spcPct val="124000"/>
              </a:lnSpc>
              <a:buClr>
                <a:srgbClr val="464653"/>
              </a:buClr>
              <a:defRPr/>
            </a:pPr>
            <a:r>
              <a:rPr lang="en-US" sz="2000" dirty="0">
                <a:solidFill>
                  <a:srgbClr val="000000"/>
                </a:solidFill>
                <a:latin typeface="Tw Cen MT" panose="020B0602020104020603" pitchFamily="34" charset="0"/>
                <a:ea typeface="ＭＳ Ｐゴシック"/>
              </a:rPr>
              <a:t>120% AMI: small deficit of affordable/ available units</a:t>
            </a:r>
          </a:p>
          <a:p>
            <a:pPr fontAlgn="base">
              <a:lnSpc>
                <a:spcPct val="124000"/>
              </a:lnSpc>
              <a:buClr>
                <a:srgbClr val="464653"/>
              </a:buClr>
              <a:defRPr/>
            </a:pPr>
            <a:r>
              <a:rPr lang="en-US" sz="2000" dirty="0">
                <a:solidFill>
                  <a:srgbClr val="000000"/>
                </a:solidFill>
                <a:latin typeface="Tw Cen MT" panose="020B0602020104020603" pitchFamily="34" charset="0"/>
                <a:ea typeface="ＭＳ Ｐゴシック"/>
              </a:rPr>
              <a:t>Varies geographically</a:t>
            </a:r>
          </a:p>
        </p:txBody>
      </p:sp>
    </p:spTree>
    <p:extLst>
      <p:ext uri="{BB962C8B-B14F-4D97-AF65-F5344CB8AC3E}">
        <p14:creationId xmlns:p14="http://schemas.microsoft.com/office/powerpoint/2010/main" val="17331438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erson in a suit and tie&#10;&#10;Description automatically generated">
            <a:extLst>
              <a:ext uri="{FF2B5EF4-FFF2-40B4-BE49-F238E27FC236}">
                <a16:creationId xmlns:a16="http://schemas.microsoft.com/office/drawing/2014/main" id="{5DB33B0A-2F21-3F24-21E5-4B132D7BECC3}"/>
              </a:ext>
            </a:extLst>
          </p:cNvPr>
          <p:cNvPicPr>
            <a:picLocks noChangeAspect="1"/>
          </p:cNvPicPr>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34184310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school bus and stationery on a blue grid background&#10;&#10;Description automatically generated">
            <a:extLst>
              <a:ext uri="{FF2B5EF4-FFF2-40B4-BE49-F238E27FC236}">
                <a16:creationId xmlns:a16="http://schemas.microsoft.com/office/drawing/2014/main" id="{0EFED2B2-6472-82E7-3151-423E05F48E00}"/>
              </a:ext>
            </a:extLst>
          </p:cNvPr>
          <p:cNvPicPr>
            <a:picLocks noChangeAspect="1"/>
          </p:cNvPicPr>
          <p:nvPr/>
        </p:nvPicPr>
        <p:blipFill rotWithShape="1">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2611073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1752600" y="5146371"/>
            <a:ext cx="8915400" cy="1879002"/>
          </a:xfrm>
        </p:spPr>
        <p:txBody>
          <a:bodyPr/>
          <a:lstStyle/>
          <a:p>
            <a:pPr marL="0" indent="0">
              <a:spcBef>
                <a:spcPts val="0"/>
              </a:spcBef>
              <a:spcAft>
                <a:spcPts val="600"/>
              </a:spcAft>
              <a:buNone/>
            </a:pPr>
            <a:r>
              <a:rPr lang="en-US" sz="2800" b="1" dirty="0">
                <a:solidFill>
                  <a:srgbClr val="000000"/>
                </a:solidFill>
                <a:latin typeface="Tw Cen MT" panose="020B0602020104020603" pitchFamily="34" charset="0"/>
              </a:rPr>
              <a:t>Florida Affordable Housing Trends</a:t>
            </a:r>
          </a:p>
          <a:p>
            <a:pPr marL="0" indent="0">
              <a:spcBef>
                <a:spcPts val="0"/>
              </a:spcBef>
              <a:spcAft>
                <a:spcPts val="600"/>
              </a:spcAft>
              <a:buNone/>
            </a:pPr>
            <a:r>
              <a:rPr lang="en-US" sz="2000" dirty="0">
                <a:solidFill>
                  <a:srgbClr val="000000"/>
                </a:solidFill>
                <a:latin typeface="Tw Cen MT" panose="020B0602020104020603" pitchFamily="34" charset="0"/>
              </a:rPr>
              <a:t>Shimberg Center for Housing Studies</a:t>
            </a:r>
          </a:p>
          <a:p>
            <a:pPr marL="0" indent="0">
              <a:spcBef>
                <a:spcPts val="0"/>
              </a:spcBef>
              <a:spcAft>
                <a:spcPts val="600"/>
              </a:spcAft>
              <a:buNone/>
            </a:pPr>
            <a:r>
              <a:rPr lang="en-US" sz="2000" dirty="0">
                <a:solidFill>
                  <a:srgbClr val="000000"/>
                </a:solidFill>
                <a:latin typeface="Tw Cen MT" panose="020B0602020104020603" pitchFamily="34" charset="0"/>
              </a:rPr>
              <a:t>June 2024</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46907" y="6179549"/>
            <a:ext cx="1399401" cy="554717"/>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39010" y="6232162"/>
            <a:ext cx="453590" cy="449489"/>
          </a:xfrm>
          <a:prstGeom prst="rect">
            <a:avLst/>
          </a:prstGeom>
        </p:spPr>
      </p:pic>
      <p:pic>
        <p:nvPicPr>
          <p:cNvPr id="2" name="Picture 1">
            <a:extLst>
              <a:ext uri="{FF2B5EF4-FFF2-40B4-BE49-F238E27FC236}">
                <a16:creationId xmlns:a16="http://schemas.microsoft.com/office/drawing/2014/main" id="{54467025-B4F5-CBAD-1300-1C21CB795A6D}"/>
              </a:ext>
            </a:extLst>
          </p:cNvPr>
          <p:cNvPicPr>
            <a:picLocks noChangeAspect="1"/>
          </p:cNvPicPr>
          <p:nvPr/>
        </p:nvPicPr>
        <p:blipFill>
          <a:blip r:embed="rId5"/>
          <a:stretch>
            <a:fillRect/>
          </a:stretch>
        </p:blipFill>
        <p:spPr>
          <a:xfrm>
            <a:off x="0" y="0"/>
            <a:ext cx="12192000" cy="5021706"/>
          </a:xfrm>
          <a:prstGeom prst="rect">
            <a:avLst/>
          </a:prstGeom>
        </p:spPr>
      </p:pic>
    </p:spTree>
    <p:extLst>
      <p:ext uri="{BB962C8B-B14F-4D97-AF65-F5344CB8AC3E}">
        <p14:creationId xmlns:p14="http://schemas.microsoft.com/office/powerpoint/2010/main" val="3005419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Title 1"/>
          <p:cNvSpPr>
            <a:spLocks noGrp="1"/>
          </p:cNvSpPr>
          <p:nvPr>
            <p:ph type="title"/>
          </p:nvPr>
        </p:nvSpPr>
        <p:spPr>
          <a:xfrm>
            <a:off x="1960442" y="343484"/>
            <a:ext cx="8471237" cy="642991"/>
          </a:xfrm>
          <a:noFill/>
        </p:spPr>
        <p:txBody>
          <a:bodyPr>
            <a:normAutofit fontScale="90000"/>
          </a:bodyPr>
          <a:lstStyle/>
          <a:p>
            <a:r>
              <a:rPr lang="en-US" sz="2400" dirty="0">
                <a:solidFill>
                  <a:srgbClr val="000000"/>
                </a:solidFill>
                <a:latin typeface="Tw Cen MT" panose="020B0602020104020603" pitchFamily="34" charset="0"/>
              </a:rPr>
              <a:t>Home prices increased sharply in 2020-2022. Median single family home prices have surpassed mid-2000s boom-era levels.</a:t>
            </a:r>
          </a:p>
        </p:txBody>
      </p:sp>
      <p:sp>
        <p:nvSpPr>
          <p:cNvPr id="53253" name="Text Box 5"/>
          <p:cNvSpPr txBox="1">
            <a:spLocks noChangeArrowheads="1"/>
          </p:cNvSpPr>
          <p:nvPr/>
        </p:nvSpPr>
        <p:spPr bwMode="auto">
          <a:xfrm>
            <a:off x="1966304" y="6254006"/>
            <a:ext cx="6174157" cy="400110"/>
          </a:xfrm>
          <a:prstGeom prst="rect">
            <a:avLst/>
          </a:prstGeom>
          <a:noFill/>
          <a:ln w="9525">
            <a:noFill/>
            <a:miter lim="800000"/>
            <a:headEnd/>
            <a:tailEnd/>
          </a:ln>
          <a:effectLst/>
        </p:spPr>
        <p:txBody>
          <a:bodyPr wrap="square">
            <a:spAutoFit/>
          </a:bodyPr>
          <a:lstStyle/>
          <a:p>
            <a:pPr fontAlgn="base">
              <a:spcBef>
                <a:spcPct val="0"/>
              </a:spcBef>
              <a:spcAft>
                <a:spcPct val="0"/>
              </a:spcAft>
              <a:defRPr/>
            </a:pPr>
            <a:r>
              <a:rPr lang="en-US" sz="1000" dirty="0">
                <a:solidFill>
                  <a:srgbClr val="000000"/>
                </a:solidFill>
                <a:latin typeface="Tw Cen MT" panose="020B0602020104020603" pitchFamily="34" charset="0"/>
                <a:ea typeface="ＭＳ Ｐゴシック" pitchFamily="-72" charset="-128"/>
              </a:rPr>
              <a:t>Source: Shimberg Center analysis of Florida Department of Revenue, Sales Data Files. All values in 2023 dollars to correct for inflation.</a:t>
            </a:r>
          </a:p>
        </p:txBody>
      </p:sp>
      <p:sp>
        <p:nvSpPr>
          <p:cNvPr id="6" name="Rectangle 5"/>
          <p:cNvSpPr/>
          <p:nvPr/>
        </p:nvSpPr>
        <p:spPr>
          <a:xfrm>
            <a:off x="1960441" y="5979790"/>
            <a:ext cx="6367272" cy="319446"/>
          </a:xfrm>
          <a:prstGeom prst="rect">
            <a:avLst/>
          </a:prstGeom>
          <a:noFill/>
        </p:spPr>
        <p:txBody>
          <a:bodyPr wrap="square">
            <a:spAutoFit/>
          </a:bodyPr>
          <a:lstStyle/>
          <a:p>
            <a:pPr fontAlgn="base">
              <a:lnSpc>
                <a:spcPct val="112000"/>
              </a:lnSpc>
              <a:spcBef>
                <a:spcPts val="1000"/>
              </a:spcBef>
              <a:spcAft>
                <a:spcPts val="1000"/>
              </a:spcAft>
              <a:defRPr/>
            </a:pPr>
            <a:r>
              <a:rPr lang="en-US" sz="1400" b="1" dirty="0">
                <a:solidFill>
                  <a:srgbClr val="000000"/>
                </a:solidFill>
                <a:latin typeface="Tw Cen MT" panose="020B0602020104020603" pitchFamily="34" charset="0"/>
                <a:ea typeface="MS Gothic"/>
                <a:cs typeface="Times New Roman"/>
              </a:rPr>
              <a:t>Median Single Family Home Sale Price, 2003-2023 (2023$)</a:t>
            </a:r>
          </a:p>
        </p:txBody>
      </p:sp>
      <p:grpSp>
        <p:nvGrpSpPr>
          <p:cNvPr id="9" name="Group 8"/>
          <p:cNvGrpSpPr/>
          <p:nvPr/>
        </p:nvGrpSpPr>
        <p:grpSpPr>
          <a:xfrm>
            <a:off x="8471269" y="6183680"/>
            <a:ext cx="1771942" cy="501631"/>
            <a:chOff x="6815010" y="6179548"/>
            <a:chExt cx="2007297" cy="554717"/>
          </a:xfrm>
        </p:grpSpPr>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22906" y="6179548"/>
              <a:ext cx="1399401" cy="554717"/>
            </a:xfrm>
            <a:prstGeom prst="rect">
              <a:avLst/>
            </a:prstGeom>
          </p:spPr>
        </p:pic>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15010" y="6232161"/>
              <a:ext cx="453590" cy="449489"/>
            </a:xfrm>
            <a:prstGeom prst="rect">
              <a:avLst/>
            </a:prstGeom>
          </p:spPr>
        </p:pic>
      </p:grpSp>
      <p:graphicFrame>
        <p:nvGraphicFramePr>
          <p:cNvPr id="4" name="Chart 3">
            <a:extLst>
              <a:ext uri="{FF2B5EF4-FFF2-40B4-BE49-F238E27FC236}">
                <a16:creationId xmlns:a16="http://schemas.microsoft.com/office/drawing/2014/main" id="{D7E03494-ABA9-4FF9-BB93-EF39D500E547}"/>
              </a:ext>
            </a:extLst>
          </p:cNvPr>
          <p:cNvGraphicFramePr>
            <a:graphicFrameLocks/>
          </p:cNvGraphicFramePr>
          <p:nvPr/>
        </p:nvGraphicFramePr>
        <p:xfrm>
          <a:off x="1845464" y="986474"/>
          <a:ext cx="8501072" cy="512479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299537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Title 1"/>
          <p:cNvSpPr>
            <a:spLocks noGrp="1"/>
          </p:cNvSpPr>
          <p:nvPr>
            <p:ph type="title"/>
          </p:nvPr>
        </p:nvSpPr>
        <p:spPr>
          <a:xfrm>
            <a:off x="1960442" y="343484"/>
            <a:ext cx="8471237" cy="642991"/>
          </a:xfrm>
          <a:noFill/>
        </p:spPr>
        <p:txBody>
          <a:bodyPr>
            <a:normAutofit/>
          </a:bodyPr>
          <a:lstStyle/>
          <a:p>
            <a:r>
              <a:rPr lang="en-US" sz="2400" dirty="0">
                <a:solidFill>
                  <a:srgbClr val="000000"/>
                </a:solidFill>
                <a:latin typeface="Tw Cen MT" panose="020B0602020104020603" pitchFamily="34" charset="0"/>
              </a:rPr>
              <a:t>Rents increased sharply during the same period.</a:t>
            </a:r>
          </a:p>
        </p:txBody>
      </p:sp>
      <p:sp>
        <p:nvSpPr>
          <p:cNvPr id="53253" name="Text Box 5"/>
          <p:cNvSpPr txBox="1">
            <a:spLocks noChangeArrowheads="1"/>
          </p:cNvSpPr>
          <p:nvPr/>
        </p:nvSpPr>
        <p:spPr bwMode="auto">
          <a:xfrm>
            <a:off x="1966304" y="6254006"/>
            <a:ext cx="6174157" cy="400110"/>
          </a:xfrm>
          <a:prstGeom prst="rect">
            <a:avLst/>
          </a:prstGeom>
          <a:noFill/>
          <a:ln w="9525">
            <a:noFill/>
            <a:miter lim="800000"/>
            <a:headEnd/>
            <a:tailEnd/>
          </a:ln>
          <a:effectLst/>
        </p:spPr>
        <p:txBody>
          <a:bodyPr wrap="square">
            <a:spAutoFit/>
          </a:bodyPr>
          <a:lstStyle/>
          <a:p>
            <a:pPr fontAlgn="base">
              <a:spcBef>
                <a:spcPct val="0"/>
              </a:spcBef>
              <a:spcAft>
                <a:spcPct val="0"/>
              </a:spcAft>
              <a:defRPr/>
            </a:pPr>
            <a:r>
              <a:rPr lang="en-US" sz="1000" dirty="0">
                <a:solidFill>
                  <a:srgbClr val="000000"/>
                </a:solidFill>
                <a:latin typeface="Tw Cen MT" panose="020B0602020104020603" pitchFamily="34" charset="0"/>
                <a:ea typeface="ＭＳ Ｐゴシック" pitchFamily="-72" charset="-128"/>
              </a:rPr>
              <a:t>Source: Apartment List Data &amp; Rent Estimates, </a:t>
            </a:r>
            <a:r>
              <a:rPr lang="en-US" sz="1000" dirty="0">
                <a:solidFill>
                  <a:srgbClr val="000000"/>
                </a:solidFill>
                <a:latin typeface="Tw Cen MT" panose="020B0602020104020603" pitchFamily="34" charset="0"/>
                <a:ea typeface="ＭＳ Ｐゴシック" pitchFamily="-72" charset="-128"/>
                <a:hlinkClick r:id="rId2"/>
              </a:rPr>
              <a:t>https://www.apartmentlist.com/research/category/data-rent-estimates</a:t>
            </a:r>
            <a:r>
              <a:rPr lang="en-US" sz="1000" dirty="0">
                <a:solidFill>
                  <a:srgbClr val="000000"/>
                </a:solidFill>
                <a:latin typeface="Tw Cen MT" panose="020B0602020104020603" pitchFamily="34" charset="0"/>
                <a:ea typeface="ＭＳ Ｐゴシック" pitchFamily="-72" charset="-128"/>
              </a:rPr>
              <a:t>. Reflects estimated median rent for new leases in April of each year.</a:t>
            </a:r>
          </a:p>
        </p:txBody>
      </p:sp>
      <p:sp>
        <p:nvSpPr>
          <p:cNvPr id="6" name="Rectangle 5"/>
          <p:cNvSpPr/>
          <p:nvPr/>
        </p:nvSpPr>
        <p:spPr>
          <a:xfrm>
            <a:off x="1960441" y="5979790"/>
            <a:ext cx="6367272" cy="319446"/>
          </a:xfrm>
          <a:prstGeom prst="rect">
            <a:avLst/>
          </a:prstGeom>
          <a:noFill/>
        </p:spPr>
        <p:txBody>
          <a:bodyPr wrap="square">
            <a:spAutoFit/>
          </a:bodyPr>
          <a:lstStyle/>
          <a:p>
            <a:pPr fontAlgn="base">
              <a:lnSpc>
                <a:spcPct val="112000"/>
              </a:lnSpc>
              <a:spcBef>
                <a:spcPts val="1000"/>
              </a:spcBef>
              <a:spcAft>
                <a:spcPts val="1000"/>
              </a:spcAft>
              <a:defRPr/>
            </a:pPr>
            <a:r>
              <a:rPr lang="en-US" sz="1400" b="1" dirty="0">
                <a:solidFill>
                  <a:srgbClr val="000000"/>
                </a:solidFill>
                <a:latin typeface="Tw Cen MT" panose="020B0602020104020603" pitchFamily="34" charset="0"/>
                <a:ea typeface="MS Gothic"/>
                <a:cs typeface="Times New Roman"/>
              </a:rPr>
              <a:t>Estimated Median Rent for New Leases, 2017-2024</a:t>
            </a:r>
          </a:p>
        </p:txBody>
      </p:sp>
      <p:grpSp>
        <p:nvGrpSpPr>
          <p:cNvPr id="9" name="Group 8"/>
          <p:cNvGrpSpPr/>
          <p:nvPr/>
        </p:nvGrpSpPr>
        <p:grpSpPr>
          <a:xfrm>
            <a:off x="8471269" y="6183680"/>
            <a:ext cx="1771942" cy="501631"/>
            <a:chOff x="6815010" y="6179548"/>
            <a:chExt cx="2007297" cy="554717"/>
          </a:xfrm>
        </p:grpSpPr>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22906" y="6179548"/>
              <a:ext cx="1399401" cy="554717"/>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15010" y="6232161"/>
              <a:ext cx="453590" cy="449489"/>
            </a:xfrm>
            <a:prstGeom prst="rect">
              <a:avLst/>
            </a:prstGeom>
          </p:spPr>
        </p:pic>
      </p:grpSp>
      <p:graphicFrame>
        <p:nvGraphicFramePr>
          <p:cNvPr id="2" name="Chart 1">
            <a:extLst>
              <a:ext uri="{FF2B5EF4-FFF2-40B4-BE49-F238E27FC236}">
                <a16:creationId xmlns:a16="http://schemas.microsoft.com/office/drawing/2014/main" id="{D7E03494-ABA9-4FF9-BB93-EF39D500E547}"/>
              </a:ext>
            </a:extLst>
          </p:cNvPr>
          <p:cNvGraphicFramePr>
            <a:graphicFrameLocks/>
          </p:cNvGraphicFramePr>
          <p:nvPr/>
        </p:nvGraphicFramePr>
        <p:xfrm>
          <a:off x="1886249" y="923365"/>
          <a:ext cx="6106231" cy="4885765"/>
        </p:xfrm>
        <a:graphic>
          <a:graphicData uri="http://schemas.openxmlformats.org/drawingml/2006/chart">
            <c:chart xmlns:c="http://schemas.openxmlformats.org/drawingml/2006/chart" xmlns:r="http://schemas.openxmlformats.org/officeDocument/2006/relationships" r:id="rId5"/>
          </a:graphicData>
        </a:graphic>
      </p:graphicFrame>
      <p:sp>
        <p:nvSpPr>
          <p:cNvPr id="5" name="Content Placeholder 3">
            <a:extLst>
              <a:ext uri="{FF2B5EF4-FFF2-40B4-BE49-F238E27FC236}">
                <a16:creationId xmlns:a16="http://schemas.microsoft.com/office/drawing/2014/main" id="{8D3495A7-59B6-855E-A301-ED2C96CB011A}"/>
              </a:ext>
            </a:extLst>
          </p:cNvPr>
          <p:cNvSpPr txBox="1">
            <a:spLocks/>
          </p:cNvSpPr>
          <p:nvPr/>
        </p:nvSpPr>
        <p:spPr>
          <a:xfrm>
            <a:off x="7992479" y="1139317"/>
            <a:ext cx="2291616" cy="4573386"/>
          </a:xfrm>
          <a:prstGeom prst="rect">
            <a:avLst/>
          </a:prstGeom>
          <a:noFill/>
          <a:ln>
            <a:noFill/>
          </a:ln>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fontAlgn="base">
              <a:lnSpc>
                <a:spcPct val="124000"/>
              </a:lnSpc>
              <a:buClr>
                <a:srgbClr val="464653"/>
              </a:buClr>
              <a:defRPr/>
            </a:pPr>
            <a:r>
              <a:rPr lang="en-US" sz="2000" dirty="0">
                <a:solidFill>
                  <a:srgbClr val="000000"/>
                </a:solidFill>
                <a:latin typeface="Tw Cen MT" panose="020B0602020104020603" pitchFamily="34" charset="0"/>
                <a:ea typeface="ＭＳ Ｐゴシック"/>
              </a:rPr>
              <a:t>Median rent for new leases increased 28% during 2021-2022</a:t>
            </a:r>
          </a:p>
          <a:p>
            <a:pPr fontAlgn="base">
              <a:lnSpc>
                <a:spcPct val="124000"/>
              </a:lnSpc>
              <a:buClr>
                <a:srgbClr val="464653"/>
              </a:buClr>
              <a:defRPr/>
            </a:pPr>
            <a:r>
              <a:rPr lang="en-US" sz="2000" dirty="0">
                <a:solidFill>
                  <a:srgbClr val="000000"/>
                </a:solidFill>
                <a:latin typeface="Tw Cen MT" panose="020B0602020104020603" pitchFamily="34" charset="0"/>
                <a:ea typeface="ＭＳ Ｐゴシック"/>
              </a:rPr>
              <a:t>Rents are more stable now, but at the new higher levels.</a:t>
            </a:r>
          </a:p>
        </p:txBody>
      </p:sp>
    </p:spTree>
    <p:extLst>
      <p:ext uri="{BB962C8B-B14F-4D97-AF65-F5344CB8AC3E}">
        <p14:creationId xmlns:p14="http://schemas.microsoft.com/office/powerpoint/2010/main" val="32731939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Title 1"/>
          <p:cNvSpPr>
            <a:spLocks noGrp="1"/>
          </p:cNvSpPr>
          <p:nvPr>
            <p:ph type="title"/>
          </p:nvPr>
        </p:nvSpPr>
        <p:spPr>
          <a:xfrm>
            <a:off x="1767840" y="581120"/>
            <a:ext cx="8537912" cy="609447"/>
          </a:xfrm>
          <a:noFill/>
        </p:spPr>
        <p:txBody>
          <a:bodyPr/>
          <a:lstStyle/>
          <a:p>
            <a:r>
              <a:rPr lang="en-US" sz="2000" dirty="0">
                <a:solidFill>
                  <a:srgbClr val="000000"/>
                </a:solidFill>
              </a:rPr>
              <a:t>The state added hundreds of thousands of rental units between 2012 and 2022 but </a:t>
            </a:r>
            <a:r>
              <a:rPr lang="en-US" sz="2000" i="1" dirty="0">
                <a:solidFill>
                  <a:srgbClr val="000000"/>
                </a:solidFill>
              </a:rPr>
              <a:t>lost</a:t>
            </a:r>
            <a:r>
              <a:rPr lang="en-US" sz="2000" dirty="0">
                <a:solidFill>
                  <a:srgbClr val="000000"/>
                </a:solidFill>
              </a:rPr>
              <a:t> units renting for $1,200 or less (2022 $). </a:t>
            </a:r>
          </a:p>
        </p:txBody>
      </p:sp>
      <p:sp>
        <p:nvSpPr>
          <p:cNvPr id="8" name="Rectangle 7"/>
          <p:cNvSpPr/>
          <p:nvPr/>
        </p:nvSpPr>
        <p:spPr>
          <a:xfrm>
            <a:off x="1735834" y="6052088"/>
            <a:ext cx="6367272" cy="319446"/>
          </a:xfrm>
          <a:prstGeom prst="rect">
            <a:avLst/>
          </a:prstGeom>
          <a:noFill/>
        </p:spPr>
        <p:txBody>
          <a:bodyPr wrap="square">
            <a:spAutoFit/>
          </a:bodyPr>
          <a:lstStyle/>
          <a:p>
            <a:pPr fontAlgn="base">
              <a:lnSpc>
                <a:spcPct val="112000"/>
              </a:lnSpc>
              <a:spcBef>
                <a:spcPts val="1000"/>
              </a:spcBef>
              <a:spcAft>
                <a:spcPts val="1000"/>
              </a:spcAft>
              <a:defRPr/>
            </a:pPr>
            <a:r>
              <a:rPr lang="en-US" sz="1400" b="1" dirty="0">
                <a:solidFill>
                  <a:prstClr val="black"/>
                </a:solidFill>
                <a:latin typeface="Tw Cen MT" panose="020B0602020104020603" pitchFamily="34" charset="0"/>
                <a:ea typeface="MS Gothic"/>
                <a:cs typeface="Times New Roman"/>
              </a:rPr>
              <a:t>Units by Gross Rent Above/Below $1,200 (2022 $), Florida, 2012 &amp; 2022</a:t>
            </a:r>
          </a:p>
        </p:txBody>
      </p:sp>
      <p:sp>
        <p:nvSpPr>
          <p:cNvPr id="10" name="Rectangle 9"/>
          <p:cNvSpPr/>
          <p:nvPr/>
        </p:nvSpPr>
        <p:spPr>
          <a:xfrm>
            <a:off x="1735835" y="6254902"/>
            <a:ext cx="6278302" cy="430887"/>
          </a:xfrm>
          <a:prstGeom prst="rect">
            <a:avLst/>
          </a:prstGeom>
        </p:spPr>
        <p:txBody>
          <a:bodyPr wrap="square">
            <a:spAutoFit/>
          </a:bodyPr>
          <a:lstStyle/>
          <a:p>
            <a:pPr fontAlgn="base">
              <a:spcBef>
                <a:spcPct val="0"/>
              </a:spcBef>
              <a:spcAft>
                <a:spcPct val="0"/>
              </a:spcAft>
              <a:defRPr/>
            </a:pPr>
            <a:r>
              <a:rPr lang="en-US" sz="1100" dirty="0">
                <a:solidFill>
                  <a:prstClr val="black"/>
                </a:solidFill>
                <a:latin typeface="Tw Cen MT" panose="020B0602020104020603" pitchFamily="34" charset="0"/>
                <a:ea typeface="ＭＳ Ｐゴシック" pitchFamily="-72" charset="-128"/>
              </a:rPr>
              <a:t>Source: Shimberg Center tabulation of U.S. Census Bureau, 2012 and 2022 American Community Survey. Year 2012 rents adjusted to 2022 dollars using Consumer Price Index. </a:t>
            </a:r>
          </a:p>
        </p:txBody>
      </p:sp>
      <p:sp>
        <p:nvSpPr>
          <p:cNvPr id="13" name="Content Placeholder 3"/>
          <p:cNvSpPr txBox="1">
            <a:spLocks/>
          </p:cNvSpPr>
          <p:nvPr/>
        </p:nvSpPr>
        <p:spPr>
          <a:xfrm>
            <a:off x="8014136" y="1316633"/>
            <a:ext cx="2291616" cy="4573386"/>
          </a:xfrm>
          <a:prstGeom prst="rect">
            <a:avLst/>
          </a:prstGeom>
          <a:noFill/>
          <a:ln>
            <a:noFill/>
          </a:ln>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fontAlgn="base">
              <a:lnSpc>
                <a:spcPct val="124000"/>
              </a:lnSpc>
              <a:buClr>
                <a:srgbClr val="464653"/>
              </a:buClr>
              <a:defRPr/>
            </a:pPr>
            <a:r>
              <a:rPr lang="en-US" sz="2000" dirty="0">
                <a:solidFill>
                  <a:srgbClr val="000000"/>
                </a:solidFill>
                <a:latin typeface="Tw Cen MT" panose="020B0602020104020603" pitchFamily="34" charset="0"/>
                <a:ea typeface="ＭＳ Ｐゴシック"/>
              </a:rPr>
              <a:t>Net increase 2012-2022: 416,000 rental units </a:t>
            </a:r>
          </a:p>
          <a:p>
            <a:pPr fontAlgn="base">
              <a:lnSpc>
                <a:spcPct val="124000"/>
              </a:lnSpc>
              <a:buClr>
                <a:srgbClr val="464653"/>
              </a:buClr>
              <a:defRPr/>
            </a:pPr>
            <a:r>
              <a:rPr lang="en-US" sz="2000" dirty="0">
                <a:solidFill>
                  <a:srgbClr val="000000"/>
                </a:solidFill>
                <a:latin typeface="Tw Cen MT" panose="020B0602020104020603" pitchFamily="34" charset="0"/>
                <a:ea typeface="ＭＳ Ｐゴシック"/>
              </a:rPr>
              <a:t>$1,200+ units </a:t>
            </a:r>
            <a:r>
              <a:rPr lang="en-US" sz="2000" b="1" dirty="0">
                <a:solidFill>
                  <a:srgbClr val="000000"/>
                </a:solidFill>
                <a:latin typeface="Tw Cen MT" panose="020B0602020104020603" pitchFamily="34" charset="0"/>
                <a:ea typeface="ＭＳ Ｐゴシック"/>
              </a:rPr>
              <a:t>grew</a:t>
            </a:r>
            <a:r>
              <a:rPr lang="en-US" sz="2000" dirty="0">
                <a:solidFill>
                  <a:srgbClr val="000000"/>
                </a:solidFill>
                <a:latin typeface="Tw Cen MT" panose="020B0602020104020603" pitchFamily="34" charset="0"/>
                <a:ea typeface="ＭＳ Ｐゴシック"/>
              </a:rPr>
              <a:t> by over 727,000</a:t>
            </a:r>
          </a:p>
          <a:p>
            <a:pPr fontAlgn="base">
              <a:lnSpc>
                <a:spcPct val="124000"/>
              </a:lnSpc>
              <a:buClr>
                <a:srgbClr val="464653"/>
              </a:buClr>
              <a:defRPr/>
            </a:pPr>
            <a:r>
              <a:rPr lang="en-US" sz="2000" dirty="0">
                <a:solidFill>
                  <a:srgbClr val="000000"/>
                </a:solidFill>
                <a:latin typeface="Tw Cen MT" panose="020B0602020104020603" pitchFamily="34" charset="0"/>
                <a:ea typeface="ＭＳ Ｐゴシック"/>
              </a:rPr>
              <a:t>Units at or below $1,000 </a:t>
            </a:r>
            <a:r>
              <a:rPr lang="en-US" sz="2000" b="1" dirty="0">
                <a:solidFill>
                  <a:srgbClr val="000000"/>
                </a:solidFill>
                <a:latin typeface="Tw Cen MT" panose="020B0602020104020603" pitchFamily="34" charset="0"/>
                <a:ea typeface="ＭＳ Ｐゴシック"/>
              </a:rPr>
              <a:t>fell</a:t>
            </a:r>
            <a:r>
              <a:rPr lang="en-US" sz="2000" dirty="0">
                <a:solidFill>
                  <a:srgbClr val="000000"/>
                </a:solidFill>
                <a:latin typeface="Tw Cen MT" panose="020B0602020104020603" pitchFamily="34" charset="0"/>
                <a:ea typeface="ＭＳ Ｐゴシック"/>
              </a:rPr>
              <a:t> by over 311,000</a:t>
            </a:r>
          </a:p>
        </p:txBody>
      </p:sp>
      <p:grpSp>
        <p:nvGrpSpPr>
          <p:cNvPr id="9" name="Group 8"/>
          <p:cNvGrpSpPr/>
          <p:nvPr/>
        </p:nvGrpSpPr>
        <p:grpSpPr>
          <a:xfrm>
            <a:off x="8471269" y="6183680"/>
            <a:ext cx="1771942" cy="501631"/>
            <a:chOff x="6815010" y="6179548"/>
            <a:chExt cx="2007297" cy="554717"/>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22906" y="6179548"/>
              <a:ext cx="1399401" cy="554717"/>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15010" y="6232161"/>
              <a:ext cx="453590" cy="449489"/>
            </a:xfrm>
            <a:prstGeom prst="rect">
              <a:avLst/>
            </a:prstGeom>
          </p:spPr>
        </p:pic>
      </p:grpSp>
      <p:graphicFrame>
        <p:nvGraphicFramePr>
          <p:cNvPr id="3" name="Chart 2">
            <a:extLst>
              <a:ext uri="{FF2B5EF4-FFF2-40B4-BE49-F238E27FC236}">
                <a16:creationId xmlns:a16="http://schemas.microsoft.com/office/drawing/2014/main" id="{736E3BDB-91A0-4E16-BA74-581273BCD522}"/>
              </a:ext>
            </a:extLst>
          </p:cNvPr>
          <p:cNvGraphicFramePr>
            <a:graphicFrameLocks/>
          </p:cNvGraphicFramePr>
          <p:nvPr/>
        </p:nvGraphicFramePr>
        <p:xfrm>
          <a:off x="1768545" y="1316633"/>
          <a:ext cx="6147291" cy="457338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50068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Title 1"/>
          <p:cNvSpPr>
            <a:spLocks noGrp="1"/>
          </p:cNvSpPr>
          <p:nvPr>
            <p:ph type="title"/>
          </p:nvPr>
        </p:nvSpPr>
        <p:spPr>
          <a:xfrm>
            <a:off x="1966304" y="33391"/>
            <a:ext cx="8471237" cy="990600"/>
          </a:xfrm>
          <a:noFill/>
        </p:spPr>
        <p:txBody>
          <a:bodyPr/>
          <a:lstStyle/>
          <a:p>
            <a:r>
              <a:rPr lang="en-US" sz="2200" dirty="0">
                <a:solidFill>
                  <a:srgbClr val="000000"/>
                </a:solidFill>
                <a:latin typeface="Tw Cen MT" panose="020B0602020104020603" pitchFamily="34" charset="0"/>
              </a:rPr>
              <a:t>Affordable Housing Terminology</a:t>
            </a:r>
          </a:p>
        </p:txBody>
      </p:sp>
      <p:sp>
        <p:nvSpPr>
          <p:cNvPr id="3" name="Content Placeholder 2"/>
          <p:cNvSpPr>
            <a:spLocks noGrp="1"/>
          </p:cNvSpPr>
          <p:nvPr>
            <p:ph sz="quarter" idx="1"/>
          </p:nvPr>
        </p:nvSpPr>
        <p:spPr>
          <a:xfrm>
            <a:off x="2057400" y="1313380"/>
            <a:ext cx="8001000" cy="5163620"/>
          </a:xfrm>
        </p:spPr>
        <p:txBody>
          <a:bodyPr/>
          <a:lstStyle/>
          <a:p>
            <a:pPr marL="227013" lvl="1" indent="-227013">
              <a:spcBef>
                <a:spcPts val="600"/>
              </a:spcBef>
              <a:spcAft>
                <a:spcPts val="1200"/>
              </a:spcAft>
              <a:buClr>
                <a:schemeClr val="tx1">
                  <a:lumMod val="75000"/>
                  <a:lumOff val="25000"/>
                </a:schemeClr>
              </a:buClr>
            </a:pPr>
            <a:r>
              <a:rPr lang="en-US" sz="2400" dirty="0">
                <a:solidFill>
                  <a:srgbClr val="000000"/>
                </a:solidFill>
                <a:latin typeface="Tw Cen MT" panose="020B0602020104020603" pitchFamily="34" charset="0"/>
              </a:rPr>
              <a:t>Housing is usually considered to be </a:t>
            </a:r>
            <a:r>
              <a:rPr lang="en-US" sz="2400" b="1" dirty="0">
                <a:solidFill>
                  <a:srgbClr val="000000"/>
                </a:solidFill>
                <a:latin typeface="Tw Cen MT" panose="020B0602020104020603" pitchFamily="34" charset="0"/>
              </a:rPr>
              <a:t>affordable</a:t>
            </a:r>
            <a:r>
              <a:rPr lang="en-US" sz="2400" dirty="0">
                <a:solidFill>
                  <a:srgbClr val="000000"/>
                </a:solidFill>
                <a:latin typeface="Tw Cen MT" panose="020B0602020104020603" pitchFamily="34" charset="0"/>
              </a:rPr>
              <a:t> if it costs no more than 30% of household income.</a:t>
            </a:r>
          </a:p>
          <a:p>
            <a:pPr marL="227013" lvl="1" indent="-227013">
              <a:spcBef>
                <a:spcPts val="600"/>
              </a:spcBef>
              <a:spcAft>
                <a:spcPts val="1200"/>
              </a:spcAft>
              <a:buClr>
                <a:schemeClr val="tx1">
                  <a:lumMod val="75000"/>
                  <a:lumOff val="25000"/>
                </a:schemeClr>
              </a:buClr>
            </a:pPr>
            <a:r>
              <a:rPr lang="en-US" sz="2400" b="1" dirty="0">
                <a:solidFill>
                  <a:srgbClr val="000000"/>
                </a:solidFill>
                <a:latin typeface="Tw Cen MT" panose="020B0602020104020603" pitchFamily="34" charset="0"/>
              </a:rPr>
              <a:t>Cost burdened</a:t>
            </a:r>
            <a:r>
              <a:rPr lang="en-US" sz="2400" dirty="0">
                <a:solidFill>
                  <a:srgbClr val="000000"/>
                </a:solidFill>
                <a:latin typeface="Tw Cen MT" panose="020B0602020104020603" pitchFamily="34" charset="0"/>
              </a:rPr>
              <a:t>: Paying more than 30% of income for owner or renter costs</a:t>
            </a:r>
          </a:p>
          <a:p>
            <a:pPr marL="227013" lvl="1" indent="-227013">
              <a:spcBef>
                <a:spcPts val="600"/>
              </a:spcBef>
              <a:spcAft>
                <a:spcPts val="1200"/>
              </a:spcAft>
              <a:buClr>
                <a:schemeClr val="tx1">
                  <a:lumMod val="75000"/>
                  <a:lumOff val="25000"/>
                </a:schemeClr>
              </a:buClr>
            </a:pPr>
            <a:r>
              <a:rPr lang="en-US" sz="2400" b="1" dirty="0">
                <a:solidFill>
                  <a:srgbClr val="000000"/>
                </a:solidFill>
                <a:latin typeface="Tw Cen MT" panose="020B0602020104020603" pitchFamily="34" charset="0"/>
              </a:rPr>
              <a:t>Severely cost burdened</a:t>
            </a:r>
            <a:r>
              <a:rPr lang="en-US" sz="2400" dirty="0">
                <a:solidFill>
                  <a:srgbClr val="000000"/>
                </a:solidFill>
                <a:latin typeface="Tw Cen MT" panose="020B0602020104020603" pitchFamily="34" charset="0"/>
              </a:rPr>
              <a:t>: Paying more than 50% of income </a:t>
            </a:r>
          </a:p>
          <a:p>
            <a:pPr marL="227013" lvl="1" indent="-227013">
              <a:spcBef>
                <a:spcPts val="600"/>
              </a:spcBef>
              <a:spcAft>
                <a:spcPts val="1200"/>
              </a:spcAft>
              <a:buClr>
                <a:schemeClr val="tx1">
                  <a:lumMod val="75000"/>
                  <a:lumOff val="25000"/>
                </a:schemeClr>
              </a:buClr>
            </a:pPr>
            <a:r>
              <a:rPr lang="en-US" sz="2400" b="1" dirty="0">
                <a:solidFill>
                  <a:srgbClr val="000000"/>
                </a:solidFill>
                <a:latin typeface="Tw Cen MT" panose="020B0602020104020603" pitchFamily="34" charset="0"/>
              </a:rPr>
              <a:t>Area median income (AMI)</a:t>
            </a:r>
            <a:r>
              <a:rPr lang="en-US" sz="2400" dirty="0">
                <a:solidFill>
                  <a:srgbClr val="000000"/>
                </a:solidFill>
                <a:latin typeface="Tw Cen MT" panose="020B0602020104020603" pitchFamily="34" charset="0"/>
              </a:rPr>
              <a:t>:</a:t>
            </a:r>
            <a:r>
              <a:rPr lang="en-US" sz="2400" b="1" dirty="0">
                <a:solidFill>
                  <a:srgbClr val="000000"/>
                </a:solidFill>
                <a:latin typeface="Tw Cen MT" panose="020B0602020104020603" pitchFamily="34" charset="0"/>
              </a:rPr>
              <a:t> </a:t>
            </a:r>
            <a:r>
              <a:rPr lang="en-US" sz="2400" dirty="0">
                <a:solidFill>
                  <a:srgbClr val="000000"/>
                </a:solidFill>
                <a:latin typeface="Tw Cen MT" panose="020B0602020104020603" pitchFamily="34" charset="0"/>
              </a:rPr>
              <a:t>Used to create standard income measures across places and household sizes, expressed as % AMI</a:t>
            </a:r>
          </a:p>
          <a:p>
            <a:pPr marL="227013" lvl="1" indent="-227013">
              <a:spcBef>
                <a:spcPts val="600"/>
              </a:spcBef>
              <a:spcAft>
                <a:spcPts val="1200"/>
              </a:spcAft>
            </a:pPr>
            <a:endParaRPr lang="en-US" sz="2100" dirty="0">
              <a:solidFill>
                <a:srgbClr val="000000"/>
              </a:solidFill>
              <a:latin typeface="Tw Cen MT" panose="020B0602020104020603" pitchFamily="34" charset="0"/>
            </a:endParaRPr>
          </a:p>
          <a:p>
            <a:pPr marL="274637" lvl="2" indent="0">
              <a:buNone/>
            </a:pPr>
            <a:endParaRPr lang="en-US" sz="1700" dirty="0">
              <a:solidFill>
                <a:srgbClr val="000000"/>
              </a:solidFill>
              <a:latin typeface="Tw Cen MT" panose="020B0602020104020603" pitchFamily="34" charset="0"/>
            </a:endParaRPr>
          </a:p>
          <a:p>
            <a:pPr marL="0" lvl="1" indent="0">
              <a:buNone/>
            </a:pPr>
            <a:endParaRPr lang="en-US" sz="2000" dirty="0">
              <a:solidFill>
                <a:srgbClr val="000000"/>
              </a:solidFill>
              <a:latin typeface="Tw Cen MT" panose="020B0602020104020603" pitchFamily="34" charset="0"/>
            </a:endParaRPr>
          </a:p>
        </p:txBody>
      </p:sp>
      <p:grpSp>
        <p:nvGrpSpPr>
          <p:cNvPr id="4" name="Group 3"/>
          <p:cNvGrpSpPr/>
          <p:nvPr/>
        </p:nvGrpSpPr>
        <p:grpSpPr>
          <a:xfrm>
            <a:off x="8471269" y="6183680"/>
            <a:ext cx="1771942" cy="501631"/>
            <a:chOff x="6815010" y="6179548"/>
            <a:chExt cx="2007297" cy="554717"/>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22906" y="6179548"/>
              <a:ext cx="1399401" cy="554717"/>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15010" y="6232161"/>
              <a:ext cx="453590" cy="449489"/>
            </a:xfrm>
            <a:prstGeom prst="rect">
              <a:avLst/>
            </a:prstGeom>
          </p:spPr>
        </p:pic>
      </p:grpSp>
    </p:spTree>
    <p:extLst>
      <p:ext uri="{BB962C8B-B14F-4D97-AF65-F5344CB8AC3E}">
        <p14:creationId xmlns:p14="http://schemas.microsoft.com/office/powerpoint/2010/main" val="2864919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Title 1"/>
          <p:cNvSpPr>
            <a:spLocks noGrp="1"/>
          </p:cNvSpPr>
          <p:nvPr>
            <p:ph type="title"/>
          </p:nvPr>
        </p:nvSpPr>
        <p:spPr>
          <a:xfrm>
            <a:off x="1990688" y="384049"/>
            <a:ext cx="8253985" cy="758814"/>
          </a:xfrm>
          <a:noFill/>
        </p:spPr>
        <p:txBody>
          <a:bodyPr/>
          <a:lstStyle/>
          <a:p>
            <a:r>
              <a:rPr lang="en-US" sz="2400" dirty="0">
                <a:solidFill>
                  <a:srgbClr val="000000"/>
                </a:solidFill>
                <a:latin typeface="Tw Cen MT" panose="020B0602020104020603" pitchFamily="34" charset="0"/>
              </a:rPr>
              <a:t>Example: 2024 Orlando Metro Area Income (% AMI) and Housing Cost Limits</a:t>
            </a:r>
          </a:p>
        </p:txBody>
      </p:sp>
      <p:sp>
        <p:nvSpPr>
          <p:cNvPr id="2" name="Rectangle 1"/>
          <p:cNvSpPr/>
          <p:nvPr/>
        </p:nvSpPr>
        <p:spPr>
          <a:xfrm>
            <a:off x="1897551" y="6327389"/>
            <a:ext cx="8608740" cy="369332"/>
          </a:xfrm>
          <a:prstGeom prst="rect">
            <a:avLst/>
          </a:prstGeom>
        </p:spPr>
        <p:txBody>
          <a:bodyPr wrap="square">
            <a:spAutoFit/>
          </a:bodyPr>
          <a:lstStyle/>
          <a:p>
            <a:pPr fontAlgn="base">
              <a:spcBef>
                <a:spcPct val="0"/>
              </a:spcBef>
              <a:spcAft>
                <a:spcPts val="600"/>
              </a:spcAft>
              <a:defRPr/>
            </a:pPr>
            <a:r>
              <a:rPr lang="en-US" dirty="0">
                <a:solidFill>
                  <a:prstClr val="black"/>
                </a:solidFill>
                <a:latin typeface="Tw Cen MT" panose="020B0602020104020603" pitchFamily="34" charset="0"/>
                <a:ea typeface="ＭＳ Ｐゴシック" pitchFamily="-72" charset="-128"/>
              </a:rPr>
              <a:t>http://flhousingdata.shimberg.ufl.edu/income-and-rent-limits</a:t>
            </a:r>
            <a:endParaRPr lang="en-US" sz="1600" dirty="0">
              <a:solidFill>
                <a:prstClr val="black"/>
              </a:solidFill>
              <a:latin typeface="Tw Cen MT" panose="020B0602020104020603" pitchFamily="34" charset="0"/>
              <a:ea typeface="ＭＳ Ｐゴシック" pitchFamily="-72" charset="-128"/>
            </a:endParaRPr>
          </a:p>
        </p:txBody>
      </p:sp>
      <p:graphicFrame>
        <p:nvGraphicFramePr>
          <p:cNvPr id="6" name="Content Placeholder 3"/>
          <p:cNvGraphicFramePr>
            <a:graphicFrameLocks noGrp="1"/>
          </p:cNvGraphicFramePr>
          <p:nvPr>
            <p:ph sz="quarter" idx="1"/>
          </p:nvPr>
        </p:nvGraphicFramePr>
        <p:xfrm>
          <a:off x="1990688" y="1219198"/>
          <a:ext cx="8253985" cy="4719598"/>
        </p:xfrm>
        <a:graphic>
          <a:graphicData uri="http://schemas.openxmlformats.org/drawingml/2006/table">
            <a:tbl>
              <a:tblPr firstRow="1" bandRow="1">
                <a:tableStyleId>{5C22544A-7EE6-4342-B048-85BDC9FD1C3A}</a:tableStyleId>
              </a:tblPr>
              <a:tblGrid>
                <a:gridCol w="1530537">
                  <a:extLst>
                    <a:ext uri="{9D8B030D-6E8A-4147-A177-3AD203B41FA5}">
                      <a16:colId xmlns:a16="http://schemas.microsoft.com/office/drawing/2014/main" val="391046648"/>
                    </a:ext>
                  </a:extLst>
                </a:gridCol>
                <a:gridCol w="1899108">
                  <a:extLst>
                    <a:ext uri="{9D8B030D-6E8A-4147-A177-3AD203B41FA5}">
                      <a16:colId xmlns:a16="http://schemas.microsoft.com/office/drawing/2014/main" val="3144182741"/>
                    </a:ext>
                  </a:extLst>
                </a:gridCol>
                <a:gridCol w="1533274">
                  <a:extLst>
                    <a:ext uri="{9D8B030D-6E8A-4147-A177-3AD203B41FA5}">
                      <a16:colId xmlns:a16="http://schemas.microsoft.com/office/drawing/2014/main" val="3163411109"/>
                    </a:ext>
                  </a:extLst>
                </a:gridCol>
                <a:gridCol w="1412723">
                  <a:extLst>
                    <a:ext uri="{9D8B030D-6E8A-4147-A177-3AD203B41FA5}">
                      <a16:colId xmlns:a16="http://schemas.microsoft.com/office/drawing/2014/main" val="3862370200"/>
                    </a:ext>
                  </a:extLst>
                </a:gridCol>
                <a:gridCol w="1878343">
                  <a:extLst>
                    <a:ext uri="{9D8B030D-6E8A-4147-A177-3AD203B41FA5}">
                      <a16:colId xmlns:a16="http://schemas.microsoft.com/office/drawing/2014/main" val="3168410088"/>
                    </a:ext>
                  </a:extLst>
                </a:gridCol>
              </a:tblGrid>
              <a:tr h="2067466">
                <a:tc>
                  <a:txBody>
                    <a:bodyPr/>
                    <a:lstStyle/>
                    <a:p>
                      <a:pPr algn="ctr"/>
                      <a:r>
                        <a:rPr lang="en-US" sz="2000" dirty="0">
                          <a:latin typeface="Tw Cen MT" panose="020B0602020104020603" pitchFamily="34" charset="0"/>
                        </a:rPr>
                        <a:t>Income</a:t>
                      </a:r>
                      <a:r>
                        <a:rPr lang="en-US" sz="2000" baseline="0" dirty="0">
                          <a:latin typeface="Tw Cen MT" panose="020B0602020104020603" pitchFamily="34" charset="0"/>
                        </a:rPr>
                        <a:t> level</a:t>
                      </a:r>
                      <a:endParaRPr lang="en-US" sz="2000" dirty="0">
                        <a:latin typeface="Tw Cen MT" panose="020B0602020104020603" pitchFamily="34" charset="0"/>
                      </a:endParaRPr>
                    </a:p>
                  </a:txBody>
                  <a:tcPr marL="137160" marR="137160" marT="137160" marB="137160"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latin typeface="Tw Cen MT" panose="020B0602020104020603" pitchFamily="34" charset="0"/>
                        </a:rPr>
                        <a:t>Annual income</a:t>
                      </a:r>
                      <a:r>
                        <a:rPr lang="en-US" sz="2000" baseline="0" dirty="0">
                          <a:latin typeface="Tw Cen MT" panose="020B0602020104020603" pitchFamily="34" charset="0"/>
                        </a:rPr>
                        <a:t> limit </a:t>
                      </a:r>
                      <a:br>
                        <a:rPr lang="en-US" sz="2000" baseline="0" dirty="0">
                          <a:latin typeface="Tw Cen MT" panose="020B0602020104020603" pitchFamily="34" charset="0"/>
                        </a:rPr>
                      </a:br>
                      <a:r>
                        <a:rPr lang="en-US" sz="2000" baseline="0" dirty="0">
                          <a:latin typeface="Tw Cen MT" panose="020B0602020104020603" pitchFamily="34" charset="0"/>
                        </a:rPr>
                        <a:t>(1-4 person household)</a:t>
                      </a:r>
                      <a:endParaRPr lang="en-US" sz="2000" dirty="0">
                        <a:latin typeface="Tw Cen MT" panose="020B0602020104020603"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latin typeface="Tw Cen MT" panose="020B0602020104020603" pitchFamily="34" charset="0"/>
                        </a:rPr>
                        <a:t>Hourly</a:t>
                      </a:r>
                      <a:r>
                        <a:rPr lang="en-US" sz="2000" baseline="0" dirty="0">
                          <a:latin typeface="Tw Cen MT" panose="020B0602020104020603" pitchFamily="34" charset="0"/>
                        </a:rPr>
                        <a:t> wage, </a:t>
                      </a:r>
                    </a:p>
                    <a:p>
                      <a:pPr algn="ctr"/>
                      <a:r>
                        <a:rPr lang="en-US" sz="2000" baseline="0" dirty="0">
                          <a:latin typeface="Tw Cen MT" panose="020B0602020104020603" pitchFamily="34" charset="0"/>
                        </a:rPr>
                        <a:t>1 full-time job</a:t>
                      </a:r>
                      <a:endParaRPr lang="en-US" sz="2000" dirty="0">
                        <a:latin typeface="Tw Cen MT" panose="020B0602020104020603"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latin typeface="Tw Cen MT" panose="020B0602020104020603" pitchFamily="34" charset="0"/>
                        </a:rPr>
                        <a:t>Hourly wage, 2 full-time jobs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latin typeface="Tw Cen MT" panose="020B0602020104020603" pitchFamily="34" charset="0"/>
                        </a:rPr>
                        <a:t>Max.</a:t>
                      </a:r>
                      <a:r>
                        <a:rPr lang="en-US" sz="2000" baseline="0" dirty="0">
                          <a:latin typeface="Tw Cen MT" panose="020B0602020104020603" pitchFamily="34" charset="0"/>
                        </a:rPr>
                        <a:t> affordable monthly housing cost (1-3 bedroom unit)</a:t>
                      </a:r>
                      <a:endParaRPr lang="en-US" sz="2000" dirty="0">
                        <a:latin typeface="Tw Cen MT" panose="020B0602020104020603" pitchFamily="34" charset="0"/>
                      </a:endParaRPr>
                    </a:p>
                  </a:txBody>
                  <a:tcPr anchor="ctr">
                    <a:lnL w="6350" cap="flat" cmpd="sng" algn="ctr">
                      <a:solidFill>
                        <a:schemeClr val="bg1"/>
                      </a:solid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59006615"/>
                  </a:ext>
                </a:extLst>
              </a:tr>
              <a:tr h="884044">
                <a:tc>
                  <a:txBody>
                    <a:bodyPr/>
                    <a:lstStyle/>
                    <a:p>
                      <a:pPr algn="l"/>
                      <a:r>
                        <a:rPr lang="en-US" sz="2000" b="1" dirty="0">
                          <a:latin typeface="Tw Cen MT" panose="020B0602020104020603" pitchFamily="34" charset="0"/>
                          <a:cs typeface="Calibri" panose="020F0502020204030204" pitchFamily="34" charset="0"/>
                        </a:rPr>
                        <a:t>50% AMI</a:t>
                      </a: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2000" b="1" kern="1200" dirty="0">
                          <a:solidFill>
                            <a:schemeClr val="dk1"/>
                          </a:solidFill>
                          <a:latin typeface="Tw Cen MT" panose="020B0602020104020603" pitchFamily="34" charset="0"/>
                          <a:ea typeface="+mn-ea"/>
                          <a:cs typeface="Calibri" panose="020F0502020204030204" pitchFamily="34" charset="0"/>
                        </a:rPr>
                        <a:t>$33,800-48,250</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2000" b="1" kern="1200" dirty="0">
                          <a:solidFill>
                            <a:schemeClr val="dk1"/>
                          </a:solidFill>
                          <a:latin typeface="Tw Cen MT" panose="020B0602020104020603" pitchFamily="34" charset="0"/>
                          <a:ea typeface="+mn-ea"/>
                          <a:cs typeface="Calibri" panose="020F0502020204030204" pitchFamily="34" charset="0"/>
                        </a:rPr>
                        <a:t>$16-$23</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2000" b="1" kern="1200" dirty="0">
                          <a:solidFill>
                            <a:schemeClr val="dk1"/>
                          </a:solidFill>
                          <a:latin typeface="Tw Cen MT" panose="020B0602020104020603" pitchFamily="34" charset="0"/>
                          <a:ea typeface="+mn-ea"/>
                          <a:cs typeface="Calibri" panose="020F0502020204030204" pitchFamily="34" charset="0"/>
                        </a:rPr>
                        <a:t>$12</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2000" b="1" kern="1200" dirty="0">
                          <a:solidFill>
                            <a:schemeClr val="dk1"/>
                          </a:solidFill>
                          <a:latin typeface="Tw Cen MT" panose="020B0602020104020603" pitchFamily="34" charset="0"/>
                          <a:ea typeface="+mn-ea"/>
                          <a:cs typeface="Calibri" panose="020F0502020204030204" pitchFamily="34" charset="0"/>
                        </a:rPr>
                        <a:t>$905-1,255</a:t>
                      </a:r>
                    </a:p>
                  </a:txBody>
                  <a:tcPr marL="9525" marR="9525" marT="9525" marB="0" anchor="ctr">
                    <a:lnL w="6350" cap="flat" cmpd="sng" algn="ctr">
                      <a:solidFill>
                        <a:schemeClr val="bg1"/>
                      </a:solidFill>
                      <a:prstDash val="solid"/>
                      <a:round/>
                      <a:headEnd type="none" w="med" len="med"/>
                      <a:tailEnd type="none" w="med" len="med"/>
                    </a:lnL>
                    <a:lnR w="5715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66856973"/>
                  </a:ext>
                </a:extLst>
              </a:tr>
              <a:tr h="884044">
                <a:tc>
                  <a:txBody>
                    <a:bodyPr/>
                    <a:lstStyle/>
                    <a:p>
                      <a:pPr algn="l"/>
                      <a:r>
                        <a:rPr lang="en-US" sz="2000" b="1" dirty="0">
                          <a:latin typeface="Tw Cen MT" panose="020B0602020104020603" pitchFamily="34" charset="0"/>
                          <a:cs typeface="Calibri" panose="020F0502020204030204" pitchFamily="34" charset="0"/>
                        </a:rPr>
                        <a:t>80% AMI</a:t>
                      </a: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2000" b="1" kern="1200" dirty="0">
                          <a:solidFill>
                            <a:schemeClr val="dk1"/>
                          </a:solidFill>
                          <a:latin typeface="Tw Cen MT" panose="020B0602020104020603" pitchFamily="34" charset="0"/>
                          <a:ea typeface="+mn-ea"/>
                          <a:cs typeface="Calibri" panose="020F0502020204030204" pitchFamily="34" charset="0"/>
                        </a:rPr>
                        <a:t>$54,080-77,200</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2000" b="1" kern="1200" dirty="0">
                          <a:solidFill>
                            <a:schemeClr val="dk1"/>
                          </a:solidFill>
                          <a:latin typeface="Tw Cen MT" panose="020B0602020104020603" pitchFamily="34" charset="0"/>
                          <a:ea typeface="+mn-ea"/>
                          <a:cs typeface="Calibri" panose="020F0502020204030204" pitchFamily="34" charset="0"/>
                        </a:rPr>
                        <a:t>$26-37</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2000" b="1" kern="1200" dirty="0">
                          <a:solidFill>
                            <a:schemeClr val="dk1"/>
                          </a:solidFill>
                          <a:latin typeface="Tw Cen MT" panose="020B0602020104020603" pitchFamily="34" charset="0"/>
                          <a:ea typeface="+mn-ea"/>
                          <a:cs typeface="Calibri" panose="020F0502020204030204" pitchFamily="34" charset="0"/>
                        </a:rPr>
                        <a:t>$13-$19</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2000" b="1" kern="1200" dirty="0">
                          <a:solidFill>
                            <a:schemeClr val="dk1"/>
                          </a:solidFill>
                          <a:latin typeface="Tw Cen MT" panose="020B0602020104020603" pitchFamily="34" charset="0"/>
                          <a:ea typeface="+mn-ea"/>
                          <a:cs typeface="Calibri" panose="020F0502020204030204" pitchFamily="34" charset="0"/>
                        </a:rPr>
                        <a:t>$1,448-2,008</a:t>
                      </a:r>
                    </a:p>
                  </a:txBody>
                  <a:tcPr marL="9525" marR="9525" marT="9525" marB="0" anchor="ctr">
                    <a:lnL w="6350" cap="flat" cmpd="sng" algn="ctr">
                      <a:solidFill>
                        <a:schemeClr val="bg1"/>
                      </a:solidFill>
                      <a:prstDash val="solid"/>
                      <a:round/>
                      <a:headEnd type="none" w="med" len="med"/>
                      <a:tailEnd type="none" w="med" len="med"/>
                    </a:lnL>
                    <a:lnR w="5715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59958925"/>
                  </a:ext>
                </a:extLst>
              </a:tr>
              <a:tr h="884044">
                <a:tc>
                  <a:txBody>
                    <a:bodyPr/>
                    <a:lstStyle/>
                    <a:p>
                      <a:pPr algn="l"/>
                      <a:r>
                        <a:rPr lang="en-US" sz="2000" b="1" dirty="0">
                          <a:latin typeface="Tw Cen MT" panose="020B0602020104020603" pitchFamily="34" charset="0"/>
                          <a:cs typeface="Calibri" panose="020F0502020204030204" pitchFamily="34" charset="0"/>
                        </a:rPr>
                        <a:t>120% AMI</a:t>
                      </a: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2000" b="1" kern="1200" dirty="0">
                          <a:solidFill>
                            <a:schemeClr val="dk1"/>
                          </a:solidFill>
                          <a:latin typeface="Tw Cen MT" panose="020B0602020104020603" pitchFamily="34" charset="0"/>
                          <a:ea typeface="+mn-ea"/>
                          <a:cs typeface="Calibri" panose="020F0502020204030204" pitchFamily="34" charset="0"/>
                        </a:rPr>
                        <a:t>$81,120-115,800</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2000" b="1" kern="1200" dirty="0">
                          <a:solidFill>
                            <a:schemeClr val="dk1"/>
                          </a:solidFill>
                          <a:latin typeface="Tw Cen MT" panose="020B0602020104020603" pitchFamily="34" charset="0"/>
                          <a:ea typeface="+mn-ea"/>
                          <a:cs typeface="Calibri" panose="020F0502020204030204" pitchFamily="34" charset="0"/>
                        </a:rPr>
                        <a:t>$39-56</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2000" b="1" kern="1200" dirty="0">
                          <a:solidFill>
                            <a:schemeClr val="dk1"/>
                          </a:solidFill>
                          <a:latin typeface="Tw Cen MT" panose="020B0602020104020603" pitchFamily="34" charset="0"/>
                          <a:ea typeface="+mn-ea"/>
                          <a:cs typeface="Calibri" panose="020F0502020204030204" pitchFamily="34" charset="0"/>
                        </a:rPr>
                        <a:t>$20-$28</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2000" b="1" kern="1200" dirty="0">
                          <a:solidFill>
                            <a:schemeClr val="dk1"/>
                          </a:solidFill>
                          <a:latin typeface="Tw Cen MT" panose="020B0602020104020603" pitchFamily="34" charset="0"/>
                          <a:ea typeface="+mn-ea"/>
                          <a:cs typeface="Calibri" panose="020F0502020204030204" pitchFamily="34" charset="0"/>
                        </a:rPr>
                        <a:t>$2,172-3,012</a:t>
                      </a:r>
                    </a:p>
                  </a:txBody>
                  <a:tcPr marL="9525" marR="9525" marT="9525" marB="0" anchor="ctr">
                    <a:lnL w="6350" cap="flat" cmpd="sng" algn="ctr">
                      <a:solidFill>
                        <a:schemeClr val="bg1"/>
                      </a:solidFill>
                      <a:prstDash val="solid"/>
                      <a:round/>
                      <a:headEnd type="none" w="med" len="med"/>
                      <a:tailEnd type="none" w="med" len="med"/>
                    </a:lnL>
                    <a:lnR w="5715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3354949"/>
                  </a:ext>
                </a:extLst>
              </a:tr>
            </a:tbl>
          </a:graphicData>
        </a:graphic>
      </p:graphicFrame>
      <p:grpSp>
        <p:nvGrpSpPr>
          <p:cNvPr id="7" name="Group 6"/>
          <p:cNvGrpSpPr/>
          <p:nvPr/>
        </p:nvGrpSpPr>
        <p:grpSpPr>
          <a:xfrm>
            <a:off x="8471269" y="6183680"/>
            <a:ext cx="1771942" cy="501631"/>
            <a:chOff x="6815010" y="6179548"/>
            <a:chExt cx="2007297" cy="554717"/>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22906" y="6179548"/>
              <a:ext cx="1399401" cy="554717"/>
            </a:xfrm>
            <a:prstGeom prst="rect">
              <a:avLst/>
            </a:prstGeom>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15010" y="6232161"/>
              <a:ext cx="453590" cy="449489"/>
            </a:xfrm>
            <a:prstGeom prst="rect">
              <a:avLst/>
            </a:prstGeom>
          </p:spPr>
        </p:pic>
      </p:grpSp>
    </p:spTree>
    <p:extLst>
      <p:ext uri="{BB962C8B-B14F-4D97-AF65-F5344CB8AC3E}">
        <p14:creationId xmlns:p14="http://schemas.microsoft.com/office/powerpoint/2010/main" val="1180186167"/>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Shimberg Colors">
      <a:dk1>
        <a:srgbClr val="545454"/>
      </a:dk1>
      <a:lt1>
        <a:srgbClr val="FFFFFF"/>
      </a:lt1>
      <a:dk2>
        <a:srgbClr val="FFFFFF"/>
      </a:dk2>
      <a:lt2>
        <a:srgbClr val="FFFFFF"/>
      </a:lt2>
      <a:accent1>
        <a:srgbClr val="023366"/>
      </a:accent1>
      <a:accent2>
        <a:srgbClr val="A0A2A5"/>
      </a:accent2>
      <a:accent3>
        <a:srgbClr val="FFFFFF"/>
      </a:accent3>
      <a:accent4>
        <a:srgbClr val="4E85C0"/>
      </a:accent4>
      <a:accent5>
        <a:srgbClr val="4472C4"/>
      </a:accent5>
      <a:accent6>
        <a:srgbClr val="4E85C0"/>
      </a:accent6>
      <a:hlink>
        <a:srgbClr val="023366"/>
      </a:hlink>
      <a:folHlink>
        <a:srgbClr val="54545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rigin">
  <a:themeElements>
    <a:clrScheme name="Shimberg Colors">
      <a:dk1>
        <a:srgbClr val="545454"/>
      </a:dk1>
      <a:lt1>
        <a:srgbClr val="FFFFFF"/>
      </a:lt1>
      <a:dk2>
        <a:srgbClr val="FFFFFF"/>
      </a:dk2>
      <a:lt2>
        <a:srgbClr val="FFFFFF"/>
      </a:lt2>
      <a:accent1>
        <a:srgbClr val="023366"/>
      </a:accent1>
      <a:accent2>
        <a:srgbClr val="A0A2A5"/>
      </a:accent2>
      <a:accent3>
        <a:srgbClr val="FFFFFF"/>
      </a:accent3>
      <a:accent4>
        <a:srgbClr val="4E85C0"/>
      </a:accent4>
      <a:accent5>
        <a:srgbClr val="4472C4"/>
      </a:accent5>
      <a:accent6>
        <a:srgbClr val="4E85C0"/>
      </a:accent6>
      <a:hlink>
        <a:srgbClr val="023366"/>
      </a:hlink>
      <a:folHlink>
        <a:srgbClr val="545454"/>
      </a:folHlink>
    </a:clrScheme>
    <a:fontScheme name="1_Origin">
      <a:majorFont>
        <a:latin typeface=""/>
        <a:ea typeface="ＭＳ Ｐゴシック"/>
        <a:cs typeface=""/>
      </a:majorFont>
      <a:minorFont>
        <a:latin typeface=""/>
        <a:ea typeface="ＭＳ Ｐゴシック"/>
        <a:cs typeface=""/>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4.xml><?xml version="1.0" encoding="utf-8"?>
<a:theme xmlns:a="http://schemas.openxmlformats.org/drawingml/2006/main" name="1_Origin">
  <a:themeElements>
    <a:clrScheme name="Custom 2">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002060"/>
      </a:hlink>
      <a:folHlink>
        <a:srgbClr val="002060"/>
      </a:folHlink>
    </a:clrScheme>
    <a:fontScheme name="1_Origin">
      <a:majorFont>
        <a:latin typeface=""/>
        <a:ea typeface="ＭＳ Ｐゴシック"/>
        <a:cs typeface=""/>
      </a:majorFont>
      <a:minorFont>
        <a:latin typeface=""/>
        <a:ea typeface="ＭＳ Ｐゴシック"/>
        <a:cs typeface=""/>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5.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est">
  <a:themeElements>
    <a:clrScheme name="tes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es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tes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s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s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s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s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s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s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s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s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s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s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s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Shimberg Colors">
    <a:dk1>
      <a:srgbClr val="545454"/>
    </a:dk1>
    <a:lt1>
      <a:srgbClr val="FFFFFF"/>
    </a:lt1>
    <a:dk2>
      <a:srgbClr val="FFFFFF"/>
    </a:dk2>
    <a:lt2>
      <a:srgbClr val="FFFFFF"/>
    </a:lt2>
    <a:accent1>
      <a:srgbClr val="023366"/>
    </a:accent1>
    <a:accent2>
      <a:srgbClr val="A0A2A5"/>
    </a:accent2>
    <a:accent3>
      <a:srgbClr val="FFFFFF"/>
    </a:accent3>
    <a:accent4>
      <a:srgbClr val="4E85C0"/>
    </a:accent4>
    <a:accent5>
      <a:srgbClr val="4472C4"/>
    </a:accent5>
    <a:accent6>
      <a:srgbClr val="4E85C0"/>
    </a:accent6>
    <a:hlink>
      <a:srgbClr val="023366"/>
    </a:hlink>
    <a:folHlink>
      <a:srgbClr val="545454"/>
    </a:folHlink>
  </a:clrScheme>
  <a:fontScheme name="1_Origin">
    <a:majorFont>
      <a:latin typeface=""/>
      <a:ea typeface="ＭＳ Ｐゴシック"/>
      <a:cs typeface=""/>
    </a:majorFont>
    <a:minorFont>
      <a:latin typeface=""/>
      <a:ea typeface="ＭＳ Ｐゴシック"/>
      <a:cs typeface=""/>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A6F73050F6844468BAB12C587612892" ma:contentTypeVersion="20" ma:contentTypeDescription="Create a new document." ma:contentTypeScope="" ma:versionID="c828ce6ac3ea40107310b8c2a5ff2fa0">
  <xsd:schema xmlns:xsd="http://www.w3.org/2001/XMLSchema" xmlns:xs="http://www.w3.org/2001/XMLSchema" xmlns:p="http://schemas.microsoft.com/office/2006/metadata/properties" xmlns:ns1="http://schemas.microsoft.com/sharepoint/v3" xmlns:ns2="f9bbe8b6-5114-4b7f-a6e4-c9cc42d32f28" xmlns:ns3="565fee76-5c69-47ec-8d5c-de6706c05df9" targetNamespace="http://schemas.microsoft.com/office/2006/metadata/properties" ma:root="true" ma:fieldsID="30d058f8735b8e2d5fdf9c7a57e71c91" ns1:_="" ns2:_="" ns3:_="">
    <xsd:import namespace="http://schemas.microsoft.com/sharepoint/v3"/>
    <xsd:import namespace="f9bbe8b6-5114-4b7f-a6e4-c9cc42d32f28"/>
    <xsd:import namespace="565fee76-5c69-47ec-8d5c-de6706c05df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1:_ip_UnifiedCompliancePolicyProperties" minOccurs="0"/>
                <xsd:element ref="ns1:_ip_UnifiedCompliancePolicyUIAc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9bbe8b6-5114-4b7f-a6e4-c9cc42d32f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f8e0c7d-1306-4f30-8931-762c1820acf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5fee76-5c69-47ec-8d5c-de6706c05df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66a42c1-3c32-4b0f-9346-66f8283914e4}" ma:internalName="TaxCatchAll" ma:showField="CatchAllData" ma:web="565fee76-5c69-47ec-8d5c-de6706c05df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934FB5D-194C-4767-B77D-7F1BD559EA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9bbe8b6-5114-4b7f-a6e4-c9cc42d32f28"/>
    <ds:schemaRef ds:uri="565fee76-5c69-47ec-8d5c-de6706c05d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BEF5C5D-1AEA-46EE-92B3-BC551FC9CC8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60</TotalTime>
  <Words>2484</Words>
  <Application>Microsoft Macintosh PowerPoint</Application>
  <PresentationFormat>Widescreen</PresentationFormat>
  <Paragraphs>355</Paragraphs>
  <Slides>39</Slides>
  <Notes>15</Notes>
  <HiddenSlides>0</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39</vt:i4>
      </vt:variant>
    </vt:vector>
  </HeadingPairs>
  <TitlesOfParts>
    <vt:vector size="59" baseType="lpstr">
      <vt:lpstr>Aptos</vt:lpstr>
      <vt:lpstr>Aptos Display</vt:lpstr>
      <vt:lpstr>Arial</vt:lpstr>
      <vt:lpstr>Bookman Old Style</vt:lpstr>
      <vt:lpstr>Calibri</vt:lpstr>
      <vt:lpstr>Calibri Light</vt:lpstr>
      <vt:lpstr>Gill Sans MT</vt:lpstr>
      <vt:lpstr>Google Sans</vt:lpstr>
      <vt:lpstr>Open Sans</vt:lpstr>
      <vt:lpstr>Rockwell</vt:lpstr>
      <vt:lpstr>Times</vt:lpstr>
      <vt:lpstr>Tw Cen MT</vt:lpstr>
      <vt:lpstr>Wingdings</vt:lpstr>
      <vt:lpstr>Wingdings 3</vt:lpstr>
      <vt:lpstr>office theme</vt:lpstr>
      <vt:lpstr>1_Office Theme</vt:lpstr>
      <vt:lpstr>2_Origin</vt:lpstr>
      <vt:lpstr>1_Origin</vt:lpstr>
      <vt:lpstr>2_Office Theme</vt:lpstr>
      <vt:lpstr>test</vt:lpstr>
      <vt:lpstr>PowerPoint Presentation</vt:lpstr>
      <vt:lpstr>PowerPoint Presentation</vt:lpstr>
      <vt:lpstr>PowerPoint Presentation</vt:lpstr>
      <vt:lpstr>PowerPoint Presentation</vt:lpstr>
      <vt:lpstr>Home prices increased sharply in 2020-2022. Median single family home prices have surpassed mid-2000s boom-era levels.</vt:lpstr>
      <vt:lpstr>Rents increased sharply during the same period.</vt:lpstr>
      <vt:lpstr>The state added hundreds of thousands of rental units between 2012 and 2022 but lost units renting for $1,200 or less (2022 $). </vt:lpstr>
      <vt:lpstr>Affordable Housing Terminology</vt:lpstr>
      <vt:lpstr>Example: 2024 Orlando Metro Area Income (% AMI) and Housing Cost Limits</vt:lpstr>
      <vt:lpstr>Very low-income renters and owners make up the largest groups of cost-burdened households.</vt:lpstr>
      <vt:lpstr>Housing costs outpace wages for many occupations. </vt:lpstr>
      <vt:lpstr>How much can workers afford to pay for housing each month?</vt:lpstr>
      <vt:lpstr>Building a Local Housing System: The Affordable Housing Continuum</vt:lpstr>
      <vt:lpstr>Contact</vt:lpstr>
      <vt:lpstr>Lennar</vt:lpstr>
      <vt:lpstr>Why is Senate Bill 812 Needed?</vt:lpstr>
      <vt:lpstr>Goal of Senate Bill 812</vt:lpstr>
      <vt:lpstr>Tenants of Senate Bill 812</vt:lpstr>
      <vt:lpstr>Indemnification &amp; Collaboration</vt:lpstr>
      <vt:lpstr>Ensure Safety &amp; Collaboration</vt:lpstr>
      <vt:lpstr>Conclusion and Recap</vt:lpstr>
      <vt:lpstr> Florida Housing and the Live Local Program   Marisa Button Managing Director of Strategic Initiatives  The Florida Association of Counties June 26, 2024 </vt:lpstr>
      <vt:lpstr>Overview of  Florida Housing Finance Corporation</vt:lpstr>
      <vt:lpstr>Guiding Principles of  Florida Housing Finance Corporation</vt:lpstr>
      <vt:lpstr>Overview of Affordable Housing Delivery System</vt:lpstr>
      <vt:lpstr>What is the Difference Between Affordable and Workforce Housing?</vt:lpstr>
      <vt:lpstr>Example Occupation AMIs</vt:lpstr>
      <vt:lpstr>Overview of the Live Local Act</vt:lpstr>
      <vt:lpstr>Florida Housing Live Local Programs</vt:lpstr>
      <vt:lpstr>What are SAIL Loans?</vt:lpstr>
      <vt:lpstr>Average Capital Stack</vt:lpstr>
      <vt:lpstr>Transformational Multifamily Development  Proceeds from Live Local Program Tax Credit Contributions</vt:lpstr>
      <vt:lpstr>Florida Housing Data Clearinghouse</vt:lpstr>
      <vt:lpstr>FHFC Live Local Act Listserv</vt:lpstr>
      <vt:lpstr> Thank you!   </vt:lpstr>
      <vt:lpstr>Affordable/Available Units</vt:lpstr>
      <vt:lpstr>Statewide Affordable/Available Units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Courtney Mooney</cp:lastModifiedBy>
  <cp:revision>26</cp:revision>
  <dcterms:created xsi:type="dcterms:W3CDTF">2024-06-04T19:40:56Z</dcterms:created>
  <dcterms:modified xsi:type="dcterms:W3CDTF">2024-06-26T11:52:04Z</dcterms:modified>
</cp:coreProperties>
</file>