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9" r:id="rId8"/>
    <p:sldId id="264" r:id="rId9"/>
    <p:sldId id="269" r:id="rId10"/>
    <p:sldId id="266" r:id="rId11"/>
    <p:sldId id="268" r:id="rId12"/>
    <p:sldId id="298" r:id="rId13"/>
    <p:sldId id="263" r:id="rId14"/>
    <p:sldId id="270" r:id="rId15"/>
    <p:sldId id="273" r:id="rId16"/>
    <p:sldId id="275" r:id="rId17"/>
    <p:sldId id="271" r:id="rId18"/>
    <p:sldId id="272" r:id="rId19"/>
    <p:sldId id="286" r:id="rId20"/>
    <p:sldId id="287" r:id="rId21"/>
    <p:sldId id="262" r:id="rId22"/>
    <p:sldId id="281" r:id="rId23"/>
    <p:sldId id="278" r:id="rId24"/>
    <p:sldId id="297" r:id="rId25"/>
    <p:sldId id="279" r:id="rId26"/>
    <p:sldId id="296" r:id="rId27"/>
    <p:sldId id="280" r:id="rId28"/>
    <p:sldId id="300" r:id="rId29"/>
    <p:sldId id="301" r:id="rId30"/>
    <p:sldId id="291" r:id="rId31"/>
    <p:sldId id="293" r:id="rId32"/>
    <p:sldId id="290" r:id="rId33"/>
    <p:sldId id="299" r:id="rId34"/>
    <p:sldId id="289" r:id="rId35"/>
    <p:sldId id="285" r:id="rId36"/>
    <p:sldId id="283" r:id="rId37"/>
    <p:sldId id="294" r:id="rId38"/>
    <p:sldId id="295"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51DCF-E420-49AD-9250-8914FC59B032}" v="325" dt="2024-06-25T19:59:1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mailto:cmooney@fl-counties.com" TargetMode="External"/><Relationship Id="rId3" Type="http://schemas.openxmlformats.org/officeDocument/2006/relationships/hyperlink" Target="mailto:dsuggs@fl-counties.com" TargetMode="External"/><Relationship Id="rId7" Type="http://schemas.openxmlformats.org/officeDocument/2006/relationships/hyperlink" Target="mailto:jgrigas@fl-counties.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jscala@fl-counties.com" TargetMode="External"/><Relationship Id="rId11" Type="http://schemas.openxmlformats.org/officeDocument/2006/relationships/hyperlink" Target="mailto:cmathews@fl-counties.com" TargetMode="External"/><Relationship Id="rId5" Type="http://schemas.openxmlformats.org/officeDocument/2006/relationships/hyperlink" Target="mailto:elabrador@fl-counties.com" TargetMode="External"/><Relationship Id="rId10" Type="http://schemas.openxmlformats.org/officeDocument/2006/relationships/hyperlink" Target="mailto:jmann@fl-counties.com" TargetMode="External"/><Relationship Id="rId4" Type="http://schemas.openxmlformats.org/officeDocument/2006/relationships/hyperlink" Target="mailto:Bmckee@fl-counties.com" TargetMode="External"/><Relationship Id="rId9" Type="http://schemas.openxmlformats.org/officeDocument/2006/relationships/hyperlink" Target="mailto:awarren@fl-counties.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white building with a flag on top&#10;&#10;Description automatically generated">
            <a:extLst>
              <a:ext uri="{FF2B5EF4-FFF2-40B4-BE49-F238E27FC236}">
                <a16:creationId xmlns:a16="http://schemas.microsoft.com/office/drawing/2014/main" id="{6C1D181F-4565-01D1-1863-0716CB85D41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A2A1ED-22F0-D969-0AEB-D579B775454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1C02815-C96A-18E2-C564-9DCCA29C1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9E4725D-2150-4C99-9273-6D65BE158475}"/>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86E21D-25CF-4135-9535-5DA5300344F1}"/>
              </a:ext>
            </a:extLst>
          </p:cNvPr>
          <p:cNvSpPr txBox="1"/>
          <p:nvPr/>
        </p:nvSpPr>
        <p:spPr>
          <a:xfrm>
            <a:off x="536221" y="1594556"/>
            <a:ext cx="113232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00B050"/>
                </a:solidFill>
                <a:latin typeface="Arial" panose="020B0604020202020204" pitchFamily="34" charset="0"/>
                <a:cs typeface="Arial" panose="020B0604020202020204" pitchFamily="34" charset="0"/>
              </a:rPr>
              <a:t>PASSED </a:t>
            </a:r>
            <a:r>
              <a:rPr lang="en-US" sz="2400">
                <a:latin typeface="Arial" panose="020B0604020202020204" pitchFamily="34" charset="0"/>
                <a:cs typeface="Arial" panose="020B0604020202020204" pitchFamily="34" charset="0"/>
              </a:rPr>
              <a:t>​</a:t>
            </a:r>
          </a:p>
          <a:p>
            <a:pPr algn="l"/>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Energy Resources—HB 1645</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Electric Vehicle Charging Stations (FDACS package)—SB 1084</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Food Delivery Platforms—SB 676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Law Enforcement and Correctional Officers—HB 601</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Local Regulation of Nonconforming and Unsafe Structures—SB 1526</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36FB9C-F08A-5C23-FA2D-A663F4FEA729}"/>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114331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A0E76F-4EC3-1D36-BED8-C1A857785BD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60C8FF9-106A-0B20-AF1B-88F98C138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7DDF9F1F-AD70-9EC8-F007-C4439E2C7AC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FF8D5A1-7F2B-006D-5F1F-84723F4484B9}"/>
              </a:ext>
            </a:extLst>
          </p:cNvPr>
          <p:cNvSpPr txBox="1"/>
          <p:nvPr/>
        </p:nvSpPr>
        <p:spPr>
          <a:xfrm>
            <a:off x="536221" y="1594556"/>
            <a:ext cx="10907634" cy="44905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267 Building Regulations (Esposito)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Provides for one statutory framework for the approval of building permits. A local government must approve, approve with conditions, or deny a building permit application after receipt of a completed and sufficient application within certain timeframes or “shot clocks”</a:t>
            </a: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Establishes a new “Curing Process” for insufficient applications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Provides framework for responding to insufficient application within 10 business days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The curing process will provide 10 days for applicant to respond AND final 10 days for local government approve or deny the permit  </a:t>
            </a: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Provides for upgrading hardware and software technology with excess carry-forward funds to assist with enforcement of the building code </a:t>
            </a:r>
            <a:endParaRPr lang="en-US">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M</a:t>
            </a:r>
            <a:r>
              <a:rPr lang="en-US">
                <a:effectLst/>
                <a:latin typeface="Arial" panose="020B0604020202020204" pitchFamily="34" charset="0"/>
                <a:ea typeface="Times New Roman" panose="02020603050405020304" pitchFamily="18" charset="0"/>
                <a:cs typeface="Arial" panose="020B0604020202020204" pitchFamily="34" charset="0"/>
              </a:rPr>
              <a:t>odifies provisions requiring local governments to refund permit fees</a:t>
            </a: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Times New Roman" panose="02020603050405020304" pitchFamily="18" charset="0"/>
                <a:cs typeface="Arial" panose="020B0604020202020204" pitchFamily="34" charset="0"/>
              </a:rPr>
              <a:t>Requiring local governments to adopt standard operating audit procedures regarding private provider audits. </a:t>
            </a:r>
          </a:p>
          <a:p>
            <a:pPr marL="285750" marR="0" indent="-285750">
              <a:lnSpc>
                <a:spcPct val="107000"/>
              </a:lnSpc>
              <a:spcBef>
                <a:spcPts val="0"/>
              </a:spcBef>
              <a:spcAft>
                <a:spcPts val="0"/>
              </a:spcAft>
              <a:buFont typeface="Arial" panose="020B0604020202020204" pitchFamily="34" charset="0"/>
              <a:buChar char="•"/>
            </a:pPr>
            <a:endParaRPr lang="en-US">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70116228-48B3-0159-563F-963A6903CB6E}"/>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Growth </a:t>
            </a:r>
            <a:br>
              <a:rPr lang="en-US" sz="32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366779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22EB9E-EA5C-0C59-DD8B-150C0D6CC22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B3636F7-FA86-8E29-A1AE-CC623D7A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FCBC83B0-510E-64AA-8BC6-960FD79E5FE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63D018B-F36D-B03E-B306-CB35860907E4}"/>
              </a:ext>
            </a:extLst>
          </p:cNvPr>
          <p:cNvSpPr txBox="1"/>
          <p:nvPr/>
        </p:nvSpPr>
        <p:spPr>
          <a:xfrm>
            <a:off x="536221" y="1594556"/>
            <a:ext cx="10907634" cy="4438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812 Expedited Permitting of Residential Building Permits (Ingoglia)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R</a:t>
            </a:r>
            <a:r>
              <a:rPr lang="en-US">
                <a:effectLst/>
                <a:latin typeface="Arial" panose="020B0604020202020204" pitchFamily="34" charset="0"/>
                <a:ea typeface="Times New Roman" panose="02020603050405020304" pitchFamily="18" charset="0"/>
                <a:cs typeface="Arial" panose="020B0604020202020204" pitchFamily="34" charset="0"/>
              </a:rPr>
              <a:t>equires a governing body of a county that has 75,000 residents or more to create a program to expedite the process for issuing building permits for residential subdivisions or planned communities</a:t>
            </a: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Times New Roman" panose="02020603050405020304" pitchFamily="18" charset="0"/>
                <a:cs typeface="Arial" panose="020B0604020202020204" pitchFamily="34" charset="0"/>
              </a:rPr>
              <a:t>Establish a two-step application process for the adoption of a preliminary plat and for a final plat</a:t>
            </a: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The governing body must issue 50% of the building permits for the residential </a:t>
            </a:r>
            <a:r>
              <a:rPr lang="en-US" sz="1600">
                <a:latin typeface="Arial" panose="020B0604020202020204" pitchFamily="34" charset="0"/>
                <a:ea typeface="Times New Roman" panose="02020603050405020304" pitchFamily="18" charset="0"/>
                <a:cs typeface="Arial" panose="020B0604020202020204" pitchFamily="34" charset="0"/>
              </a:rPr>
              <a:t>development</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The governing body must maximize administrative processes to expedite review and approval</a:t>
            </a:r>
            <a:endParaRPr lang="en-US" sz="160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A</a:t>
            </a:r>
            <a:r>
              <a:rPr lang="en-US" sz="1600">
                <a:effectLst/>
                <a:latin typeface="Arial" panose="020B0604020202020204" pitchFamily="34" charset="0"/>
                <a:ea typeface="Times New Roman" panose="02020603050405020304" pitchFamily="18" charset="0"/>
                <a:cs typeface="Arial" panose="020B0604020202020204" pitchFamily="34" charset="0"/>
              </a:rPr>
              <a:t>llows an applicant to use a private provider to expedite the application process and establish a registry of at least three qualified contractors to supplement staff resources for processing and expediting the review of an application for a preliminary plat or related plans. </a:t>
            </a: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Final certificates of occupancy must be issued prior to the issuance of a final plat</a:t>
            </a: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Applicants must maintain ownership until the final plat is issued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Provides indemnification of the local government by the applicant and requires performance bonds</a:t>
            </a: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Provides vested r</a:t>
            </a:r>
            <a:r>
              <a:rPr lang="en-US">
                <a:latin typeface="Arial" panose="020B0604020202020204" pitchFamily="34" charset="0"/>
                <a:ea typeface="Calibri" panose="020F0502020204030204" pitchFamily="34" charset="0"/>
                <a:cs typeface="Arial" panose="020B0604020202020204" pitchFamily="34" charset="0"/>
              </a:rPr>
              <a:t>ights in a preliminary plat upon conditions met by the applicant</a:t>
            </a:r>
            <a:endParaRPr lang="en-US">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2B14E3-36B3-55DA-58EB-CB94616473B8}"/>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Growth </a:t>
            </a:r>
            <a:br>
              <a:rPr lang="en-US" sz="32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390208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2524F-1967-19AB-2107-7E8C5FF24F4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0D482C-7900-BA0C-B11E-C3336A15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3DCFECBC-815D-D87C-E69A-071B53E93B9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4F878F3-33D1-D68C-AB32-9C1C525962A9}"/>
              </a:ext>
            </a:extLst>
          </p:cNvPr>
          <p:cNvSpPr txBox="1"/>
          <p:nvPr/>
        </p:nvSpPr>
        <p:spPr>
          <a:xfrm>
            <a:off x="536221" y="1594556"/>
            <a:ext cx="10907634" cy="4827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479 Alternative Mobility Funding Systems (Robinson)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endParaRPr lang="en-US">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The bill affects mobility fee, impact fee and concurrency provisions:</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The bill mandates that local governments use recent and localized data for determination of impact fees in the authorizing study.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Projects can proceed after fulfilling their contribution or proportionate share requirements.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The bill requires coordination of transportation impact fee calculations and collections among local governments where a city and a county impose fees on a development:</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Requires an interlocal agreement to be in place and establishes certain required elements of the agreement</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Outlines collection and distribution methods, including penalties for noncompliance with interlocal agreements. </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Exempts the requirement where an interlocal agreement is already in place between the city and county </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Exempts Miami-Dade County</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Additionally, holders of transportation or road impact fee credits predating a mobility fee system are entitled to the full benefit of prepaid intensity and density. </a:t>
            </a:r>
          </a:p>
          <a:p>
            <a:pPr marL="285750" marR="0" indent="-285750">
              <a:lnSpc>
                <a:spcPct val="107000"/>
              </a:lnSpc>
              <a:spcBef>
                <a:spcPts val="0"/>
              </a:spcBef>
              <a:spcAft>
                <a:spcPts val="0"/>
              </a:spcAft>
              <a:buFont typeface="Arial" panose="020B0604020202020204" pitchFamily="34" charset="0"/>
              <a:buChar char="•"/>
            </a:pPr>
            <a:endParaRPr lang="en-US">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0F4DFD41-F675-E179-ADF2-4EAB29BA3754}"/>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Growth </a:t>
            </a:r>
            <a:br>
              <a:rPr lang="en-US" sz="32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91628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064EF8-A956-BA1C-F631-0BB11C94E81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E0497B6-A155-866F-2FB9-D8C70A280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0372C40D-70F4-4782-2383-6935408BE317}"/>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77C150C-D0D1-5F04-7397-E1C9070BDF84}"/>
              </a:ext>
            </a:extLst>
          </p:cNvPr>
          <p:cNvSpPr txBox="1"/>
          <p:nvPr/>
        </p:nvSpPr>
        <p:spPr>
          <a:xfrm>
            <a:off x="536221" y="1594556"/>
            <a:ext cx="10907634" cy="45665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1082 Housing for Legally Verified Agricultural Workers (Collins) </a:t>
            </a:r>
            <a:r>
              <a:rPr lang="en-US" sz="2400" b="1">
                <a:solidFill>
                  <a:srgbClr val="00B050"/>
                </a:solidFill>
                <a:latin typeface="Arial" panose="020B0604020202020204" pitchFamily="34" charset="0"/>
                <a:cs typeface="Arial" panose="020B0604020202020204" pitchFamily="34" charset="0"/>
              </a:rPr>
              <a:t>Presented to Governor</a:t>
            </a:r>
          </a:p>
          <a:p>
            <a:pPr algn="l"/>
            <a:endParaRPr lang="en-US" sz="2400">
              <a:latin typeface="Arial" panose="020B0604020202020204" pitchFamily="34" charset="0"/>
              <a:cs typeface="Arial" panose="020B0604020202020204" pitchFamily="34" charset="0"/>
            </a:endParaRPr>
          </a:p>
          <a:p>
            <a:pPr marL="342900" marR="0" indent="-342900">
              <a:lnSpc>
                <a:spcPct val="107000"/>
              </a:lnSpc>
              <a:spcBef>
                <a:spcPts val="0"/>
              </a:spcBef>
              <a:spcAft>
                <a:spcPts val="0"/>
              </a:spcAft>
              <a:buFont typeface="Arial" panose="020B0604020202020204" pitchFamily="34" charset="0"/>
              <a:buChar char="•"/>
            </a:pPr>
            <a:r>
              <a:rPr lang="en-US">
                <a:latin typeface="Arial" panose="020B0604020202020204" pitchFamily="34" charset="0"/>
                <a:cs typeface="Arial" panose="020B0604020202020204" pitchFamily="34" charset="0"/>
              </a:rPr>
              <a:t>P</a:t>
            </a:r>
            <a:r>
              <a:rPr lang="en-US">
                <a:solidFill>
                  <a:srgbClr val="000000"/>
                </a:solidFill>
                <a:effectLst/>
                <a:latin typeface="Arial" panose="020B0604020202020204" pitchFamily="34" charset="0"/>
                <a:ea typeface="Lato" panose="020F0502020204030203" pitchFamily="34" charset="0"/>
                <a:cs typeface="Arial" panose="020B0604020202020204" pitchFamily="34" charset="0"/>
              </a:rPr>
              <a:t>recludes</a:t>
            </a: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 a government entity from restricting the construction or installation of housing for agricultural workers on land classified as agricultural. </a:t>
            </a:r>
          </a:p>
          <a:p>
            <a:pPr marL="342900" marR="0" indent="-342900">
              <a:lnSpc>
                <a:spcPct val="107000"/>
              </a:lnSpc>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Local governments are authorized to require the following “</a:t>
            </a:r>
            <a:r>
              <a:rPr lang="en-US" i="1">
                <a:solidFill>
                  <a:srgbClr val="000000"/>
                </a:solidFill>
                <a:latin typeface="Arial" panose="020B0604020202020204" pitchFamily="34" charset="0"/>
                <a:ea typeface="Lato" panose="020F0502020204030203" pitchFamily="34" charset="0"/>
                <a:cs typeface="Arial" panose="020B0604020202020204" pitchFamily="34" charset="0"/>
              </a:rPr>
              <a:t>reasonable guardrails</a:t>
            </a:r>
            <a:r>
              <a:rPr lang="en-US">
                <a:solidFill>
                  <a:srgbClr val="000000"/>
                </a:solidFill>
                <a:latin typeface="Arial" panose="020B0604020202020204" pitchFamily="34" charset="0"/>
                <a:ea typeface="Lato" panose="020F0502020204030203" pitchFamily="34" charset="0"/>
                <a:cs typeface="Arial" panose="020B0604020202020204" pitchFamily="34" charset="0"/>
              </a:rPr>
              <a:t>” </a:t>
            </a: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of a housing site:  </a:t>
            </a:r>
            <a:endParaRPr lang="en-US">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Meets all federal, state, and local building standards, including Department of Health (DOH) migrant farmworker living standards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Must be maintained in a neat, orderly, and safe manner;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May not exceed the lesser of 1.5 percent of the property’s area or 35,000 square feet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50-foot setbacks on all sides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May not be located less than 250 feet from a property zoned for residential use;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Provide screening consisting of tree, wall, berm or fence coverage at least six feet in height, if the structure is within 500 feet of a residential-zoned parcel </a:t>
            </a:r>
            <a:r>
              <a:rPr lang="en-US" sz="1600">
                <a:solidFill>
                  <a:srgbClr val="000000"/>
                </a:solidFill>
                <a:effectLst/>
                <a:latin typeface="Arial" panose="020B0604020202020204" pitchFamily="34" charset="0"/>
                <a:ea typeface="Lato" panose="020F0502020204030203"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l"/>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FFD30CE-0BF6-8CE0-4E3C-EE968C336757}"/>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Agriculture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Rural Affairs</a:t>
            </a:r>
          </a:p>
        </p:txBody>
      </p:sp>
    </p:spTree>
    <p:extLst>
      <p:ext uri="{BB962C8B-B14F-4D97-AF65-F5344CB8AC3E}">
        <p14:creationId xmlns:p14="http://schemas.microsoft.com/office/powerpoint/2010/main" val="231576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19EDF9-F0BC-65F7-D4C6-4EF8A775ADD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361FF93-B988-B96E-70EA-B16EDD7A5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83D55D54-8EF8-6E8C-E113-285E7C44CA8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2C0585F-EAF7-2257-761C-F34B297DD125}"/>
              </a:ext>
            </a:extLst>
          </p:cNvPr>
          <p:cNvSpPr txBox="1"/>
          <p:nvPr/>
        </p:nvSpPr>
        <p:spPr>
          <a:xfrm>
            <a:off x="536221" y="1594556"/>
            <a:ext cx="10907634" cy="1592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B050"/>
                </a:solidFill>
                <a:latin typeface="Arial" panose="020B0604020202020204" pitchFamily="34" charset="0"/>
                <a:cs typeface="Arial" panose="020B0604020202020204" pitchFamily="34" charset="0"/>
              </a:rPr>
              <a:t>SIGNED</a:t>
            </a:r>
          </a:p>
          <a:p>
            <a:pPr algn="l"/>
            <a:endParaRPr lang="en-US" sz="240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141 Economic Development</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644 Rural Hospitals </a:t>
            </a:r>
            <a:endParaRPr lang="en-US"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65AE5DD-8349-F158-E451-FFB5C55025A3}"/>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Agriculture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Rural Affairs</a:t>
            </a:r>
          </a:p>
        </p:txBody>
      </p:sp>
    </p:spTree>
    <p:extLst>
      <p:ext uri="{BB962C8B-B14F-4D97-AF65-F5344CB8AC3E}">
        <p14:creationId xmlns:p14="http://schemas.microsoft.com/office/powerpoint/2010/main" val="153926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06A270-E14E-3812-2A14-738851A9A91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C9AB2E1-F8BE-8AC6-2BDA-27B8810F6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4EB5FFA8-4488-6380-6149-FFBECD89314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3329B8C-05AA-7EE9-05CE-65557C6BA67F}"/>
              </a:ext>
            </a:extLst>
          </p:cNvPr>
          <p:cNvSpPr txBox="1"/>
          <p:nvPr/>
        </p:nvSpPr>
        <p:spPr>
          <a:xfrm>
            <a:off x="536221" y="1594556"/>
            <a:ext cx="10907634"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7040 Ratification of the Department of Environmental Protection’s Rules Relating to Stormwater </a:t>
            </a:r>
            <a:r>
              <a:rPr lang="en-US" sz="2400" b="1">
                <a:solidFill>
                  <a:srgbClr val="00B050"/>
                </a:solidFill>
                <a:latin typeface="Arial" panose="020B0604020202020204" pitchFamily="34" charset="0"/>
                <a:cs typeface="Arial" panose="020B0604020202020204" pitchFamily="34" charset="0"/>
              </a:rPr>
              <a:t>Presented to Governor</a:t>
            </a:r>
          </a:p>
          <a:p>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solidFill>
                  <a:srgbClr val="000000"/>
                </a:solidFill>
                <a:latin typeface="Arial" panose="020B0604020202020204" pitchFamily="34" charset="0"/>
                <a:ea typeface="Lato" panose="020F0502020204030203" pitchFamily="34" charset="0"/>
                <a:cs typeface="Arial" panose="020B0604020202020204" pitchFamily="34" charset="0"/>
              </a:rPr>
              <a:t>R</a:t>
            </a: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atifies the DEP’s proposed stormwater rule with modifications</a:t>
            </a:r>
          </a:p>
          <a:p>
            <a:pPr marL="342900" indent="-342900">
              <a:buFont typeface="Arial" panose="020B0604020202020204" pitchFamily="34" charset="0"/>
              <a:buChar char="•"/>
            </a:pP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The 2020 Clean Waterways Act directed DEP and the water management districts to initiate rulemaking regarding stormwater infrastructure and the associated environmental resource permitting process. </a:t>
            </a:r>
          </a:p>
          <a:p>
            <a:pPr marL="342900" indent="-342900">
              <a:buFont typeface="Arial" panose="020B0604020202020204" pitchFamily="34" charset="0"/>
              <a:buChar char="•"/>
            </a:pP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Proposed rules with an aggregate 5-year economic impact estimate over $1 million trigger the statutory requirement for legislative ratification—the 5-year impact of this rule is estimated to be over $1 billion.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B0FE69C-D9C2-EE06-195A-1C1641275D4E}"/>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Water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134620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D35E7-35E6-B8CD-A2E7-4F469239A03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E6FAB71-CDCC-7304-CDB1-140C63226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4C9AF819-B581-3F5B-F06C-39B6FD1E265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B0B51B3-46B3-B160-9C28-B29FCCDFF4BF}"/>
              </a:ext>
            </a:extLst>
          </p:cNvPr>
          <p:cNvSpPr txBox="1"/>
          <p:nvPr/>
        </p:nvSpPr>
        <p:spPr>
          <a:xfrm>
            <a:off x="536221" y="1594556"/>
            <a:ext cx="10907634" cy="4384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B050"/>
                </a:solidFill>
                <a:latin typeface="Arial" panose="020B0604020202020204" pitchFamily="34" charset="0"/>
                <a:cs typeface="Arial" panose="020B0604020202020204" pitchFamily="34" charset="0"/>
              </a:rPr>
              <a:t>SIGNED</a:t>
            </a:r>
            <a:endParaRPr lang="en-US" sz="2400" dirty="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dirty="0">
                <a:latin typeface="Arial" panose="020B0604020202020204" pitchFamily="34" charset="0"/>
                <a:cs typeface="Arial" panose="020B0604020202020204" pitchFamily="34" charset="0"/>
              </a:rPr>
              <a:t>SB 1532 Mitigation</a:t>
            </a:r>
          </a:p>
          <a:p>
            <a:pPr marL="800100" lvl="1" indent="-342900">
              <a:lnSpc>
                <a:spcPct val="107000"/>
              </a:lnSpc>
              <a:buFont typeface="Arial" panose="020B0604020202020204" pitchFamily="34" charset="0"/>
              <a:buChar char="•"/>
            </a:pPr>
            <a:r>
              <a:rPr lang="en-US" sz="2400" dirty="0">
                <a:latin typeface="Arial" panose="020B0604020202020204" pitchFamily="34" charset="0"/>
                <a:cs typeface="Arial" panose="020B0604020202020204" pitchFamily="34" charset="0"/>
              </a:rPr>
              <a:t>HB 1557 Department of Environmental Protection</a:t>
            </a:r>
          </a:p>
          <a:p>
            <a:pPr>
              <a:lnSpc>
                <a:spcPct val="107000"/>
              </a:lnSpc>
            </a:pPr>
            <a:endParaRPr lang="en-US" sz="2400" dirty="0">
              <a:latin typeface="Arial" panose="020B0604020202020204" pitchFamily="34" charset="0"/>
              <a:cs typeface="Arial" panose="020B0604020202020204" pitchFamily="34" charset="0"/>
            </a:endParaRPr>
          </a:p>
          <a:p>
            <a:pPr>
              <a:lnSpc>
                <a:spcPct val="107000"/>
              </a:lnSpc>
            </a:pPr>
            <a:r>
              <a:rPr lang="en-US" sz="2400" b="1" dirty="0">
                <a:solidFill>
                  <a:srgbClr val="FF0000"/>
                </a:solidFill>
                <a:latin typeface="Arial" panose="020B0604020202020204" pitchFamily="34" charset="0"/>
                <a:cs typeface="Arial" panose="020B0604020202020204" pitchFamily="34" charset="0"/>
              </a:rPr>
              <a:t>VETOED</a:t>
            </a:r>
          </a:p>
          <a:p>
            <a:pPr marL="800100" lvl="1" indent="-342900">
              <a:lnSpc>
                <a:spcPct val="107000"/>
              </a:lnSpc>
              <a:buFont typeface="Arial" panose="020B0604020202020204" pitchFamily="34" charset="0"/>
              <a:buChar char="•"/>
            </a:pPr>
            <a:r>
              <a:rPr lang="en-US" sz="2400" dirty="0">
                <a:latin typeface="Arial" panose="020B0604020202020204" pitchFamily="34" charset="0"/>
                <a:cs typeface="Arial" panose="020B0604020202020204" pitchFamily="34" charset="0"/>
              </a:rPr>
              <a:t>HB 165 Sampling of Beach Waters &amp; Public Bathing Spaces</a:t>
            </a:r>
          </a:p>
          <a:p>
            <a:pPr>
              <a:lnSpc>
                <a:spcPct val="107000"/>
              </a:lnSpc>
            </a:pPr>
            <a:endParaRPr lang="en-US" sz="2400" b="1" dirty="0">
              <a:solidFill>
                <a:srgbClr val="FF0000"/>
              </a:solidFill>
              <a:latin typeface="Arial" panose="020B0604020202020204" pitchFamily="34" charset="0"/>
              <a:cs typeface="Arial" panose="020B0604020202020204" pitchFamily="34" charset="0"/>
            </a:endParaRPr>
          </a:p>
          <a:p>
            <a:pPr>
              <a:lnSpc>
                <a:spcPct val="107000"/>
              </a:lnSpc>
            </a:pPr>
            <a:r>
              <a:rPr lang="en-US" sz="2400" b="1" dirty="0">
                <a:solidFill>
                  <a:srgbClr val="FF0000"/>
                </a:solidFill>
                <a:latin typeface="Arial" panose="020B0604020202020204" pitchFamily="34" charset="0"/>
                <a:cs typeface="Arial" panose="020B0604020202020204" pitchFamily="34" charset="0"/>
              </a:rPr>
              <a:t>FAILED</a:t>
            </a:r>
            <a:endParaRPr lang="en-US" sz="2400" dirty="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dirty="0">
                <a:latin typeface="Arial" panose="020B0604020202020204" pitchFamily="34" charset="0"/>
                <a:cs typeface="Arial" panose="020B0604020202020204" pitchFamily="34" charset="0"/>
              </a:rPr>
              <a:t>HB 789/SB 738 Environmental Management</a:t>
            </a:r>
          </a:p>
          <a:p>
            <a:pPr marL="800100" lvl="1" indent="-342900">
              <a:lnSpc>
                <a:spcPct val="107000"/>
              </a:lnSpc>
              <a:buFont typeface="Arial" panose="020B0604020202020204" pitchFamily="34" charset="0"/>
              <a:buChar char="•"/>
            </a:pPr>
            <a:r>
              <a:rPr lang="en-US" sz="2400" dirty="0">
                <a:latin typeface="Arial" panose="020B0604020202020204" pitchFamily="34" charset="0"/>
                <a:cs typeface="Arial" panose="020B0604020202020204" pitchFamily="34" charset="0"/>
              </a:rPr>
              <a:t>HB 1665/SB 1692 PFAS</a:t>
            </a:r>
          </a:p>
          <a:p>
            <a:pPr marL="800100" lvl="1" indent="-342900">
              <a:lnSpc>
                <a:spcPct val="107000"/>
              </a:lnSpc>
              <a:buFont typeface="Arial" panose="020B0604020202020204" pitchFamily="34" charset="0"/>
              <a:buChar char="•"/>
            </a:pPr>
            <a:r>
              <a:rPr lang="en-US" sz="2400" dirty="0">
                <a:latin typeface="Arial" panose="020B0604020202020204" pitchFamily="34" charset="0"/>
                <a:cs typeface="Arial" panose="020B0604020202020204" pitchFamily="34" charset="0"/>
              </a:rPr>
              <a:t>HB 1079/SB 298 Coastal Construction and Assessments </a:t>
            </a:r>
          </a:p>
        </p:txBody>
      </p:sp>
      <p:sp>
        <p:nvSpPr>
          <p:cNvPr id="6" name="TextBox 5">
            <a:extLst>
              <a:ext uri="{FF2B5EF4-FFF2-40B4-BE49-F238E27FC236}">
                <a16:creationId xmlns:a16="http://schemas.microsoft.com/office/drawing/2014/main" id="{BD6322CA-A209-B68F-DEC7-9D7519E7BEE9}"/>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Water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10112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E23FDA-32D7-98E5-96A6-89E41C3EFF2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7E83ED9-ABA0-EC69-1BF4-CC79E9434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265DDDDE-0856-9376-A758-C95C0B4C1C2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244403B-41E8-CA44-23F3-0EBB34215CB6}"/>
              </a:ext>
            </a:extLst>
          </p:cNvPr>
          <p:cNvSpPr txBox="1"/>
          <p:nvPr/>
        </p:nvSpPr>
        <p:spPr>
          <a:xfrm>
            <a:off x="536221" y="1594556"/>
            <a:ext cx="1111285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1567 </a:t>
            </a:r>
            <a:r>
              <a:rPr lang="en-US" sz="2400" b="1" i="0">
                <a:effectLst/>
                <a:latin typeface="Arial" panose="020B0604020202020204" pitchFamily="34" charset="0"/>
                <a:cs typeface="Arial" panose="020B0604020202020204" pitchFamily="34" charset="0"/>
              </a:rPr>
              <a:t>Qualifications for County Emergency Management Directors </a:t>
            </a:r>
            <a:r>
              <a:rPr lang="en-US" sz="2400" b="1">
                <a:solidFill>
                  <a:srgbClr val="00B050"/>
                </a:solidFill>
                <a:latin typeface="Arial" panose="020B0604020202020204" pitchFamily="34" charset="0"/>
                <a:cs typeface="Arial" panose="020B0604020202020204" pitchFamily="34" charset="0"/>
              </a:rPr>
              <a:t>PASSED/SIGNED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endParaRPr lang="en-US" sz="2400" b="1">
              <a:solidFill>
                <a:srgbClr val="00B05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Creates minimum education, experience, and training standards for all county emergency management directors (directors) which include: </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50 hours of training in business or public administration, business or public management, or emergency management or preparedness or a bachelor’s degree.</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4 years of specified experience in comprehensive emergency management services with direct supervisory responsibility for responding to at least one emergency or disaster. </a:t>
            </a:r>
          </a:p>
          <a:p>
            <a:pPr marL="1257300" lvl="2" indent="-342900">
              <a:buFont typeface="Arial" panose="020B0604020202020204" pitchFamily="34" charset="0"/>
              <a:buChar char="•"/>
            </a:pPr>
            <a:r>
              <a:rPr lang="en-US" sz="1600">
                <a:latin typeface="Arial" panose="020B0604020202020204" pitchFamily="34" charset="0"/>
                <a:cs typeface="Arial" panose="020B0604020202020204" pitchFamily="34" charset="0"/>
              </a:rPr>
              <a:t>A master’s degree in certain fields may be substituted for 2 years of the required experience</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150 hours in comprehensive emergency management training provided through or approved by the Federal Emergency Agency (FEMA) or its successor, including completion of certain National Incident Management System (NIMS) courses, or equivalent FEMA courses through the Emergency Management Institute (EMI).</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County Emergency Management Directors who do not satisfy the training or certification requirements have until June 30, 2026, to complete such requirements</a:t>
            </a:r>
          </a:p>
          <a:p>
            <a:pPr algn="l"/>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ECF6025-5FFE-6B9A-5467-52B3A1F122EF}"/>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Health, Safety,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Justice</a:t>
            </a:r>
          </a:p>
        </p:txBody>
      </p:sp>
    </p:spTree>
    <p:extLst>
      <p:ext uri="{BB962C8B-B14F-4D97-AF65-F5344CB8AC3E}">
        <p14:creationId xmlns:p14="http://schemas.microsoft.com/office/powerpoint/2010/main" val="105623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C25C4F-6E80-5B45-A298-0C750513193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975302C-9F30-2C3C-89FF-9B919F858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7068064E-D422-A456-EDEC-70B02ACB194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532FD31-6321-FE5F-6085-4D4A64A6795B}"/>
              </a:ext>
            </a:extLst>
          </p:cNvPr>
          <p:cNvSpPr txBox="1"/>
          <p:nvPr/>
        </p:nvSpPr>
        <p:spPr>
          <a:xfrm>
            <a:off x="536221" y="1594556"/>
            <a:ext cx="10907634" cy="27781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B050"/>
                </a:solidFill>
                <a:latin typeface="Arial" panose="020B0604020202020204" pitchFamily="34" charset="0"/>
                <a:cs typeface="Arial" panose="020B0604020202020204" pitchFamily="34" charset="0"/>
              </a:rPr>
              <a:t>SIGNED</a:t>
            </a:r>
          </a:p>
          <a:p>
            <a:pPr algn="l"/>
            <a:endParaRPr lang="en-US" sz="240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1380 Special Transportation Services for Persons with Disabilities </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1425 Juvenile Justice</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7002 Deregulation of Public Schools (Hurricane Shelter Staffing)</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7021 Mental Health &amp; Substance Abuse</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7028 My Safe Florida Home Program</a:t>
            </a:r>
            <a:endParaRPr lang="en-US" sz="320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4DBB1C-6448-6BFE-FC5E-FD622B57C736}"/>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Health, Safety,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Justice</a:t>
            </a:r>
          </a:p>
        </p:txBody>
      </p:sp>
    </p:spTree>
    <p:extLst>
      <p:ext uri="{BB962C8B-B14F-4D97-AF65-F5344CB8AC3E}">
        <p14:creationId xmlns:p14="http://schemas.microsoft.com/office/powerpoint/2010/main" val="282577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BD06E8B5-01B6-9BDF-422D-58AF3A1506A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BE453E99-4667-4494-566C-79B88DAD070F}"/>
              </a:ext>
            </a:extLst>
          </p:cNvPr>
          <p:cNvSpPr txBox="1"/>
          <p:nvPr/>
        </p:nvSpPr>
        <p:spPr>
          <a:xfrm>
            <a:off x="536221" y="1594556"/>
            <a:ext cx="11281968"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sz="2400" b="1" i="0" u="none" strike="noStrike">
                <a:solidFill>
                  <a:srgbClr val="000000"/>
                </a:solidFill>
                <a:effectLst/>
                <a:latin typeface="Arial" panose="020B0604020202020204" pitchFamily="34" charset="0"/>
              </a:rPr>
              <a:t>The 2024 regular Legislative Session included: </a:t>
            </a:r>
            <a:r>
              <a:rPr lang="en-US" sz="2400" b="0" i="0">
                <a:solidFill>
                  <a:srgbClr val="000000"/>
                </a:solidFill>
                <a:effectLst/>
                <a:latin typeface="Arial" panose="020B0604020202020204" pitchFamily="34" charset="0"/>
              </a:rPr>
              <a:t>​</a:t>
            </a:r>
            <a:endParaRPr lang="en-US" sz="3200" b="0" i="0">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endParaRPr lang="en-US" sz="2400" b="0" i="0" u="none" strike="noStrike">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1902 Bills and PCBs filed</a:t>
            </a:r>
            <a:r>
              <a:rPr lang="en-US" sz="2400" b="0" i="0">
                <a:solidFill>
                  <a:srgbClr val="000000"/>
                </a:solidFill>
                <a:effectLst/>
                <a:latin typeface="Arial" panose="020B0604020202020204" pitchFamily="34" charset="0"/>
              </a:rPr>
              <a:t>​</a:t>
            </a:r>
            <a:endParaRPr lang="en-US" sz="320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325 Bills passed both chambers</a:t>
            </a:r>
            <a:r>
              <a:rPr lang="en-US" sz="2400" b="0" i="0">
                <a:solidFill>
                  <a:srgbClr val="000000"/>
                </a:solidFill>
                <a:effectLst/>
                <a:latin typeface="Arial" panose="020B0604020202020204" pitchFamily="34" charset="0"/>
              </a:rPr>
              <a:t>​</a:t>
            </a:r>
          </a:p>
          <a:p>
            <a:pPr marL="742950" lvl="1" indent="-285750" fontAlgn="base">
              <a:buFont typeface="Arial" panose="020B0604020202020204" pitchFamily="34" charset="0"/>
              <a:buChar char="•"/>
            </a:pPr>
            <a:r>
              <a:rPr lang="en-US" sz="2400">
                <a:solidFill>
                  <a:srgbClr val="000000"/>
                </a:solidFill>
                <a:latin typeface="Arial" panose="020B0604020202020204" pitchFamily="34" charset="0"/>
              </a:rPr>
              <a:t>17.1% of total bills passed this session</a:t>
            </a:r>
            <a:endParaRPr lang="en-US" sz="3200">
              <a:solidFill>
                <a:srgbClr val="000000"/>
              </a:solidFill>
              <a:latin typeface="Arial" panose="020B0604020202020204" pitchFamily="34" charset="0"/>
            </a:endParaRPr>
          </a:p>
          <a:p>
            <a:pPr marL="742950" lvl="1" indent="-285750" fontAlgn="base">
              <a:buFont typeface="Arial" panose="020B0604020202020204" pitchFamily="34" charset="0"/>
              <a:buChar char="•"/>
            </a:pPr>
            <a:endParaRPr lang="en-US" sz="3200" b="0" i="0" u="none" strike="noStrike">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450+ Bills in FAC Bill Tracker</a:t>
            </a:r>
            <a:r>
              <a:rPr lang="en-US" sz="2400" b="0" i="0">
                <a:solidFill>
                  <a:srgbClr val="000000"/>
                </a:solidFill>
                <a:effectLst/>
                <a:latin typeface="Arial" panose="020B0604020202020204" pitchFamily="34" charset="0"/>
              </a:rPr>
              <a:t>​</a:t>
            </a:r>
            <a:endParaRPr lang="en-US" sz="320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Nearly 100 Preemptions/Mandates</a:t>
            </a:r>
            <a:r>
              <a:rPr lang="en-US" sz="2400" b="0" i="0">
                <a:solidFill>
                  <a:srgbClr val="000000"/>
                </a:solidFill>
                <a:effectLst/>
                <a:latin typeface="Arial" panose="020B0604020202020204" pitchFamily="34" charset="0"/>
              </a:rPr>
              <a:t>​</a:t>
            </a:r>
            <a:endParaRPr lang="en-US" sz="3200" b="0" i="0">
              <a:solidFill>
                <a:srgbClr val="000000"/>
              </a:solidFill>
              <a:effectLst/>
              <a:latin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13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B28AE5-0BF1-1AFB-7A6E-7052C47E8C2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3C15117-0217-D554-B889-1746325BC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3D0D67FD-9012-F7F8-25C1-B0D4BA8D4E4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B1A1E1B-05FA-DA08-FBED-FDA9BAC2F4F9}"/>
              </a:ext>
            </a:extLst>
          </p:cNvPr>
          <p:cNvSpPr txBox="1"/>
          <p:nvPr/>
        </p:nvSpPr>
        <p:spPr>
          <a:xfrm>
            <a:off x="536221" y="1594556"/>
            <a:ext cx="10998554"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7073 Tax Package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atin typeface="Arial" panose="020B0604020202020204" pitchFamily="34" charset="0"/>
                <a:cs typeface="Arial" panose="020B0604020202020204" pitchFamily="34" charset="0"/>
              </a:rPr>
              <a:t>Revises the “Missing Middle” Property Tax Exemption authorized in s. 197.1978(3) to allow a taxing authority to opt out of the exemption for its levy by a two-thirds vote if:</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A finding is made by a taxing authority that the most recently published </a:t>
            </a:r>
            <a:r>
              <a:rPr lang="en-US" sz="1400" err="1">
                <a:latin typeface="Arial" panose="020B0604020202020204" pitchFamily="34" charset="0"/>
                <a:cs typeface="Arial" panose="020B0604020202020204" pitchFamily="34" charset="0"/>
              </a:rPr>
              <a:t>Shimberg</a:t>
            </a:r>
            <a:r>
              <a:rPr lang="en-US" sz="1400">
                <a:latin typeface="Arial" panose="020B0604020202020204" pitchFamily="34" charset="0"/>
                <a:cs typeface="Arial" panose="020B0604020202020204" pitchFamily="34" charset="0"/>
              </a:rPr>
              <a:t> Center for Housing Studies Annual Report identifies that a county that is part of the jurisdiction the taxing authority is within a Metropolitan Statistical area or region where the number of affordable and available units is greater than the number of renter households for the category entitled “0 -120 percent AMI”</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The opt out is good for two years and may be reenacted if the above conditions are again met</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Any property that has received the exemption prior to a local government opting out will continue to receive the exemption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Creates a new Property Tax Exemption for Affordable Housing Properties (s. 197.1978 (4)).  The exemption is available to properties that all the following conditions: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Properties that contain 70 or more units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Subject to a land use restriction requiring the units are to provide affordable housing to persons or families meeting the extremely low, very low or low income for a period of 99 years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Must be substantially completed within 2 years of the date of application </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Must be composed of an improvement to land where no previous improvement existed or an old improvement was removed.</a:t>
            </a:r>
          </a:p>
        </p:txBody>
      </p:sp>
      <p:sp>
        <p:nvSpPr>
          <p:cNvPr id="6" name="TextBox 5">
            <a:extLst>
              <a:ext uri="{FF2B5EF4-FFF2-40B4-BE49-F238E27FC236}">
                <a16:creationId xmlns:a16="http://schemas.microsoft.com/office/drawing/2014/main" id="{275A77F4-3D0D-8E14-F949-9D8065A58F01}"/>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38847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8AE5-0BF1-1AFB-7A6E-7052C47E8C2D}"/>
            </a:ext>
          </a:extLst>
        </p:cNvPr>
        <p:cNvGrpSpPr/>
        <p:nvPr/>
      </p:nvGrpSpPr>
      <p:grpSpPr>
        <a:xfrm>
          <a:off x="0" y="0"/>
          <a:ext cx="0" cy="0"/>
          <a:chOff x="0" y="0"/>
          <a:chExt cx="0" cy="0"/>
        </a:xfrm>
      </p:grpSpPr>
      <p:pic>
        <p:nvPicPr>
          <p:cNvPr id="2" name="Picture 1" descr="A group of buildings with trees&#10;&#10;Description automatically generated">
            <a:extLst>
              <a:ext uri="{FF2B5EF4-FFF2-40B4-BE49-F238E27FC236}">
                <a16:creationId xmlns:a16="http://schemas.microsoft.com/office/drawing/2014/main" id="{3D0D67FD-9012-F7F8-25C1-B0D4BA8D4E4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B1A1E1B-05FA-DA08-FBED-FDA9BAC2F4F9}"/>
              </a:ext>
            </a:extLst>
          </p:cNvPr>
          <p:cNvSpPr txBox="1"/>
          <p:nvPr/>
        </p:nvSpPr>
        <p:spPr>
          <a:xfrm>
            <a:off x="536221" y="1594556"/>
            <a:ext cx="1099855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7073 Tax Package (Continued) </a:t>
            </a:r>
            <a:r>
              <a:rPr lang="en-US" sz="2400" b="1">
                <a:solidFill>
                  <a:srgbClr val="00B050"/>
                </a:solidFill>
                <a:latin typeface="Arial" panose="020B0604020202020204" pitchFamily="34" charset="0"/>
                <a:cs typeface="Arial" panose="020B0604020202020204" pitchFamily="34" charset="0"/>
              </a:rPr>
              <a:t>PASSED/SIGNED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algn="l"/>
            <a:endParaRPr lang="en-US" sz="1400" b="1">
              <a:solidFill>
                <a:srgbClr val="00B05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atin typeface="Arial" panose="020B0604020202020204" pitchFamily="34" charset="0"/>
                <a:cs typeface="Arial" panose="020B0604020202020204" pitchFamily="34" charset="0"/>
              </a:rPr>
              <a:t>Additional Provisions Impacting Counties: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Redefines “Construction Work in Progress” with regard to Certain electric utility constructed or installed Tangible Personal Property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Revises the conditions under which back taxes, penalty and interest are due for certain improperly received exemption or assessment limitations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Adds certain equipment used for Biogas to the list that may be assessed as Renewable Energy Source Devices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Extends the period within which a homestead property must be rebuilt following a disaster to retain the Save our Homes differential from 3 years to 5 years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Expands the Indigent Care and Trauma Center Surtax (s. 212.055(4)) to allow Jacksonville-Duval County to impose the surtax but removes the ability to enact the tax with an extraordinary vote.</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Provides for two 14 day Disaster Preparedness Holidays; a 14 day Back to School Sales Tax Holiday, a 7 day Tool Time Holiday, and a Freedom Month Holiday where sales tax will not be due on certain admissions or outdoor recreational items for the month of July 2024</a:t>
            </a:r>
          </a:p>
          <a:p>
            <a:pPr marL="285750" indent="-285750" algn="l">
              <a:buFont typeface="Arial" panose="020B0604020202020204" pitchFamily="34" charset="0"/>
              <a:buChar char="•"/>
            </a:pPr>
            <a:r>
              <a:rPr lang="en-US">
                <a:latin typeface="Arial" panose="020B0604020202020204" pitchFamily="34" charset="0"/>
                <a:cs typeface="Arial" panose="020B0604020202020204" pitchFamily="34" charset="0"/>
              </a:rPr>
              <a:t>The final bill passed by the House and Senate does not include:</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6-year Repeal and Reauthorization of Tourist Development Taxes</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10-year Repeal and Reauthorization of Local Option Sales Taxes</a:t>
            </a:r>
          </a:p>
        </p:txBody>
      </p:sp>
      <p:sp>
        <p:nvSpPr>
          <p:cNvPr id="6" name="TextBox 5">
            <a:extLst>
              <a:ext uri="{FF2B5EF4-FFF2-40B4-BE49-F238E27FC236}">
                <a16:creationId xmlns:a16="http://schemas.microsoft.com/office/drawing/2014/main" id="{275A77F4-3D0D-8E14-F949-9D8065A58F01}"/>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71801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EA65DA-3505-4FE4-7BE3-BE53261645D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EFE95AB-FA97-B107-AF2F-A319A49BC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478125AF-2794-1460-16E2-6A3515F5906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11CC65F-4AED-1D01-BEE2-BAE5B7892A15}"/>
              </a:ext>
            </a:extLst>
          </p:cNvPr>
          <p:cNvSpPr txBox="1"/>
          <p:nvPr/>
        </p:nvSpPr>
        <p:spPr>
          <a:xfrm>
            <a:off x="536221" y="1594556"/>
            <a:ext cx="10998554"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Arial" panose="020B0604020202020204" pitchFamily="34" charset="0"/>
                <a:cs typeface="Arial" panose="020B0604020202020204" pitchFamily="34" charset="0"/>
              </a:rPr>
              <a:t>HJR 7017 &amp; HB 7019 Homestead Exemption CPI &amp; Implementation </a:t>
            </a:r>
            <a:r>
              <a:rPr lang="en-US" sz="2400" b="1">
                <a:solidFill>
                  <a:srgbClr val="00B050"/>
                </a:solidFill>
                <a:latin typeface="Arial" panose="020B0604020202020204" pitchFamily="34" charset="0"/>
                <a:cs typeface="Arial" panose="020B0604020202020204" pitchFamily="34" charset="0"/>
              </a:rPr>
              <a:t>PASSED </a:t>
            </a:r>
            <a:r>
              <a:rPr lang="en-US" sz="2400" b="1">
                <a:latin typeface="Arial" panose="020B0604020202020204" pitchFamily="34" charset="0"/>
                <a:cs typeface="Arial" panose="020B0604020202020204" pitchFamily="34" charset="0"/>
              </a:rPr>
              <a:t>/ HJR 7015  Doubling the Homestead Exemption </a:t>
            </a:r>
            <a:r>
              <a:rPr lang="en-US" sz="2400" b="1">
                <a:solidFill>
                  <a:srgbClr val="FF0000"/>
                </a:solidFill>
                <a:latin typeface="Arial" panose="020B0604020202020204" pitchFamily="34" charset="0"/>
                <a:cs typeface="Arial" panose="020B0604020202020204" pitchFamily="34" charset="0"/>
              </a:rPr>
              <a:t>FAILED</a:t>
            </a:r>
          </a:p>
          <a:p>
            <a:pPr algn="l"/>
            <a:endParaRPr lang="en-US" sz="240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Places a Constitutional amendment (HJR 7017) on the General Election Ballot this November.  The amendment:</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Increases the second $25,000 Homestead Exemption that applies to non-school levies by to the annual change in the Consumer Price Index </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If passed, the increase would first occur with respect to the exemption January of 2025.</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Estimated to impact non-school revenues by ($22 M) in 2025-26</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Estimated to be ($111.8 M) in 2028-29</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HB 7019 implements the proposed constitutional amendment</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Provides for a state offset for the impact to Fiscally Constrained Counties</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HJR 7015 would have doubled the second $25,000 Homestead Exemption that applies to non-school levies to a $50,000 exemption, effective January 1, 2025. </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This Joint Resolution was introduced following a hearing in House Ways &amp; Means but was never heard again.</a:t>
            </a: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86C52B-DB9D-4D76-A717-293F0CBE980D}"/>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22196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479D5F-8D36-2FD2-93C6-BB0F66CDD5F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096E09D-277D-AA22-2357-25590194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4B3F7C4-763F-6FAE-A335-AA8EA5D402F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EB4CE24-CF97-100B-1EC2-81D0A425263F}"/>
              </a:ext>
            </a:extLst>
          </p:cNvPr>
          <p:cNvSpPr txBox="1"/>
          <p:nvPr/>
        </p:nvSpPr>
        <p:spPr>
          <a:xfrm>
            <a:off x="536221" y="1594556"/>
            <a:ext cx="109985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151 Florida Retirement System </a:t>
            </a:r>
            <a:r>
              <a:rPr lang="en-US" sz="2400" b="1">
                <a:solidFill>
                  <a:srgbClr val="00B050"/>
                </a:solidFill>
                <a:latin typeface="Arial" panose="020B0604020202020204" pitchFamily="34" charset="0"/>
                <a:cs typeface="Arial" panose="020B0604020202020204" pitchFamily="34" charset="0"/>
              </a:rPr>
              <a:t>SIGNED </a:t>
            </a:r>
            <a:r>
              <a:rPr lang="en-US" sz="2400" b="1">
                <a:latin typeface="Arial" panose="020B0604020202020204" pitchFamily="34" charset="0"/>
                <a:cs typeface="Arial" panose="020B0604020202020204" pitchFamily="34" charset="0"/>
              </a:rPr>
              <a:t>– </a:t>
            </a:r>
          </a:p>
          <a:p>
            <a:r>
              <a:rPr lang="en-US" sz="2400" b="1">
                <a:solidFill>
                  <a:srgbClr val="FF0000"/>
                </a:solidFill>
                <a:latin typeface="Arial" panose="020B0604020202020204" pitchFamily="34" charset="0"/>
                <a:cs typeface="Arial" panose="020B0604020202020204" pitchFamily="34" charset="0"/>
              </a:rPr>
              <a:t>No Cost-of-Living Adjustment (COLA)</a:t>
            </a:r>
          </a:p>
          <a:p>
            <a:endParaRPr lang="en-US" sz="240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Senate and House agreed to not adopt changes to COLA for the Florida Retirement System Defined Benefit Program</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Bill provides for revised FRS Normal Rates and Unfunded Liability Rates</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Decreases the required termination period for an employee that has completed DROP to be able be rehired and be able to receive retirement benefits from 1 year to 6 months.</a:t>
            </a:r>
          </a:p>
        </p:txBody>
      </p:sp>
      <p:sp>
        <p:nvSpPr>
          <p:cNvPr id="6" name="TextBox 5">
            <a:extLst>
              <a:ext uri="{FF2B5EF4-FFF2-40B4-BE49-F238E27FC236}">
                <a16:creationId xmlns:a16="http://schemas.microsoft.com/office/drawing/2014/main" id="{BADFF944-C9FD-D275-CDDA-07D1CA31225D}"/>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343086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197B13-274B-7A2D-1D64-20A41BD7B31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1804C9D-718D-00F2-AA63-1606C5D6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3F5F82C7-67DD-DE12-F9AB-5BA080CDA7A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E19083C-1DD5-EDDC-A5B1-6194AC92FEF6}"/>
              </a:ext>
            </a:extLst>
          </p:cNvPr>
          <p:cNvSpPr txBox="1"/>
          <p:nvPr/>
        </p:nvSpPr>
        <p:spPr>
          <a:xfrm>
            <a:off x="536221" y="1594556"/>
            <a:ext cx="1099855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Millage Rates—HB 1195/SB 1322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Tangible Personal Property Exemption—Both Agricultural TPP &amp; Increase</a:t>
            </a:r>
          </a:p>
          <a:p>
            <a:pPr marL="1257300" lvl="2" indent="-342900">
              <a:buFont typeface="Arial" panose="020B0604020202020204" pitchFamily="34" charset="0"/>
              <a:buChar char="•"/>
            </a:pPr>
            <a:r>
              <a:rPr lang="en-US" sz="2400">
                <a:latin typeface="Arial" panose="020B0604020202020204" pitchFamily="34" charset="0"/>
                <a:cs typeface="Arial" panose="020B0604020202020204" pitchFamily="34" charset="0"/>
              </a:rPr>
              <a:t>HB 1251/SB 1560 &amp; HB 7075/HB 7077</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Fees for Virtual Offices—HB 503/SB 578</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Government Accountability—HB 735/SB 734</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Tourist Development Tax (Municipal Share)—HB 1081/SB 1072</a:t>
            </a:r>
          </a:p>
        </p:txBody>
      </p:sp>
      <p:sp>
        <p:nvSpPr>
          <p:cNvPr id="6" name="TextBox 5">
            <a:extLst>
              <a:ext uri="{FF2B5EF4-FFF2-40B4-BE49-F238E27FC236}">
                <a16:creationId xmlns:a16="http://schemas.microsoft.com/office/drawing/2014/main" id="{CAB82A7F-6B22-0D83-898A-698F66354F26}"/>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66262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538E7-3788-539C-8691-7C94F31391B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A89A1E8-5CE7-18EF-19D5-0C9B0BF64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5CAE3789-3B03-F8AE-8A93-815AB1F3170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4DE9134-26D3-C31C-039C-5C9EB890B388}"/>
              </a:ext>
            </a:extLst>
          </p:cNvPr>
          <p:cNvSpPr txBox="1"/>
          <p:nvPr/>
        </p:nvSpPr>
        <p:spPr>
          <a:xfrm>
            <a:off x="408373" y="1594556"/>
            <a:ext cx="11434439" cy="3832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HB 1365 Unauthorized Public Camping and Public Sleeping</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SIGNED </a:t>
            </a:r>
            <a:r>
              <a:rPr lang="en-US" sz="2000" b="1">
                <a:solidFill>
                  <a:srgbClr val="FF0000"/>
                </a:solidFill>
                <a:latin typeface="Arial" panose="020B0604020202020204" pitchFamily="34" charset="0"/>
                <a:cs typeface="Arial" panose="020B0604020202020204" pitchFamily="34" charset="0"/>
              </a:rPr>
              <a:t>(amended)</a:t>
            </a:r>
            <a:endParaRPr lang="en-US" sz="2000" b="1">
              <a:latin typeface="Arial" panose="020B0604020202020204" pitchFamily="34" charset="0"/>
              <a:cs typeface="Arial" panose="020B0604020202020204" pitchFamily="34" charset="0"/>
            </a:endParaRPr>
          </a:p>
          <a:p>
            <a:pPr marR="0">
              <a:lnSpc>
                <a:spcPct val="107000"/>
              </a:lnSpc>
              <a:spcBef>
                <a:spcPts val="0"/>
              </a:spcBef>
              <a:spcAft>
                <a:spcPts val="0"/>
              </a:spcAft>
            </a:pPr>
            <a:endParaRPr lang="en-US" sz="1200">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The bill prohibits public camping or sleeping on public property, including buildings and rights-of-way, unless designated by the county or municipality.</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Counties can approve designated camping areas for up to one year, subject to department certification, based on criteria like insufficient shelter beds and minimal impact on property value and safety.</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Designated areas must meet sanitation, security, and behavioral health service standards and be posted on the entity's website.</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Failure to comply may result in property closure upon inspection by the Department of Children and Families (DCF) Secretary.</a:t>
            </a:r>
          </a:p>
          <a:p>
            <a:pPr marL="742950" lvl="1" indent="-285750">
              <a:lnSpc>
                <a:spcPct val="107000"/>
              </a:lnSpc>
              <a:buFont typeface="Arial" panose="020B0604020202020204" pitchFamily="34" charset="0"/>
              <a:buChar char="•"/>
            </a:pPr>
            <a:endParaRPr lang="en-US">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79178775-F253-4211-5C91-ED39427FD4A0}"/>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3639417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538E7-3788-539C-8691-7C94F31391B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A89A1E8-5CE7-18EF-19D5-0C9B0BF64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5CAE3789-3B03-F8AE-8A93-815AB1F3170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4DE9134-26D3-C31C-039C-5C9EB890B388}"/>
              </a:ext>
            </a:extLst>
          </p:cNvPr>
          <p:cNvSpPr txBox="1"/>
          <p:nvPr/>
        </p:nvSpPr>
        <p:spPr>
          <a:xfrm>
            <a:off x="408373" y="1594556"/>
            <a:ext cx="11434439" cy="3538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HB 1365 Unauthorized Public Camping and Public Sleeping</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SIGNED </a:t>
            </a:r>
            <a:r>
              <a:rPr lang="en-US" sz="2000" b="1">
                <a:solidFill>
                  <a:srgbClr val="FF0000"/>
                </a:solidFill>
                <a:latin typeface="Arial" panose="020B0604020202020204" pitchFamily="34" charset="0"/>
                <a:cs typeface="Arial" panose="020B0604020202020204" pitchFamily="34" charset="0"/>
              </a:rPr>
              <a:t>(amended)</a:t>
            </a:r>
            <a:endParaRPr lang="en-US" sz="2000" b="1">
              <a:latin typeface="Arial" panose="020B0604020202020204" pitchFamily="34" charset="0"/>
              <a:cs typeface="Arial" panose="020B0604020202020204" pitchFamily="34" charset="0"/>
            </a:endParaRPr>
          </a:p>
          <a:p>
            <a:pPr marR="0">
              <a:lnSpc>
                <a:spcPct val="107000"/>
              </a:lnSpc>
              <a:spcBef>
                <a:spcPts val="0"/>
              </a:spcBef>
              <a:spcAft>
                <a:spcPts val="0"/>
              </a:spcAft>
            </a:pPr>
            <a:endParaRPr lang="en-US" sz="1200">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Fiscally constrained counties are exempt from certain standards.</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Civil actions can be brought against counties or municipalities for violations, with recovery of incurred expenses.</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Injunctions require notice to the county or municipality and a five-day cure period before filing.</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Exceptions apply during declared states of emergency.</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The bill aims to balance community welfare with homeless population needs.</a:t>
            </a:r>
          </a:p>
          <a:p>
            <a:pPr marL="285750" marR="0" indent="-285750">
              <a:lnSpc>
                <a:spcPct val="107000"/>
              </a:lnSpc>
              <a:spcBef>
                <a:spcPts val="0"/>
              </a:spcBef>
              <a:spcAft>
                <a:spcPts val="0"/>
              </a:spcAft>
              <a:buFont typeface="Arial" panose="020B0604020202020204" pitchFamily="34" charset="0"/>
              <a:buChar char="•"/>
            </a:pPr>
            <a:endParaRPr lang="en-US" sz="1600">
              <a:latin typeface="Arial" panose="020B0604020202020204" pitchFamily="34"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Effective date: October 1, 2024, with the injunction provision effective January 1, 2025</a:t>
            </a:r>
            <a:endParaRPr lang="en-US">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79178775-F253-4211-5C91-ED39427FD4A0}"/>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104094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F28EB-B7BF-F46A-AD73-50B75210E90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EE1A125-B792-7FB9-2D46-0F314109C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E3CAE2E8-FB28-297E-7FC6-5AE3B0CE645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E03F9BA-E775-8B80-65AD-7FC124FB86F9}"/>
              </a:ext>
            </a:extLst>
          </p:cNvPr>
          <p:cNvSpPr txBox="1"/>
          <p:nvPr/>
        </p:nvSpPr>
        <p:spPr>
          <a:xfrm>
            <a:off x="536220" y="1594556"/>
            <a:ext cx="11255729"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SB 328 Affordable Housing</a:t>
            </a:r>
            <a:r>
              <a:rPr lang="en-US" sz="2400" b="1">
                <a:latin typeface="Arial" panose="020B0604020202020204" pitchFamily="34" charset="0"/>
                <a:cs typeface="Arial" panose="020B0604020202020204" pitchFamily="34" charset="0"/>
              </a:rPr>
              <a:t> (</a:t>
            </a:r>
            <a:r>
              <a:rPr lang="en-US" sz="2400" b="1" err="1">
                <a:latin typeface="Arial" panose="020B0604020202020204" pitchFamily="34" charset="0"/>
                <a:cs typeface="Arial" panose="020B0604020202020204" pitchFamily="34" charset="0"/>
              </a:rPr>
              <a:t>Calatayud</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SIGNED</a:t>
            </a:r>
          </a:p>
          <a:p>
            <a:pPr marL="285750" marR="0" indent="-285750">
              <a:spcBef>
                <a:spcPts val="0"/>
              </a:spcBef>
              <a:spcAft>
                <a:spcPts val="0"/>
              </a:spcAft>
              <a:buFont typeface="Arial" panose="020B0604020202020204" pitchFamily="34" charset="0"/>
              <a:buChar char="•"/>
            </a:pPr>
            <a:r>
              <a:rPr lang="en-US" sz="1800">
                <a:effectLst/>
                <a:latin typeface="Arial" panose="020B0604020202020204" pitchFamily="34" charset="0"/>
                <a:ea typeface="Times New Roman" panose="02020603050405020304" pitchFamily="18" charset="0"/>
              </a:rPr>
              <a:t>As it pertains to the act’s preemption of certain local zoning and land use regulations to expedite the development of affordable housing, the bill further modifies the 2023 Live Local Act. </a:t>
            </a:r>
            <a:endParaRPr lang="en-US">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Prohibits local governments from restricting the intensity of a proposed development below 150 percent of the highest currently allowed Floor Area Ratio under the local government’s land development regulations. </a:t>
            </a:r>
          </a:p>
          <a:p>
            <a:pPr marL="742950" lvl="1" indent="-285750">
              <a:buFont typeface="Arial" panose="020B0604020202020204" pitchFamily="34" charset="0"/>
              <a:buChar char="•"/>
            </a:pPr>
            <a:r>
              <a:rPr lang="en-US" sz="1600">
                <a:latin typeface="Arial" panose="020B0604020202020204" pitchFamily="34" charset="0"/>
                <a:ea typeface="Times New Roman" panose="02020603050405020304" pitchFamily="18" charset="0"/>
              </a:rPr>
              <a:t>Provides the ability of a local government to restrict the height of a development </a:t>
            </a:r>
            <a:r>
              <a:rPr lang="en-US" sz="1600">
                <a:effectLst/>
                <a:latin typeface="Arial" panose="020B0604020202020204" pitchFamily="34" charset="0"/>
                <a:ea typeface="Times New Roman" panose="02020603050405020304" pitchFamily="18" charset="0"/>
              </a:rPr>
              <a:t>when the development is adjacent on two or more to a single-family residential use with 25 or more </a:t>
            </a:r>
            <a:r>
              <a:rPr lang="en-US" sz="1600">
                <a:latin typeface="Arial" panose="020B0604020202020204" pitchFamily="34" charset="0"/>
                <a:ea typeface="Times New Roman" panose="02020603050405020304" pitchFamily="18" charset="0"/>
              </a:rPr>
              <a:t>units </a:t>
            </a:r>
            <a:r>
              <a:rPr lang="en-US" sz="1600">
                <a:effectLst/>
                <a:latin typeface="Arial" panose="020B0604020202020204" pitchFamily="34" charset="0"/>
                <a:ea typeface="Times New Roman" panose="02020603050405020304" pitchFamily="18" charset="0"/>
              </a:rPr>
              <a:t>to 150 percent of the tallest building on any property adjacent to the proposed development, the highest currently allowed height for the property, or three stories, whichever is higher. </a:t>
            </a:r>
          </a:p>
          <a:p>
            <a:pPr marL="742950" lvl="1" indent="-285750">
              <a:buFont typeface="Arial" panose="020B0604020202020204" pitchFamily="34" charset="0"/>
              <a:buChar char="•"/>
            </a:pPr>
            <a:r>
              <a:rPr lang="en-US" sz="1600">
                <a:latin typeface="Arial" panose="020B0604020202020204" pitchFamily="34" charset="0"/>
                <a:ea typeface="Times New Roman" panose="02020603050405020304" pitchFamily="18" charset="0"/>
              </a:rPr>
              <a:t>Does not allow for administrative approval when the proposed development is within ¼ mile of a military installation</a:t>
            </a:r>
            <a:endParaRPr lang="en-US" sz="1600">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Clarifies that a local government’s “currently allowed” density, height, and floor area ratio does not include any bonuses, variances, or other special exceptions provided in their regulations. </a:t>
            </a: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Requires developments authorized under the act to be treated as a conforming use even after expiration of the development’s affordability period and after the expiration of the applicable statutes. </a:t>
            </a:r>
            <a:endParaRPr lang="en-US" sz="1600">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Modifies parking reduction requirements for qualifying developments located near certain transportation facilities. </a:t>
            </a:r>
            <a:endParaRPr lang="en-US" sz="1600">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Provides that the zoning and height preemptions do not apply to certain developments in proximity of an airport</a:t>
            </a:r>
          </a:p>
        </p:txBody>
      </p:sp>
      <p:sp>
        <p:nvSpPr>
          <p:cNvPr id="6" name="TextBox 5">
            <a:extLst>
              <a:ext uri="{FF2B5EF4-FFF2-40B4-BE49-F238E27FC236}">
                <a16:creationId xmlns:a16="http://schemas.microsoft.com/office/drawing/2014/main" id="{921509C6-F49E-B4F3-6287-0F09497378F1}"/>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4126882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535AA-FC51-208A-0379-7D1E5B326C3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3D7550F-BAF9-265A-C590-D1B0D02F2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1D0AB14-4675-9D37-5F6B-2718F1BE78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EC5440E-51B8-61F1-C577-5E017A8E5B65}"/>
              </a:ext>
            </a:extLst>
          </p:cNvPr>
          <p:cNvSpPr txBox="1"/>
          <p:nvPr/>
        </p:nvSpPr>
        <p:spPr>
          <a:xfrm>
            <a:off x="536221" y="1594556"/>
            <a:ext cx="1099855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HB 7049/SB 1032 MPO Reform</a:t>
            </a:r>
          </a:p>
          <a:p>
            <a:pPr marL="800100" lvl="1" indent="-342900">
              <a:buFont typeface="Arial" panose="020B0604020202020204" pitchFamily="34" charset="0"/>
              <a:buChar char="•"/>
            </a:pPr>
            <a:r>
              <a:rPr lang="en-US" sz="1800">
                <a:latin typeface="Arial" panose="020B0604020202020204" pitchFamily="34" charset="0"/>
                <a:cs typeface="Arial" panose="020B0604020202020204" pitchFamily="34" charset="0"/>
              </a:rPr>
              <a:t>HB 1221/SB 1184 Land Use and Development Regulations</a:t>
            </a:r>
          </a:p>
          <a:p>
            <a:pPr marL="800100" lvl="1" indent="-342900">
              <a:buFont typeface="Arial" panose="020B0604020202020204" pitchFamily="34" charset="0"/>
              <a:buChar char="•"/>
            </a:pPr>
            <a:r>
              <a:rPr lang="en-US" sz="1800">
                <a:latin typeface="Arial" panose="020B0604020202020204" pitchFamily="34" charset="0"/>
                <a:cs typeface="Arial" panose="020B0604020202020204" pitchFamily="34" charset="0"/>
              </a:rPr>
              <a:t>HB 791/SB 1150 Development Permits and Orders</a:t>
            </a:r>
          </a:p>
          <a:p>
            <a:pPr marL="800100" lvl="1" indent="-342900">
              <a:buFont typeface="Arial" panose="020B0604020202020204" pitchFamily="34" charset="0"/>
              <a:buChar char="•"/>
            </a:pPr>
            <a:r>
              <a:rPr lang="en-US" sz="1800">
                <a:latin typeface="Arial" panose="020B0604020202020204" pitchFamily="34" charset="0"/>
                <a:cs typeface="Arial" panose="020B0604020202020204" pitchFamily="34" charset="0"/>
              </a:rPr>
              <a:t>HB 1177/SB 1110 Land Development</a:t>
            </a:r>
          </a:p>
          <a:p>
            <a:endParaRPr lang="en-US">
              <a:latin typeface="Arial" panose="020B0604020202020204" pitchFamily="34" charset="0"/>
              <a:cs typeface="Arial" panose="020B0604020202020204" pitchFamily="34" charset="0"/>
            </a:endParaRPr>
          </a:p>
          <a:p>
            <a:r>
              <a:rPr lang="en-US" sz="2400" b="1">
                <a:solidFill>
                  <a:srgbClr val="00B050"/>
                </a:solidFill>
                <a:latin typeface="Arial" panose="020B0604020202020204" pitchFamily="34" charset="0"/>
                <a:cs typeface="Arial" panose="020B0604020202020204" pitchFamily="34" charset="0"/>
              </a:rPr>
              <a:t>SIGNED</a:t>
            </a:r>
            <a:endParaRPr lang="en-US" b="1">
              <a:solidFill>
                <a:srgbClr val="00B050"/>
              </a:solidFill>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SB 1464 Traffic Enforcement</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SB 1420 Department of Commerce</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HB 179 Towing and Storage</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HB 1301 Department of Transportation</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HB 287 Transportation</a:t>
            </a:r>
          </a:p>
        </p:txBody>
      </p:sp>
      <p:sp>
        <p:nvSpPr>
          <p:cNvPr id="6" name="TextBox 5">
            <a:extLst>
              <a:ext uri="{FF2B5EF4-FFF2-40B4-BE49-F238E27FC236}">
                <a16:creationId xmlns:a16="http://schemas.microsoft.com/office/drawing/2014/main" id="{4EFD7C9B-8922-FCD8-152C-706B85F2E3E3}"/>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297620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99B40A-6D39-7089-7E0B-72BAA9DBD5E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C3A812F-97D6-9732-B197-501DFE974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2D575840-8F6F-C9D7-772D-3E9E08F68F6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F10DB6E-9582-D704-CBD1-C9CDA974BDCF}"/>
              </a:ext>
            </a:extLst>
          </p:cNvPr>
          <p:cNvSpPr txBox="1"/>
          <p:nvPr/>
        </p:nvSpPr>
        <p:spPr>
          <a:xfrm>
            <a:off x="536220" y="1594556"/>
            <a:ext cx="11255729" cy="29785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dirty="0">
                <a:solidFill>
                  <a:srgbClr val="000000"/>
                </a:solidFill>
                <a:effectLst/>
                <a:latin typeface="Arial" panose="020B0604020202020204" pitchFamily="34" charset="0"/>
              </a:rPr>
              <a:t>HB 473 Cybersecurity Incident Liabilit</a:t>
            </a:r>
            <a:r>
              <a:rPr lang="en-US" sz="2400" b="1" dirty="0">
                <a:solidFill>
                  <a:srgbClr val="000000"/>
                </a:solidFill>
                <a:latin typeface="Arial" panose="020B0604020202020204" pitchFamily="34" charset="0"/>
              </a:rPr>
              <a:t>y </a:t>
            </a:r>
            <a:r>
              <a:rPr lang="en-US" sz="2400" b="1" dirty="0">
                <a:solidFill>
                  <a:srgbClr val="FF0000"/>
                </a:solidFill>
                <a:latin typeface="Arial" panose="020B0604020202020204" pitchFamily="34" charset="0"/>
              </a:rPr>
              <a:t>VETOED</a:t>
            </a:r>
            <a:endParaRPr lang="en-US" sz="2400" b="1" dirty="0">
              <a:solidFill>
                <a:srgbClr val="FF0000"/>
              </a:solidFill>
              <a:highlight>
                <a:srgbClr val="FFFF00"/>
              </a:highlight>
              <a:latin typeface="Arial" panose="020B0604020202020204" pitchFamily="34" charset="0"/>
              <a:cs typeface="Arial" panose="020B0604020202020204" pitchFamily="34" charset="0"/>
            </a:endParaRPr>
          </a:p>
          <a:p>
            <a:endParaRPr lang="en-US" sz="2400" b="1" i="0" dirty="0">
              <a:solidFill>
                <a:srgbClr val="00B050"/>
              </a:solidFill>
              <a:effectLst/>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Provides that a county may not be held liable for a cybersecurity or ransomware incident, provided that the county has “substantially complied” with the statutory guidelines and best practices on the matter. </a:t>
            </a:r>
            <a:endParaRPr lang="en-US"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The bill does not create a cause of action, and expressly clarifies that failure to comply with these guidelines does not, in itself, constitute negligence on the part of the county. However, in any legal action connected to a cybersecurity incident, the county has the burden of proof to establish “substantial compliance</a:t>
            </a:r>
            <a:endParaRPr lang="en-US" b="1" i="0" dirty="0">
              <a:effectLst/>
              <a:latin typeface="Arial" panose="020B0604020202020204" pitchFamily="34" charset="0"/>
              <a:cs typeface="Arial" panose="020B0604020202020204" pitchFamily="34" charset="0"/>
            </a:endParaRPr>
          </a:p>
          <a:p>
            <a:endParaRPr lang="en-US" sz="2400" b="1" i="0" dirty="0">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00A3EC9F-873E-6CA7-11E9-C5AA89F55E31}"/>
              </a:ext>
            </a:extLst>
          </p:cNvPr>
          <p:cNvSpPr txBox="1"/>
          <p:nvPr/>
        </p:nvSpPr>
        <p:spPr>
          <a:xfrm>
            <a:off x="1027641" y="295275"/>
            <a:ext cx="52987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Technology</a:t>
            </a:r>
          </a:p>
        </p:txBody>
      </p:sp>
    </p:spTree>
    <p:extLst>
      <p:ext uri="{BB962C8B-B14F-4D97-AF65-F5344CB8AC3E}">
        <p14:creationId xmlns:p14="http://schemas.microsoft.com/office/powerpoint/2010/main" val="143490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F22EC-ACFC-1721-B81D-E19B0F4CF8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D2EA8B5-0061-E0C0-8307-BD84EDF0F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BE271933-249C-23A9-3935-2761E9F59497}"/>
              </a:ext>
            </a:extLst>
          </p:cNvPr>
          <p:cNvPicPr>
            <a:picLocks noChangeAspect="1"/>
          </p:cNvPicPr>
          <p:nvPr/>
        </p:nvPicPr>
        <p:blipFill rotWithShape="1">
          <a:blip r:embed="rId2"/>
          <a:srcRect b="19"/>
          <a:stretch/>
        </p:blipFill>
        <p:spPr>
          <a:xfrm>
            <a:off x="20" y="9671"/>
            <a:ext cx="12191980" cy="6856718"/>
          </a:xfrm>
          <a:prstGeom prst="rect">
            <a:avLst/>
          </a:prstGeom>
        </p:spPr>
      </p:pic>
      <p:sp>
        <p:nvSpPr>
          <p:cNvPr id="4" name="TextBox 3">
            <a:extLst>
              <a:ext uri="{FF2B5EF4-FFF2-40B4-BE49-F238E27FC236}">
                <a16:creationId xmlns:a16="http://schemas.microsoft.com/office/drawing/2014/main" id="{44FADF23-75D6-CC7F-1F82-FFBF6BBB397D}"/>
              </a:ext>
            </a:extLst>
          </p:cNvPr>
          <p:cNvSpPr txBox="1"/>
          <p:nvPr/>
        </p:nvSpPr>
        <p:spPr>
          <a:xfrm>
            <a:off x="538274" y="1594556"/>
            <a:ext cx="1111545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00B050"/>
                </a:solidFill>
                <a:latin typeface="Arial" panose="020B0604020202020204" pitchFamily="34" charset="0"/>
                <a:cs typeface="Arial" panose="020B0604020202020204" pitchFamily="34" charset="0"/>
              </a:rPr>
              <a:t>SIGNED BY GOVERNOR</a:t>
            </a:r>
          </a:p>
          <a:p>
            <a:pPr algn="l"/>
            <a:endParaRPr lang="en-US" sz="2400" b="1">
              <a:solidFill>
                <a:srgbClr val="00B050"/>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Public Records/County Attorneys</a:t>
            </a:r>
            <a:r>
              <a:rPr lang="en-US" sz="2400">
                <a:latin typeface="Arial" panose="020B0604020202020204" pitchFamily="34" charset="0"/>
                <a:cs typeface="Arial" panose="020B0604020202020204" pitchFamily="34" charset="0"/>
              </a:rPr>
              <a:t>—</a:t>
            </a:r>
            <a:r>
              <a:rPr lang="en-US" sz="2400" i="0">
                <a:solidFill>
                  <a:srgbClr val="000000"/>
                </a:solidFill>
                <a:effectLst/>
                <a:latin typeface="Arial" panose="020B0604020202020204" pitchFamily="34" charset="0"/>
                <a:cs typeface="Arial" panose="020B0604020202020204" pitchFamily="34" charset="0"/>
              </a:rPr>
              <a:t>HB 103 </a:t>
            </a:r>
          </a:p>
          <a:p>
            <a:pPr marL="342900" indent="-342900" fontAlgn="base">
              <a:buFont typeface="Wingdings" panose="05000000000000000000" pitchFamily="2" charset="2"/>
              <a:buChar char="ü"/>
            </a:pPr>
            <a:r>
              <a:rPr lang="en-US" sz="2400" i="0">
                <a:effectLst/>
                <a:latin typeface="Arial" panose="020B0604020202020204" pitchFamily="34" charset="0"/>
                <a:cs typeface="Arial" panose="020B0604020202020204" pitchFamily="34" charset="0"/>
              </a:rPr>
              <a:t>Regional Rural Development Grants Program—HB 141</a:t>
            </a:r>
            <a:endParaRPr lang="en-US" sz="320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effectLst/>
                <a:latin typeface="Arial" panose="020B0604020202020204" pitchFamily="34" charset="0"/>
                <a:cs typeface="Arial" panose="020B0604020202020204" pitchFamily="34" charset="0"/>
              </a:rPr>
              <a:t>Prohibiting </a:t>
            </a:r>
            <a:r>
              <a:rPr lang="en-US" sz="2400" i="0">
                <a:solidFill>
                  <a:srgbClr val="000000"/>
                </a:solidFill>
                <a:effectLst/>
                <a:latin typeface="Arial" panose="020B0604020202020204" pitchFamily="34" charset="0"/>
                <a:cs typeface="Arial" panose="020B0604020202020204" pitchFamily="34" charset="0"/>
              </a:rPr>
              <a:t>Human Trafficked Labor in Government Contracts</a:t>
            </a:r>
            <a:r>
              <a:rPr lang="en-US" sz="2400" i="0">
                <a:effectLst/>
                <a:latin typeface="Arial" panose="020B0604020202020204" pitchFamily="34" charset="0"/>
                <a:cs typeface="Arial" panose="020B0604020202020204" pitchFamily="34" charset="0"/>
              </a:rPr>
              <a:t>—HB 7063</a:t>
            </a:r>
            <a:endParaRPr lang="en-US" sz="2400" i="0">
              <a:solidFill>
                <a:srgbClr val="000000"/>
              </a:solidFill>
              <a:effectLst/>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Continuing Contracts</a:t>
            </a:r>
            <a:r>
              <a:rPr lang="en-US" sz="2400" i="0">
                <a:effectLst/>
                <a:latin typeface="Arial" panose="020B0604020202020204" pitchFamily="34" charset="0"/>
                <a:cs typeface="Arial" panose="020B0604020202020204" pitchFamily="34" charset="0"/>
              </a:rPr>
              <a:t>—HB 149</a:t>
            </a:r>
            <a:endParaRPr lang="en-US" sz="2400" i="0">
              <a:solidFill>
                <a:srgbClr val="000000"/>
              </a:solidFill>
              <a:effectLst/>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solidFill>
                  <a:srgbClr val="000000"/>
                </a:solidFill>
                <a:effectLst/>
                <a:highlight>
                  <a:srgbClr val="FFFF00"/>
                </a:highlight>
                <a:latin typeface="Arial" panose="020B0604020202020204" pitchFamily="34" charset="0"/>
                <a:cs typeface="Arial" panose="020B0604020202020204" pitchFamily="34" charset="0"/>
              </a:rPr>
              <a:t>PACE Program </a:t>
            </a:r>
            <a:r>
              <a:rPr lang="en-US" sz="2400" i="0">
                <a:effectLst/>
                <a:highlight>
                  <a:srgbClr val="FFFF00"/>
                </a:highlight>
                <a:latin typeface="Arial" panose="020B0604020202020204" pitchFamily="34" charset="0"/>
                <a:cs typeface="Arial" panose="020B0604020202020204" pitchFamily="34" charset="0"/>
              </a:rPr>
              <a:t>Clarification—SB 770</a:t>
            </a:r>
          </a:p>
          <a:p>
            <a:pPr marL="342900" indent="-342900" fontAlgn="base">
              <a:buFont typeface="Wingdings" panose="05000000000000000000" pitchFamily="2" charset="2"/>
              <a:buChar char="ü"/>
            </a:pPr>
            <a:r>
              <a:rPr lang="en-US" sz="2400" i="0">
                <a:effectLst/>
                <a:latin typeface="Arial" panose="020B0604020202020204" pitchFamily="34" charset="0"/>
                <a:cs typeface="Arial" panose="020B0604020202020204" pitchFamily="34" charset="0"/>
              </a:rPr>
              <a:t>Affordable Housing/TDT in Monroe County—SB 1456</a:t>
            </a:r>
          </a:p>
          <a:p>
            <a:pPr marL="342900" indent="-342900" algn="l" rtl="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Funding for Environmental Resource Management—SB 1638 </a:t>
            </a:r>
          </a:p>
          <a:p>
            <a:pPr marL="342900" indent="-342900" algn="l" rtl="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Local Occupational Licensing Extension—SB 1142</a:t>
            </a: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8EBE18-85EE-C3B0-B143-E2B7BEEE181F}"/>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2024 Legislative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val="36856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99B40A-6D39-7089-7E0B-72BAA9DBD5E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C3A812F-97D6-9732-B197-501DFE974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2D575840-8F6F-C9D7-772D-3E9E08F68F6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F10DB6E-9582-D704-CBD1-C9CDA974BDCF}"/>
              </a:ext>
            </a:extLst>
          </p:cNvPr>
          <p:cNvSpPr txBox="1"/>
          <p:nvPr/>
        </p:nvSpPr>
        <p:spPr>
          <a:xfrm>
            <a:off x="533046" y="3168037"/>
            <a:ext cx="20281839" cy="1558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NTIA Broadband Grant</a:t>
            </a:r>
          </a:p>
          <a:p>
            <a:endParaRPr lang="en-US" sz="2400" b="1">
              <a:solidFill>
                <a:srgbClr val="000000"/>
              </a:solidFill>
              <a:latin typeface="Arial" panose="020B0604020202020204" pitchFamily="34" charset="0"/>
            </a:endParaRPr>
          </a:p>
          <a:p>
            <a:endParaRPr lang="en-US" sz="2400" b="1" i="0">
              <a:solidFill>
                <a:srgbClr val="000000"/>
              </a:solidFill>
              <a:effectLst/>
              <a:latin typeface="Arial" panose="020B0604020202020204" pitchFamily="34" charset="0"/>
            </a:endParaRPr>
          </a:p>
          <a:p>
            <a:endParaRPr lang="en-US" sz="2400" b="1" i="0">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00A3EC9F-873E-6CA7-11E9-C5AA89F55E31}"/>
              </a:ext>
            </a:extLst>
          </p:cNvPr>
          <p:cNvSpPr txBox="1"/>
          <p:nvPr/>
        </p:nvSpPr>
        <p:spPr>
          <a:xfrm>
            <a:off x="1027641" y="295275"/>
            <a:ext cx="52987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Technology</a:t>
            </a:r>
          </a:p>
        </p:txBody>
      </p:sp>
      <p:pic>
        <p:nvPicPr>
          <p:cNvPr id="1028" name="Picture 2" descr="FloridaCommerce timeline of the BEAD Challenge Process. From left to right, the content is as follows: Challenge Portal Registration (Unofficial Step), Challenge Submission Window (45 days), Processing Buffer (7 days), Challenge Rebuttal and Determinations Window (45 days), Determination Extension (15 days), Processing Buffer (7 days), Submittal to the National Telecommuncation Information Administration (NTIA) concludes Challenge Process.">
            <a:extLst>
              <a:ext uri="{FF2B5EF4-FFF2-40B4-BE49-F238E27FC236}">
                <a16:creationId xmlns:a16="http://schemas.microsoft.com/office/drawing/2014/main" id="{BE4F1A38-B2CD-39F7-1D55-21DC9CF0A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8246"/>
            <a:ext cx="12188952" cy="422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23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A1A292-AAEC-1D4C-EECB-79EA742B1A8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E87307B-FCE8-EFAC-E6C1-5E414B5E4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6B5E3D6-DEBF-C90E-5BE5-2AF3EA2A35E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6C6A20F-D0F0-EB56-C230-3B1B928063B6}"/>
              </a:ext>
            </a:extLst>
          </p:cNvPr>
          <p:cNvSpPr txBox="1"/>
          <p:nvPr/>
        </p:nvSpPr>
        <p:spPr>
          <a:xfrm>
            <a:off x="1018116" y="285750"/>
            <a:ext cx="52987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2024-25 Budget</a:t>
            </a:r>
          </a:p>
        </p:txBody>
      </p:sp>
      <p:pic>
        <p:nvPicPr>
          <p:cNvPr id="9" name="Picture 8">
            <a:extLst>
              <a:ext uri="{FF2B5EF4-FFF2-40B4-BE49-F238E27FC236}">
                <a16:creationId xmlns:a16="http://schemas.microsoft.com/office/drawing/2014/main" id="{BEF3D4D6-21D0-11B8-43E8-9D5C6AE3FB6A}"/>
              </a:ext>
            </a:extLst>
          </p:cNvPr>
          <p:cNvPicPr>
            <a:picLocks noChangeAspect="1"/>
          </p:cNvPicPr>
          <p:nvPr/>
        </p:nvPicPr>
        <p:blipFill>
          <a:blip r:embed="rId3"/>
          <a:stretch>
            <a:fillRect/>
          </a:stretch>
        </p:blipFill>
        <p:spPr>
          <a:xfrm>
            <a:off x="758004" y="1216549"/>
            <a:ext cx="10376720" cy="4964171"/>
          </a:xfrm>
          <a:prstGeom prst="rect">
            <a:avLst/>
          </a:prstGeom>
        </p:spPr>
      </p:pic>
    </p:spTree>
    <p:extLst>
      <p:ext uri="{BB962C8B-B14F-4D97-AF65-F5344CB8AC3E}">
        <p14:creationId xmlns:p14="http://schemas.microsoft.com/office/powerpoint/2010/main" val="85766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513DCA-44C0-37F8-792C-E6F35976E6F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2C034BF-3484-6E29-9990-BAD27F9BA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DE7DC09-1778-0578-DD16-06F70E69F7C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B1411FE-7F2C-EFCF-267E-ADB2A64E8827}"/>
              </a:ext>
            </a:extLst>
          </p:cNvPr>
          <p:cNvSpPr txBox="1"/>
          <p:nvPr/>
        </p:nvSpPr>
        <p:spPr>
          <a:xfrm>
            <a:off x="468135" y="1505129"/>
            <a:ext cx="1125572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Community Substance Abuse and Mental Health Services: $1.327 billion</a:t>
            </a:r>
            <a:r>
              <a:rPr lang="en-US">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Septic-to-Sewer/Wastewater Improvements: $135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Resilient Florida Trust Fund and programs: $145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Everglades Restoration: $614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State Housing Initiatives Partnership (SHIP): $174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Affordable Housing Programs:$234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Florida Hometown Hero Housing Program: $100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Small County Outreach Program (SCOP): $88.6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Small County Road Assistance Program (SCRAP): $26.5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Transportation Disadvantaged Grants and Aids: $62.4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Fiscally Constrained Constitutional Amendment Offset: $70.7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Visit Florida:$80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Rural Infrastructure Fund: $27 million​</a:t>
            </a:r>
            <a:r>
              <a:rPr lang="en-US">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Cybersecurity: $40 million carry-forward from previous year </a:t>
            </a:r>
          </a:p>
        </p:txBody>
      </p:sp>
      <p:sp>
        <p:nvSpPr>
          <p:cNvPr id="6" name="TextBox 5">
            <a:extLst>
              <a:ext uri="{FF2B5EF4-FFF2-40B4-BE49-F238E27FC236}">
                <a16:creationId xmlns:a16="http://schemas.microsoft.com/office/drawing/2014/main" id="{FFA2FFDB-97D7-3147-B55D-35C0F78E8C03}"/>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County Funding</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Highlights</a:t>
            </a:r>
          </a:p>
        </p:txBody>
      </p:sp>
    </p:spTree>
    <p:extLst>
      <p:ext uri="{BB962C8B-B14F-4D97-AF65-F5344CB8AC3E}">
        <p14:creationId xmlns:p14="http://schemas.microsoft.com/office/powerpoint/2010/main" val="2426133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18BC24-A0B5-77D2-A521-E5F47BF1F99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47B276E-7900-66E2-8F4A-882C59DBD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4512395F-1933-0DBB-9575-E200D942F2C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7B2F48C-3516-815C-2415-726A5E230503}"/>
              </a:ext>
            </a:extLst>
          </p:cNvPr>
          <p:cNvSpPr txBox="1"/>
          <p:nvPr/>
        </p:nvSpPr>
        <p:spPr>
          <a:xfrm>
            <a:off x="536221" y="1594556"/>
            <a:ext cx="11281968" cy="3780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lnSpc>
                <a:spcPct val="150000"/>
              </a:lnSpc>
            </a:pPr>
            <a:r>
              <a:rPr lang="en-US" sz="1800" b="1" i="0" u="none" strike="noStrike">
                <a:solidFill>
                  <a:srgbClr val="000000"/>
                </a:solidFill>
                <a:effectLst/>
                <a:latin typeface="Arial"/>
                <a:cs typeface="Arial"/>
              </a:rPr>
              <a:t>Davin Suggs </a:t>
            </a:r>
            <a:r>
              <a:rPr lang="en-US" sz="1800" b="0" i="0" u="none" strike="noStrike">
                <a:solidFill>
                  <a:srgbClr val="000000"/>
                </a:solidFill>
                <a:effectLst/>
                <a:latin typeface="Arial"/>
                <a:cs typeface="Arial"/>
              </a:rPr>
              <a:t>| Deputy Executive Director | </a:t>
            </a:r>
            <a:r>
              <a:rPr lang="en-US" sz="1800" b="0" i="0" u="sng" strike="noStrike">
                <a:solidFill>
                  <a:srgbClr val="0563C1"/>
                </a:solidFill>
                <a:effectLst/>
                <a:latin typeface="Arial"/>
                <a:cs typeface="Arial"/>
                <a:hlinkClick r:id="rId3"/>
              </a:rPr>
              <a:t>dsuggs@fl-counties.com</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algn="l" rtl="0" fontAlgn="base">
              <a:lnSpc>
                <a:spcPct val="150000"/>
              </a:lnSpc>
            </a:pPr>
            <a:r>
              <a:rPr lang="en-US" sz="1800" b="1" i="0" u="none" strike="noStrike">
                <a:solidFill>
                  <a:srgbClr val="000000"/>
                </a:solidFill>
                <a:effectLst/>
                <a:latin typeface="Arial"/>
                <a:cs typeface="Arial"/>
              </a:rPr>
              <a:t>Bob McKee </a:t>
            </a:r>
            <a:r>
              <a:rPr lang="en-US" sz="1800" b="0" i="0" u="none" strike="noStrike">
                <a:solidFill>
                  <a:srgbClr val="000000"/>
                </a:solidFill>
                <a:effectLst/>
                <a:latin typeface="Arial"/>
                <a:cs typeface="Arial"/>
              </a:rPr>
              <a:t>| Deputy Director of Public Policy | </a:t>
            </a:r>
            <a:r>
              <a:rPr lang="en-US" sz="1800" b="0" i="0" u="sng" strike="noStrike">
                <a:solidFill>
                  <a:srgbClr val="0563C1"/>
                </a:solidFill>
                <a:effectLst/>
                <a:latin typeface="Arial"/>
                <a:cs typeface="Arial"/>
                <a:hlinkClick r:id="rId4"/>
              </a:rPr>
              <a:t>Bmckee@fl-counties.com</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algn="l" rtl="0" fontAlgn="base">
              <a:lnSpc>
                <a:spcPct val="150000"/>
              </a:lnSpc>
            </a:pPr>
            <a:r>
              <a:rPr lang="en-US" sz="1800" b="1" i="0" u="none" strike="noStrike">
                <a:solidFill>
                  <a:srgbClr val="000000"/>
                </a:solidFill>
                <a:effectLst/>
                <a:latin typeface="Arial"/>
                <a:cs typeface="Arial"/>
              </a:rPr>
              <a:t>Eddy Labrador </a:t>
            </a:r>
            <a:r>
              <a:rPr lang="en-US" sz="1800" b="0" i="0" u="none" strike="noStrike">
                <a:solidFill>
                  <a:srgbClr val="000000"/>
                </a:solidFill>
                <a:effectLst/>
                <a:latin typeface="Arial"/>
                <a:cs typeface="Arial"/>
              </a:rPr>
              <a:t>| Senior Legislative Counsel | </a:t>
            </a:r>
            <a:r>
              <a:rPr lang="en-US" sz="1800" b="0" i="0" u="sng" strike="noStrike">
                <a:solidFill>
                  <a:srgbClr val="0563C1"/>
                </a:solidFill>
                <a:effectLst/>
                <a:latin typeface="Arial"/>
                <a:cs typeface="Arial"/>
                <a:hlinkClick r:id="rId5"/>
              </a:rPr>
              <a:t>elabrador@fl-counties.com</a:t>
            </a:r>
            <a:r>
              <a:rPr lang="en-US" sz="1800" b="0" i="0">
                <a:solidFill>
                  <a:srgbClr val="000000"/>
                </a:solidFill>
                <a:effectLst/>
                <a:latin typeface="Calibri"/>
                <a:ea typeface="Calibri"/>
                <a:cs typeface="Calibri"/>
              </a:rPr>
              <a:t>​</a:t>
            </a:r>
            <a:endParaRPr lang="en-US" sz="2400" b="0" i="0">
              <a:solidFill>
                <a:srgbClr val="000000"/>
              </a:solidFill>
              <a:effectLst/>
              <a:latin typeface="Calibri"/>
              <a:ea typeface="Calibri"/>
              <a:cs typeface="Calibri"/>
            </a:endParaRPr>
          </a:p>
          <a:p>
            <a:pPr algn="l" rtl="0" fontAlgn="base">
              <a:lnSpc>
                <a:spcPct val="150000"/>
              </a:lnSpc>
            </a:pPr>
            <a:r>
              <a:rPr lang="en-US" sz="1800" b="1" i="0" u="none" strike="noStrike">
                <a:solidFill>
                  <a:srgbClr val="000000"/>
                </a:solidFill>
                <a:effectLst/>
                <a:latin typeface="Arial"/>
                <a:cs typeface="Arial"/>
              </a:rPr>
              <a:t>Jeff Scala </a:t>
            </a:r>
            <a:r>
              <a:rPr lang="en-US" sz="1800" b="0" i="0" u="none" strike="noStrike">
                <a:solidFill>
                  <a:srgbClr val="000000"/>
                </a:solidFill>
                <a:effectLst/>
                <a:latin typeface="Arial"/>
                <a:cs typeface="Arial"/>
              </a:rPr>
              <a:t>| Senior Associate Director of Public Policy | </a:t>
            </a:r>
            <a:r>
              <a:rPr lang="en-US" sz="1800" b="0" i="0" u="sng" strike="noStrike">
                <a:solidFill>
                  <a:srgbClr val="0563C1"/>
                </a:solidFill>
                <a:effectLst/>
                <a:latin typeface="Arial"/>
                <a:cs typeface="Arial"/>
                <a:hlinkClick r:id="rId6"/>
              </a:rPr>
              <a:t>jscala@fl-counties.com</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algn="l" rtl="0" fontAlgn="base">
              <a:lnSpc>
                <a:spcPct val="150000"/>
              </a:lnSpc>
            </a:pPr>
            <a:r>
              <a:rPr lang="en-US" sz="1800" b="1" i="0" u="none" strike="noStrike">
                <a:solidFill>
                  <a:srgbClr val="000000"/>
                </a:solidFill>
                <a:effectLst/>
                <a:latin typeface="Arial"/>
                <a:cs typeface="Arial"/>
              </a:rPr>
              <a:t>Jared </a:t>
            </a:r>
            <a:r>
              <a:rPr lang="en-US" sz="1800" b="1" i="0" u="none" strike="noStrike" err="1">
                <a:solidFill>
                  <a:srgbClr val="000000"/>
                </a:solidFill>
                <a:effectLst/>
                <a:latin typeface="Arial"/>
                <a:cs typeface="Arial"/>
              </a:rPr>
              <a:t>Grigas</a:t>
            </a:r>
            <a:r>
              <a:rPr lang="en-US" sz="1800" b="1" i="0" u="none" strike="noStrike">
                <a:solidFill>
                  <a:srgbClr val="000000"/>
                </a:solidFill>
                <a:effectLst/>
                <a:latin typeface="Arial"/>
                <a:cs typeface="Arial"/>
              </a:rPr>
              <a:t> </a:t>
            </a:r>
            <a:r>
              <a:rPr lang="en-US" sz="1800" b="0" i="0" u="none" strike="noStrike">
                <a:solidFill>
                  <a:srgbClr val="000000"/>
                </a:solidFill>
                <a:effectLst/>
                <a:latin typeface="Arial"/>
                <a:cs typeface="Arial"/>
              </a:rPr>
              <a:t>| Policy Analyst | </a:t>
            </a:r>
            <a:r>
              <a:rPr lang="en-US" sz="1800" b="0" i="0" u="sng" strike="noStrike">
                <a:solidFill>
                  <a:srgbClr val="0563C1"/>
                </a:solidFill>
                <a:effectLst/>
                <a:latin typeface="Arial"/>
                <a:cs typeface="Arial"/>
                <a:hlinkClick r:id="rId7"/>
              </a:rPr>
              <a:t>jgrigas@fl-counties.com</a:t>
            </a:r>
            <a:r>
              <a:rPr lang="en-US" sz="1800" b="0" i="0" u="none" strike="noStrike">
                <a:solidFill>
                  <a:srgbClr val="000000"/>
                </a:solidFill>
                <a:effectLst/>
                <a:latin typeface="Arial"/>
                <a:cs typeface="Arial"/>
              </a:rPr>
              <a:t> </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fontAlgn="base">
              <a:lnSpc>
                <a:spcPct val="150000"/>
              </a:lnSpc>
            </a:pPr>
            <a:r>
              <a:rPr lang="en-US" sz="1800" b="1" i="0" u="none" strike="noStrike">
                <a:solidFill>
                  <a:srgbClr val="000000"/>
                </a:solidFill>
                <a:effectLst/>
                <a:latin typeface="Arial"/>
                <a:cs typeface="Arial"/>
              </a:rPr>
              <a:t>Courtney Mooney </a:t>
            </a:r>
            <a:r>
              <a:rPr lang="en-US" sz="1800" b="0" i="0" u="none" strike="noStrike">
                <a:solidFill>
                  <a:srgbClr val="000000"/>
                </a:solidFill>
                <a:effectLst/>
                <a:latin typeface="Arial"/>
                <a:cs typeface="Arial"/>
              </a:rPr>
              <a:t>| Policy Analyst | </a:t>
            </a:r>
            <a:r>
              <a:rPr lang="en-US" sz="1800" b="0" i="0" u="none" strike="noStrike">
                <a:solidFill>
                  <a:srgbClr val="000000"/>
                </a:solidFill>
                <a:effectLst/>
                <a:latin typeface="Arial"/>
                <a:cs typeface="Arial"/>
                <a:hlinkClick r:id="rId8">
                  <a:extLst>
                    <a:ext uri="{A12FA001-AC4F-418D-AE19-62706E023703}">
                      <ahyp:hlinkClr xmlns:ahyp="http://schemas.microsoft.com/office/drawing/2018/hyperlinkcolor" val="tx"/>
                    </a:ext>
                  </a:extLst>
                </a:hlinkClick>
              </a:rPr>
              <a:t>cmooney@fl-counties.com</a:t>
            </a:r>
            <a:r>
              <a:rPr lang="en-US">
                <a:solidFill>
                  <a:srgbClr val="000000"/>
                </a:solidFill>
                <a:latin typeface="Arial"/>
                <a:cs typeface="Arial"/>
                <a:hlinkClick r:id="rId8"/>
              </a:rPr>
              <a:t> </a:t>
            </a:r>
            <a:r>
              <a:rPr lang="en-US">
                <a:solidFill>
                  <a:srgbClr val="000000"/>
                </a:solidFill>
                <a:latin typeface="Arial"/>
                <a:cs typeface="Arial"/>
                <a:hlinkClick r:id="rId8">
                  <a:extLst>
                    <a:ext uri="{A12FA001-AC4F-418D-AE19-62706E023703}">
                      <ahyp:hlinkClr xmlns:ahyp="http://schemas.microsoft.com/office/drawing/2018/hyperlinkcolor" val="tx"/>
                    </a:ext>
                  </a:extLst>
                </a:hlinkClick>
              </a:rPr>
              <a:t> </a:t>
            </a:r>
            <a:endParaRPr lang="en-US">
              <a:solidFill>
                <a:srgbClr val="000000"/>
              </a:solidFill>
              <a:latin typeface="Arial" panose="020B0604020202020204" pitchFamily="34" charset="0"/>
            </a:endParaRPr>
          </a:p>
          <a:p>
            <a:pPr>
              <a:lnSpc>
                <a:spcPct val="150000"/>
              </a:lnSpc>
            </a:pPr>
            <a:r>
              <a:rPr lang="en-US" b="1">
                <a:solidFill>
                  <a:srgbClr val="000000"/>
                </a:solidFill>
                <a:latin typeface="Arial"/>
                <a:cs typeface="Arial"/>
              </a:rPr>
              <a:t>Amir Warren </a:t>
            </a:r>
            <a:r>
              <a:rPr lang="en-US" sz="1800" b="0" i="0" u="none" strike="noStrike">
                <a:solidFill>
                  <a:srgbClr val="000000"/>
                </a:solidFill>
                <a:effectLst/>
                <a:latin typeface="Arial"/>
                <a:cs typeface="Arial"/>
              </a:rPr>
              <a:t>| Policy </a:t>
            </a:r>
            <a:r>
              <a:rPr lang="en-US">
                <a:solidFill>
                  <a:srgbClr val="000000"/>
                </a:solidFill>
                <a:latin typeface="Arial"/>
                <a:cs typeface="Arial"/>
              </a:rPr>
              <a:t>Analyst </a:t>
            </a:r>
            <a:r>
              <a:rPr lang="en-US" sz="1800" b="0" i="0" u="none" strike="noStrike">
                <a:solidFill>
                  <a:srgbClr val="000000"/>
                </a:solidFill>
                <a:effectLst/>
                <a:latin typeface="Arial"/>
                <a:cs typeface="Arial"/>
              </a:rPr>
              <a:t>| </a:t>
            </a:r>
            <a:r>
              <a:rPr lang="en-US">
                <a:solidFill>
                  <a:srgbClr val="000000"/>
                </a:solidFill>
                <a:latin typeface="Arial"/>
                <a:cs typeface="Arial"/>
                <a:hlinkClick r:id="rId9"/>
              </a:rPr>
              <a:t>awarren</a:t>
            </a:r>
            <a:r>
              <a:rPr lang="en-US" sz="1800" b="0" i="0" u="none" strike="noStrike">
                <a:solidFill>
                  <a:srgbClr val="000000"/>
                </a:solidFill>
                <a:effectLst/>
                <a:latin typeface="Arial"/>
                <a:cs typeface="Arial"/>
                <a:hlinkClick r:id="rId9"/>
              </a:rPr>
              <a:t>@fl-counties.com</a:t>
            </a:r>
            <a:r>
              <a:rPr lang="en-US">
                <a:solidFill>
                  <a:srgbClr val="000000"/>
                </a:solidFill>
                <a:latin typeface="Arial"/>
                <a:cs typeface="Arial"/>
                <a:hlinkClick r:id="rId9"/>
              </a:rPr>
              <a:t> </a:t>
            </a:r>
            <a:endParaRPr lang="en-US">
              <a:solidFill>
                <a:srgbClr val="000000"/>
              </a:solidFill>
              <a:latin typeface="Arial" panose="020B0604020202020204" pitchFamily="34" charset="0"/>
              <a:cs typeface="Arial"/>
            </a:endParaRPr>
          </a:p>
          <a:p>
            <a:pPr algn="l" rtl="0" fontAlgn="base">
              <a:lnSpc>
                <a:spcPct val="150000"/>
              </a:lnSpc>
            </a:pPr>
            <a:r>
              <a:rPr lang="en-US" sz="1800" b="1" i="0" u="none" strike="noStrike">
                <a:solidFill>
                  <a:srgbClr val="000000"/>
                </a:solidFill>
                <a:effectLst/>
                <a:latin typeface="Arial"/>
                <a:cs typeface="Arial"/>
              </a:rPr>
              <a:t>Jason Mann </a:t>
            </a:r>
            <a:r>
              <a:rPr lang="en-US" sz="1800" b="0" i="0" u="none" strike="noStrike">
                <a:solidFill>
                  <a:srgbClr val="000000"/>
                </a:solidFill>
                <a:effectLst/>
                <a:latin typeface="Arial"/>
                <a:cs typeface="Arial"/>
              </a:rPr>
              <a:t>| Public Policy Coordinator | </a:t>
            </a:r>
            <a:r>
              <a:rPr lang="en-US" sz="1800" b="0" i="0" u="sng" strike="noStrike">
                <a:solidFill>
                  <a:srgbClr val="0563C1"/>
                </a:solidFill>
                <a:effectLst/>
                <a:latin typeface="Arial"/>
                <a:cs typeface="Arial"/>
                <a:hlinkClick r:id="rId10"/>
              </a:rPr>
              <a:t>jmann@fl-counties.</a:t>
            </a:r>
            <a:r>
              <a:rPr lang="en-US" u="sng">
                <a:solidFill>
                  <a:srgbClr val="0563C1"/>
                </a:solidFill>
                <a:latin typeface="Arial"/>
                <a:cs typeface="Arial"/>
                <a:hlinkClick r:id="rId10"/>
              </a:rPr>
              <a:t>com</a:t>
            </a:r>
          </a:p>
          <a:p>
            <a:pPr algn="l" rtl="0" fontAlgn="base">
              <a:lnSpc>
                <a:spcPct val="150000"/>
              </a:lnSpc>
            </a:pPr>
            <a:r>
              <a:rPr lang="en-US" sz="1800" b="1" i="0" u="none" strike="noStrike">
                <a:solidFill>
                  <a:srgbClr val="000000"/>
                </a:solidFill>
                <a:effectLst/>
                <a:latin typeface="Arial" panose="020B0604020202020204" pitchFamily="34" charset="0"/>
              </a:rPr>
              <a:t>Christopher Mathews </a:t>
            </a:r>
            <a:r>
              <a:rPr lang="en-US" sz="1800" b="0" i="0" u="none" strike="noStrike">
                <a:solidFill>
                  <a:srgbClr val="000000"/>
                </a:solidFill>
                <a:effectLst/>
                <a:latin typeface="Arial" panose="020B0604020202020204" pitchFamily="34" charset="0"/>
              </a:rPr>
              <a:t>| Public Policy Intern &amp; ICG Video/Audio | </a:t>
            </a:r>
            <a:r>
              <a:rPr lang="en-US" sz="1800" b="0" i="0" u="sng" strike="noStrike">
                <a:solidFill>
                  <a:srgbClr val="467886"/>
                </a:solidFill>
                <a:effectLst/>
                <a:latin typeface="Arial" panose="020B0604020202020204" pitchFamily="34" charset="0"/>
                <a:hlinkClick r:id="rId11"/>
              </a:rPr>
              <a:t>cmathews@fl-counties.com</a:t>
            </a:r>
            <a:r>
              <a:rPr lang="en-US" sz="1800" b="0" i="0" u="none" strike="noStrike">
                <a:effectLst/>
                <a:latin typeface="Calibri" panose="020F0502020204030204" pitchFamily="34" charset="0"/>
              </a:rPr>
              <a:t>​</a:t>
            </a:r>
            <a:endParaRPr lang="en-US" sz="1800" b="0" i="0" u="sng" strike="noStrike">
              <a:solidFill>
                <a:srgbClr val="0563C1"/>
              </a:solidFill>
              <a:effectLst/>
              <a:latin typeface="Arial"/>
              <a:cs typeface="Arial"/>
              <a:hlinkClick r:id="rId10"/>
            </a:endParaRPr>
          </a:p>
        </p:txBody>
      </p:sp>
    </p:spTree>
    <p:extLst>
      <p:ext uri="{BB962C8B-B14F-4D97-AF65-F5344CB8AC3E}">
        <p14:creationId xmlns:p14="http://schemas.microsoft.com/office/powerpoint/2010/main" val="1331367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548272-44EE-CCE2-FFCD-366AA14AB9E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DAC10ED-E5DA-878E-985E-4D411136B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CEFB3A90-C5A7-8C99-32AB-BE57E3FDFA0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ADB40DED-6186-2E9E-C2E3-28C4360B6EF5}"/>
              </a:ext>
            </a:extLst>
          </p:cNvPr>
          <p:cNvSpPr txBox="1"/>
          <p:nvPr/>
        </p:nvSpPr>
        <p:spPr>
          <a:xfrm>
            <a:off x="536221" y="1594556"/>
            <a:ext cx="1128196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endParaRPr lang="en-US" sz="4800" b="1" i="0" u="none" strike="noStrike">
              <a:solidFill>
                <a:srgbClr val="000000"/>
              </a:solidFill>
              <a:effectLst/>
              <a:latin typeface="Arial" panose="020B0604020202020204" pitchFamily="34" charset="0"/>
            </a:endParaRPr>
          </a:p>
          <a:p>
            <a:pPr algn="ctr" rtl="0" fontAlgn="base"/>
            <a:r>
              <a:rPr lang="en-US" sz="4800" b="1" i="0" u="none" strike="noStrike">
                <a:solidFill>
                  <a:srgbClr val="000000"/>
                </a:solidFill>
                <a:effectLst/>
                <a:latin typeface="Arial" panose="020B0604020202020204" pitchFamily="34" charset="0"/>
              </a:rPr>
              <a:t>Questions?</a:t>
            </a:r>
          </a:p>
          <a:p>
            <a:pPr algn="ctr" rtl="0" fontAlgn="base"/>
            <a:endParaRPr lang="en-US" sz="4800" b="1"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1814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0A59FC-8454-B68A-51FD-5E7FF79AD46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5D655D1-7152-7A2C-1262-723774933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E79D9020-E2D4-E433-3481-FE92E034042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719B0B3-3126-94E6-1A95-3A549DF56973}"/>
              </a:ext>
            </a:extLst>
          </p:cNvPr>
          <p:cNvSpPr txBox="1"/>
          <p:nvPr/>
        </p:nvSpPr>
        <p:spPr>
          <a:xfrm>
            <a:off x="455016" y="2644170"/>
            <a:ext cx="1128196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en-US" sz="4800" b="1" i="0" u="none" strike="noStrike">
                <a:solidFill>
                  <a:srgbClr val="ED7D31"/>
                </a:solidFill>
                <a:effectLst/>
                <a:latin typeface="Arial" panose="020B0604020202020204" pitchFamily="34" charset="0"/>
              </a:rPr>
              <a:t>TO VIEW FAC'S FINAL REPORT, PLEASE VISIT </a:t>
            </a:r>
            <a:r>
              <a:rPr lang="en-US" sz="4800" b="1" i="0" u="sng" strike="noStrike">
                <a:solidFill>
                  <a:srgbClr val="ED7D31"/>
                </a:solidFill>
                <a:effectLst/>
                <a:latin typeface="Arial" panose="020B0604020202020204" pitchFamily="34" charset="0"/>
              </a:rPr>
              <a:t>FACPOLICY.COM</a:t>
            </a:r>
            <a:endParaRPr lang="en-US" sz="6000"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96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509973EB-4DE0-48A1-A21B-B9530E636FE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9179589-2F8D-C2AC-7EAC-CDFAA10088BC}"/>
              </a:ext>
            </a:extLst>
          </p:cNvPr>
          <p:cNvSpPr txBox="1"/>
          <p:nvPr/>
        </p:nvSpPr>
        <p:spPr>
          <a:xfrm>
            <a:off x="536221" y="1594556"/>
            <a:ext cx="1132327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a:t>
            </a:r>
            <a:r>
              <a:rPr lang="en-US" sz="2400">
                <a:latin typeface="Arial" panose="020B0604020202020204" pitchFamily="34" charset="0"/>
                <a:cs typeface="Arial" panose="020B0604020202020204" pitchFamily="34" charset="0"/>
              </a:rPr>
              <a:t>​</a:t>
            </a:r>
          </a:p>
          <a:p>
            <a:pPr algn="l"/>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County Commissioner Term Limits—HB 57/SB 438</a:t>
            </a:r>
          </a:p>
          <a:p>
            <a:pPr marL="1257300" lvl="2" indent="-342900">
              <a:buFont typeface="Arial" panose="020B0604020202020204" pitchFamily="34" charset="0"/>
              <a:buChar char="•"/>
            </a:pPr>
            <a:r>
              <a:rPr lang="en-US" sz="2000">
                <a:latin typeface="Arial" panose="020B0604020202020204" pitchFamily="34" charset="0"/>
                <a:cs typeface="Arial" panose="020B0604020202020204" pitchFamily="34" charset="0"/>
              </a:rPr>
              <a:t>House: 8-year term limit</a:t>
            </a:r>
          </a:p>
          <a:p>
            <a:pPr marL="1257300" lvl="2" indent="-342900">
              <a:buFont typeface="Arial" panose="020B0604020202020204" pitchFamily="34" charset="0"/>
              <a:buChar char="•"/>
            </a:pPr>
            <a:r>
              <a:rPr lang="en-US" sz="2000">
                <a:latin typeface="Arial" panose="020B0604020202020204" pitchFamily="34" charset="0"/>
                <a:cs typeface="Arial" panose="020B0604020202020204" pitchFamily="34" charset="0"/>
              </a:rPr>
              <a:t>Senate: 8-year term limit </a:t>
            </a:r>
            <a:r>
              <a:rPr lang="en-US" sz="2000" i="1">
                <a:latin typeface="Arial" panose="020B0604020202020204" pitchFamily="34" charset="0"/>
                <a:cs typeface="Arial" panose="020B0604020202020204" pitchFamily="34" charset="0"/>
              </a:rPr>
              <a:t>through county referendum</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Sovereign Immunity—HB 569/SB 472</a:t>
            </a:r>
          </a:p>
          <a:p>
            <a:pPr marL="1257300" lvl="2" indent="-342900">
              <a:buFont typeface="Arial" panose="020B0604020202020204" pitchFamily="34" charset="0"/>
              <a:buChar char="•"/>
            </a:pPr>
            <a:r>
              <a:rPr lang="en-US" sz="2000">
                <a:latin typeface="Arial" panose="020B0604020202020204" pitchFamily="34" charset="0"/>
                <a:cs typeface="Arial" panose="020B0604020202020204" pitchFamily="34" charset="0"/>
              </a:rPr>
              <a:t>Increased caps to 300k, 500k</a:t>
            </a:r>
            <a:r>
              <a:rPr lang="en-US" sz="2400">
                <a:latin typeface="Arial" panose="020B0604020202020204" pitchFamily="34" charset="0"/>
                <a:cs typeface="Arial" panose="020B0604020202020204" pitchFamily="34" charset="0"/>
              </a:rPr>
              <a:t> </a:t>
            </a:r>
          </a:p>
          <a:p>
            <a:pPr lvl="2"/>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County Budget Officers—HB 1553/SB 1520 </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Local Business Taxes—HB 609/SB 1144 </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EFC7A7-09E4-D87B-03CD-A031206F3CFE}"/>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218471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3E596F-609B-8FEF-2802-A9CF589B78F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3AD31A7-45AC-ED6B-D5FF-FB5F97E8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506F413-72DD-AD0B-3A8C-1FAAEE93FA25}"/>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50C150B-EEE5-DB0B-0B0A-1163A0CDCF55}"/>
              </a:ext>
            </a:extLst>
          </p:cNvPr>
          <p:cNvSpPr txBox="1"/>
          <p:nvPr/>
        </p:nvSpPr>
        <p:spPr>
          <a:xfrm>
            <a:off x="536221" y="1594556"/>
            <a:ext cx="1132327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 </a:t>
            </a:r>
            <a:r>
              <a:rPr lang="en-US" sz="2400">
                <a:latin typeface="Arial" panose="020B0604020202020204" pitchFamily="34" charset="0"/>
                <a:cs typeface="Arial" panose="020B0604020202020204" pitchFamily="34" charset="0"/>
              </a:rPr>
              <a:t>(continued)</a:t>
            </a:r>
          </a:p>
          <a:p>
            <a:pPr algn="l"/>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Land and Water Management—HB 527/SB 664</a:t>
            </a:r>
            <a:endParaRPr lang="en-US" sz="240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Fertilizer Application Ordinances—never filed</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Monument Protection—HB 395/SB 1122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Agritourism—HB 339/SB 696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Soil and Water Conservation Districts—HB 1075/SB 1772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Enhanced Firearms Training Facility Zoning—HB 831/SB 1586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“Re-emption” of Regulation of Auxiliary Containers—HB 1641/SB 1126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Artificial Intelligence Systems—SB 972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Flags—HB 901/SB 1120</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And more…</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DFCECB2-315C-2E79-BC55-E1433187C31E}"/>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347939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5C630C-2C13-1F59-9A20-C889E292B52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5873557-8BD7-AC3A-34A7-3DBC7058A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9A8C430-103E-139F-B4BB-D627ED370EE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FEDA7C5-FA3F-97CD-58B8-BF80A0298E10}"/>
              </a:ext>
            </a:extLst>
          </p:cNvPr>
          <p:cNvSpPr txBox="1"/>
          <p:nvPr/>
        </p:nvSpPr>
        <p:spPr>
          <a:xfrm>
            <a:off x="536221" y="1594556"/>
            <a:ext cx="1132327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705 Public Works Projects (</a:t>
            </a:r>
            <a:r>
              <a:rPr lang="en-US" sz="2400" b="1" err="1">
                <a:latin typeface="Arial" panose="020B0604020202020204" pitchFamily="34" charset="0"/>
                <a:cs typeface="Arial" panose="020B0604020202020204" pitchFamily="34" charset="0"/>
              </a:rPr>
              <a:t>Shoaf</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a:solidFill>
                  <a:srgbClr val="000000"/>
                </a:solidFill>
                <a:latin typeface="Arial" panose="020B0604020202020204" pitchFamily="34" charset="0"/>
                <a:ea typeface="Times New Roman" panose="02020603050405020304" pitchFamily="18" charset="0"/>
              </a:rPr>
              <a:t>Modifies</a:t>
            </a:r>
            <a:r>
              <a:rPr lang="en-US" sz="1800">
                <a:solidFill>
                  <a:srgbClr val="000000"/>
                </a:solidFill>
                <a:effectLst/>
                <a:latin typeface="Arial" panose="020B0604020202020204" pitchFamily="34" charset="0"/>
                <a:ea typeface="Times New Roman" panose="02020603050405020304" pitchFamily="18" charset="0"/>
              </a:rPr>
              <a:t> the definition of "public works project" and revises the applicability of prohibitions on restrictive bidding practices by the state or its political subdivisions.</a:t>
            </a:r>
            <a:endParaRPr lang="en-US">
              <a:solidFill>
                <a:srgbClr val="000000"/>
              </a:solidFill>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Under current law, a “public works project” includes construction projects funded in part or whole by state-appropriated funds. The bill revises the definition to also include projects paid for with local funding.  </a:t>
            </a:r>
            <a:endParaRPr lang="en-US">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800">
                <a:effectLst/>
                <a:latin typeface="Arial" panose="020B0604020202020204" pitchFamily="34" charset="0"/>
                <a:ea typeface="Calibri" panose="020F0502020204030204" pitchFamily="34" charset="0"/>
                <a:cs typeface="Arial" panose="020B0604020202020204" pitchFamily="34" charset="0"/>
              </a:rPr>
              <a:t>Current law also preempts certain “local preferences” within the procurement phase of a public works project. This includes consideration of geographic location, wage rates, benefits, staffing levels, and recruiting or hiring from preferred sources.    </a:t>
            </a:r>
            <a:endParaRPr lang="en-US">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800">
                <a:effectLst/>
                <a:latin typeface="Arial" panose="020B0604020202020204" pitchFamily="34" charset="0"/>
                <a:ea typeface="Calibri" panose="020F0502020204030204" pitchFamily="34" charset="0"/>
                <a:cs typeface="Arial" panose="020B0604020202020204" pitchFamily="34" charset="0"/>
              </a:rPr>
              <a:t>The bill would expand these preempted activities to projects involving local funds—however, a local government may still practice geographic preferences if it is the sole funding source of the project. Currently, goods, services, or work that is incidental to the public works project and other such incidental service items are excluded from this preemption.</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F78845B-A845-2581-895D-ED2B0394136F}"/>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208486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F6DE3-F33A-9A95-6F9E-4F105A81680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D729646-DED9-E8B2-7F76-614256079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C4D6AC2-4D8F-751C-D43C-C6B63586EE7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9F8C846-9D87-9A4B-BA17-E1F164CB4C0C}"/>
              </a:ext>
            </a:extLst>
          </p:cNvPr>
          <p:cNvSpPr txBox="1"/>
          <p:nvPr/>
        </p:nvSpPr>
        <p:spPr>
          <a:xfrm>
            <a:off x="536221" y="1594556"/>
            <a:ext cx="113232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433 Employment Regulation (Esposito)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Prohibits a county, municipality and other political subdivisions from using its purchasing or contracting processes to control or affect the wages or employment benefits provide by its vendors, contractors, service providers, and other parties doing business with such political subdivisions.</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Prohibits local governments from using evaluation factors, qualification of bidders, or otherwise award preferences on the basis of the wages or employment benefits provided by vendors, contractors, service providers, and other parties doing business with such political subdivisions.</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Does not impair any contracts entered into before September 30, 2026.</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Prohibits local government from adopting or enforcing any ordinance, resolution, order, rule, policy, or contract requirement regulating scheduling, including predictive scheduling, by a private employer, except as expressly authorized or required by state or federal law, rule, regulation, or federal grant requirements.</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Preempts the regulation of workplace heat exposure requirements</a:t>
            </a:r>
          </a:p>
        </p:txBody>
      </p:sp>
      <p:sp>
        <p:nvSpPr>
          <p:cNvPr id="6" name="TextBox 5">
            <a:extLst>
              <a:ext uri="{FF2B5EF4-FFF2-40B4-BE49-F238E27FC236}">
                <a16:creationId xmlns:a16="http://schemas.microsoft.com/office/drawing/2014/main" id="{D0DDE530-B6C7-68C4-948A-7B0FACA4492C}"/>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386459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68DDD7-9E9E-D578-99E9-4FEAAEA645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743112B-7290-1B25-D353-B595B68DC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75A60F48-2DD3-F3F1-D913-62142EC2C11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5AEBCAD-A869-96B2-98D1-0D1F2AF0305E}"/>
              </a:ext>
            </a:extLst>
          </p:cNvPr>
          <p:cNvSpPr txBox="1"/>
          <p:nvPr/>
        </p:nvSpPr>
        <p:spPr>
          <a:xfrm>
            <a:off x="536221" y="1594556"/>
            <a:ext cx="1132327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1628 Local Government Actions (Collins) </a:t>
            </a:r>
            <a:r>
              <a:rPr lang="en-US" sz="2400" b="1">
                <a:solidFill>
                  <a:srgbClr val="00B050"/>
                </a:solidFill>
                <a:latin typeface="Arial" panose="020B0604020202020204" pitchFamily="34" charset="0"/>
                <a:cs typeface="Arial" panose="020B0604020202020204" pitchFamily="34" charset="0"/>
              </a:rPr>
              <a:t>SIGNED </a:t>
            </a:r>
            <a:r>
              <a:rPr lang="en-US" sz="2400" b="1">
                <a:solidFill>
                  <a:srgbClr val="FF0000"/>
                </a:solidFill>
                <a:latin typeface="Arial" panose="020B0604020202020204" pitchFamily="34" charset="0"/>
                <a:cs typeface="Arial" panose="020B0604020202020204" pitchFamily="34" charset="0"/>
              </a:rPr>
              <a:t>(amended)</a:t>
            </a:r>
          </a:p>
          <a:p>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Calibri" panose="020F0502020204030204" pitchFamily="34" charset="0"/>
              </a:rPr>
              <a:t>M</a:t>
            </a:r>
            <a:r>
              <a:rPr lang="en-US" sz="1800">
                <a:effectLst/>
                <a:latin typeface="Arial" panose="020B0604020202020204" pitchFamily="34" charset="0"/>
                <a:ea typeface="Calibri" panose="020F0502020204030204" pitchFamily="34" charset="0"/>
              </a:rPr>
              <a:t>odifies the exemption in s. 125.66(3) and s. 166.041(4), F.S., relating to Part II of Chapter 163, F.S. </a:t>
            </a:r>
          </a:p>
          <a:p>
            <a:pPr marL="342900" indent="-342900">
              <a:buFont typeface="Arial" panose="020B0604020202020204" pitchFamily="34" charset="0"/>
              <a:buChar char="•"/>
            </a:pPr>
            <a:r>
              <a:rPr lang="en-US" sz="1800">
                <a:effectLst/>
                <a:latin typeface="Arial" panose="020B0604020202020204" pitchFamily="34" charset="0"/>
                <a:ea typeface="Calibri" panose="020F0502020204030204" pitchFamily="34" charset="0"/>
              </a:rPr>
              <a:t>Exempts from the preparation of a business impact estimate county and municipal ordinances that implement development orders, development permits, development agreements, and comprehensive plan amendments and land development regulation amendments initiated by an application of a private party instead of a county.  </a:t>
            </a:r>
          </a:p>
          <a:p>
            <a:pPr marL="342900" indent="-342900">
              <a:buFont typeface="Arial" panose="020B0604020202020204" pitchFamily="34" charset="0"/>
              <a:buChar char="•"/>
            </a:pPr>
            <a:r>
              <a:rPr lang="en-US" sz="1800">
                <a:effectLst/>
                <a:latin typeface="Arial" panose="020B0604020202020204" pitchFamily="34" charset="0"/>
                <a:ea typeface="Calibri" panose="020F0502020204030204" pitchFamily="34" charset="0"/>
              </a:rPr>
              <a:t>The effect of the bill is to require a business impact estimate to be prepared for any ordinance that implements other growth-related activities.</a:t>
            </a:r>
          </a:p>
          <a:p>
            <a:pPr marL="342900" indent="-3429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Severely paired back from original bill which would have:</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Created a process through which various agencies may be requested by affected private parties to review local government actions which affect certain economic sectors of the state such as agriculture, energy, and transportation</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Subjected the above local ordinances to lawsuits brought by any party to challenge the validity of the local ordinance as arbitrary or unreasonable</a:t>
            </a:r>
          </a:p>
        </p:txBody>
      </p:sp>
      <p:sp>
        <p:nvSpPr>
          <p:cNvPr id="6" name="TextBox 5">
            <a:extLst>
              <a:ext uri="{FF2B5EF4-FFF2-40B4-BE49-F238E27FC236}">
                <a16:creationId xmlns:a16="http://schemas.microsoft.com/office/drawing/2014/main" id="{81FE49BD-9DDA-99FD-DBCE-13CBDF427364}"/>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182663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45F9B-B30D-117A-B12C-C55361FBD5A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FED7137-82BB-EDD0-B3F2-BF3B0AEFC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1E646657-E06D-80AB-2B68-FBF0E20B7F77}"/>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9AE32DF-5B41-19C2-BE9C-28ACBA00F9EC}"/>
              </a:ext>
            </a:extLst>
          </p:cNvPr>
          <p:cNvSpPr txBox="1"/>
          <p:nvPr/>
        </p:nvSpPr>
        <p:spPr>
          <a:xfrm>
            <a:off x="434365" y="1565373"/>
            <a:ext cx="1132327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280 Vacation Rentals (</a:t>
            </a:r>
            <a:r>
              <a:rPr lang="en-US" sz="2400" b="1" err="1">
                <a:latin typeface="Arial" panose="020B0604020202020204" pitchFamily="34" charset="0"/>
                <a:cs typeface="Arial" panose="020B0604020202020204" pitchFamily="34" charset="0"/>
              </a:rPr>
              <a:t>DiCeglie</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Presented to Governor </a:t>
            </a:r>
            <a:r>
              <a:rPr lang="en-US" sz="2400" b="1">
                <a:solidFill>
                  <a:srgbClr val="FF0000"/>
                </a:solidFill>
                <a:latin typeface="Arial" panose="020B0604020202020204" pitchFamily="34" charset="0"/>
                <a:cs typeface="Arial" panose="020B0604020202020204" pitchFamily="34" charset="0"/>
              </a:rPr>
              <a:t>(amended)</a:t>
            </a:r>
          </a:p>
          <a:p>
            <a:endParaRPr lang="en-US" b="1">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Requires Advertising Platforms to collect and remit tax</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Requires counties that Self-Administer Tourist Development Taxes to allow advertising platforms register, collect and remit the tax</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Allows for ordinances adopted prior to June 1, 2011 to be amended to be less restrictive</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Provides for new requirements for local registration of Vacation Rentals</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Allows local government to require registration of vacations rentals</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Allows for reasonable fees per unit to process or renew a registration</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As part of the registration, a local government may require:</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Identifying information about the owner and the operator of the vacation rental and designate and maintain at all times a responsible contact available 24 hours a day</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Proof of license issued by DBPR and that all required tax registration has been obtained</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Payment in full all outstanding code liens</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maximum occupancy not to exceed two persons per bedroom plus an additional two persons per common area.</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These requirements do not apply to a county that had adopted an ordinance prior to January 1, 2016</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Allows for the fining and suspension of a local registration under certain conditions</a:t>
            </a:r>
          </a:p>
          <a:p>
            <a:pPr marL="1257300" lvl="2"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1A6338B-F835-8A35-E8AB-756856FE7009}"/>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3754063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65fee76-5c69-47ec-8d5c-de6706c05df9" xsi:nil="true"/>
    <_ip_UnifiedCompliancePolicyProperties xmlns="http://schemas.microsoft.com/sharepoint/v3" xsi:nil="true"/>
    <lcf76f155ced4ddcb4097134ff3c332f xmlns="ffad7b3e-4bd2-4749-8b08-92dc5af8bdb4">
      <Terms xmlns="http://schemas.microsoft.com/office/infopath/2007/PartnerControls"/>
    </lcf76f155ced4ddcb4097134ff3c332f>
    <SharedWithUsers xmlns="565fee76-5c69-47ec-8d5c-de6706c05df9">
      <UserInfo>
        <DisplayName>Christopher Mathews</DisplayName>
        <AccountId>10397</AccountId>
        <AccountType/>
      </UserInfo>
      <UserInfo>
        <DisplayName>Jared Grigas</DisplayName>
        <AccountId>6927</AccountId>
        <AccountType/>
      </UserInfo>
      <UserInfo>
        <DisplayName>Davin Suggs</DisplayName>
        <AccountId>26</AccountId>
        <AccountType/>
      </UserInfo>
      <UserInfo>
        <DisplayName>Courtney Mooney</DisplayName>
        <AccountId>11381</AccountId>
        <AccountType/>
      </UserInfo>
      <UserInfo>
        <DisplayName>Jeff Scala</DisplayName>
        <AccountId>657</AccountId>
        <AccountType/>
      </UserInfo>
      <UserInfo>
        <DisplayName>Bob McKee</DisplayName>
        <AccountId>3830</AccountId>
        <AccountType/>
      </UserInfo>
      <UserInfo>
        <DisplayName>Jason Mann</DisplayName>
        <AccountId>9335</AccountId>
        <AccountType/>
      </UserInfo>
      <UserInfo>
        <DisplayName>Edward G. Labrador</DisplayName>
        <AccountId>3514</AccountId>
        <AccountType/>
      </UserInfo>
      <UserInfo>
        <DisplayName>Amir Warren</DisplayName>
        <AccountId>11347</AccountId>
        <AccountType/>
      </UserInfo>
      <UserInfo>
        <DisplayName>Krista Sinibaldi</DisplayName>
        <AccountId>7751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14BB846C438846A5724D53EC091CD7" ma:contentTypeVersion="20" ma:contentTypeDescription="Create a new document." ma:contentTypeScope="" ma:versionID="c899b760c59ae0f687729d788d501237">
  <xsd:schema xmlns:xsd="http://www.w3.org/2001/XMLSchema" xmlns:xs="http://www.w3.org/2001/XMLSchema" xmlns:p="http://schemas.microsoft.com/office/2006/metadata/properties" xmlns:ns1="http://schemas.microsoft.com/sharepoint/v3" xmlns:ns2="565fee76-5c69-47ec-8d5c-de6706c05df9" xmlns:ns3="ffad7b3e-4bd2-4749-8b08-92dc5af8bdb4" targetNamespace="http://schemas.microsoft.com/office/2006/metadata/properties" ma:root="true" ma:fieldsID="eeb1d45ad294f82bf5476ef92f997fa9" ns1:_="" ns2:_="" ns3:_="">
    <xsd:import namespace="http://schemas.microsoft.com/sharepoint/v3"/>
    <xsd:import namespace="565fee76-5c69-47ec-8d5c-de6706c05df9"/>
    <xsd:import namespace="ffad7b3e-4bd2-4749-8b08-92dc5af8bd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5fee76-5c69-47ec-8d5c-de6706c05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66a42c1-3c32-4b0f-9346-66f8283914e4}" ma:internalName="TaxCatchAll" ma:showField="CatchAllData" ma:web="565fee76-5c69-47ec-8d5c-de6706c05d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ad7b3e-4bd2-4749-8b08-92dc5af8bd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f8e0c7d-1306-4f30-8931-762c1820a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0BE49B-54FD-4F9A-8BF2-AAEB8C005489}">
  <ds:schemaRefs>
    <ds:schemaRef ds:uri="http://schemas.openxmlformats.org/package/2006/metadata/core-properties"/>
    <ds:schemaRef ds:uri="http://purl.org/dc/elements/1.1/"/>
    <ds:schemaRef ds:uri="http://schemas.microsoft.com/sharepoint/v3"/>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ffad7b3e-4bd2-4749-8b08-92dc5af8bdb4"/>
    <ds:schemaRef ds:uri="565fee76-5c69-47ec-8d5c-de6706c05df9"/>
    <ds:schemaRef ds:uri="http://purl.org/dc/dcmitype/"/>
    <ds:schemaRef ds:uri="http://purl.org/dc/terms/"/>
  </ds:schemaRefs>
</ds:datastoreItem>
</file>

<file path=customXml/itemProps2.xml><?xml version="1.0" encoding="utf-8"?>
<ds:datastoreItem xmlns:ds="http://schemas.openxmlformats.org/officeDocument/2006/customXml" ds:itemID="{AE341ED5-2CAD-4568-A1EA-21A00E51ECE9}">
  <ds:schemaRefs>
    <ds:schemaRef ds:uri="http://schemas.microsoft.com/sharepoint/v3/contenttype/forms"/>
  </ds:schemaRefs>
</ds:datastoreItem>
</file>

<file path=customXml/itemProps3.xml><?xml version="1.0" encoding="utf-8"?>
<ds:datastoreItem xmlns:ds="http://schemas.openxmlformats.org/officeDocument/2006/customXml" ds:itemID="{21DA05BA-45AE-4CD8-9393-C77B015A5740}">
  <ds:schemaRefs>
    <ds:schemaRef ds:uri="565fee76-5c69-47ec-8d5c-de6706c05df9"/>
    <ds:schemaRef ds:uri="ffad7b3e-4bd2-4749-8b08-92dc5af8bd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3786</Words>
  <Application>Microsoft Office PowerPoint</Application>
  <PresentationFormat>Widescreen</PresentationFormat>
  <Paragraphs>317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 Scala</cp:lastModifiedBy>
  <cp:revision>2</cp:revision>
  <cp:lastPrinted>2024-03-12T18:07:55Z</cp:lastPrinted>
  <dcterms:created xsi:type="dcterms:W3CDTF">2024-03-06T20:20:15Z</dcterms:created>
  <dcterms:modified xsi:type="dcterms:W3CDTF">2024-07-01T15:32:34Z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0x010100FE14BB846C438846A5724D53EC091CD7</vt:lpwstr>
  </property>
  <property fmtid="{D5CDD505-2E9C-101B-9397-08002B2CF9AE}" pid="3" name="MediaServiceImageTags">
    <vt:lpwstr/>
  </property>
</Properties>
</file>