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91" r:id="rId5"/>
    <p:sldId id="305" r:id="rId6"/>
    <p:sldId id="2146846224" r:id="rId7"/>
    <p:sldId id="259" r:id="rId8"/>
    <p:sldId id="306" r:id="rId9"/>
    <p:sldId id="307" r:id="rId10"/>
    <p:sldId id="2145707545" r:id="rId11"/>
    <p:sldId id="2146846225" r:id="rId12"/>
    <p:sldId id="2146846200" r:id="rId13"/>
    <p:sldId id="2146846220" r:id="rId14"/>
    <p:sldId id="2146846227" r:id="rId15"/>
    <p:sldId id="2146846210" r:id="rId16"/>
    <p:sldId id="2088198129" r:id="rId17"/>
    <p:sldId id="2146846213" r:id="rId18"/>
    <p:sldId id="2146846217" r:id="rId19"/>
    <p:sldId id="2146846218" r:id="rId20"/>
    <p:sldId id="2146846219" r:id="rId21"/>
    <p:sldId id="1448943625" r:id="rId22"/>
    <p:sldId id="1637155986" r:id="rId23"/>
    <p:sldId id="2146846207" r:id="rId24"/>
    <p:sldId id="2146846208" r:id="rId25"/>
    <p:sldId id="2146846266"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FBDD1E-4518-81D9-96A3-130E04E10DFE}" name="Schauer, Melodie G." initials="SMG" userId="Schauer, Melodie G." providerId="None"/>
  <p188:author id="{D372363F-A8B0-1C15-5F64-F69537CD0AF6}" name="Lindeboom, James (Jamey)" initials="JEL" userId="Lindeboom, James (Jamey)" providerId="None"/>
  <p188:author id="{6FF7DB6E-2238-E34D-DCE2-FEE72A0889EE}" name="Ross, Marcy T" initials="RMT" userId="S::rossmk@nationwide.com::b55a8d99-a43c-432e-aa86-03c735f7a3c9" providerId="AD"/>
  <p188:author id="{1D349B87-FDB4-2A30-A263-484A2ECBF118}" name="Buckmaster, Ashley" initials="BA" userId="S::BUCKMA1@nationwide.com::0fe801ae-aee7-4d7a-8057-637b3d1a0666" providerId="AD"/>
  <p188:author id="{CA2CD09D-70B4-4D16-F980-D716658B46AF}" name="Rothacher, Brie A" initials="RBA" userId="S::rothab2@nationwide.com::1c8944da-cfac-4ab3-95a4-f4499a041f3d" providerId="AD"/>
  <p188:author id="{78A668B4-21A1-F1A2-99FA-EC6EDBB779D6}" name="Glinsky, Eric" initials="GE" userId="S::glinske1@nationwide.com::72de3c52-0b73-405b-abe0-b937f5eea4ed" providerId="AD"/>
  <p188:author id="{918DB5D2-A1A0-639F-BDBA-28CE02D35C64}" name="Lisa Chatterton" initials="LC" userId="Lisa Chatterton" providerId="None"/>
  <p188:author id="{EE96D8D4-26BF-1E29-6F52-8F1F21287F49}" name="Buckmaster, Ashley" initials="BA" userId="S::buckma1@nationwide.com::0fe801ae-aee7-4d7a-8057-637b3d1a0666" providerId="AD"/>
  <p188:author id="{CACC63DB-FDBF-3AE1-0A28-21A0AED315FA}" name="Buchanan, Angela L" initials="BL" userId="S::buchana@nationwide.com::0b885a07-0ec5-460e-8fcf-01cabbacc5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itwein, Julie" initials="LJ" lastIdx="3" clrIdx="0">
    <p:extLst>
      <p:ext uri="{19B8F6BF-5375-455C-9EA6-DF929625EA0E}">
        <p15:presenceInfo xmlns:p15="http://schemas.microsoft.com/office/powerpoint/2012/main" userId="S::LEITWEJ1@nationwide.com::af4b58fd-e9e4-4c19-a3f4-da0d166a93e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CC7E8"/>
    <a:srgbClr val="6EB5E0"/>
    <a:srgbClr val="BFBFBF"/>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62E246-494C-48DF-96D1-ACC5080AD289}" v="63" dt="2024-06-12T20:06:58.1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56" autoAdjust="0"/>
    <p:restoredTop sz="93522" autoAdjust="0"/>
  </p:normalViewPr>
  <p:slideViewPr>
    <p:cSldViewPr snapToGrid="0">
      <p:cViewPr varScale="1">
        <p:scale>
          <a:sx n="59" d="100"/>
          <a:sy n="59" d="100"/>
        </p:scale>
        <p:origin x="96" y="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ln>
              <a:noFill/>
            </a:ln>
          </c:spPr>
          <c:dPt>
            <c:idx val="0"/>
            <c:bubble3D val="0"/>
            <c:spPr>
              <a:solidFill>
                <a:srgbClr val="6ECEB2"/>
              </a:solidFill>
              <a:ln w="19050">
                <a:noFill/>
              </a:ln>
              <a:effectLst/>
            </c:spPr>
            <c:extLst>
              <c:ext xmlns:c16="http://schemas.microsoft.com/office/drawing/2014/chart" uri="{C3380CC4-5D6E-409C-BE32-E72D297353CC}">
                <c16:uniqueId val="{00000001-C175-49BA-9908-9903DE455907}"/>
              </c:ext>
            </c:extLst>
          </c:dPt>
          <c:dPt>
            <c:idx val="1"/>
            <c:bubble3D val="0"/>
            <c:spPr>
              <a:solidFill>
                <a:srgbClr val="0047BB"/>
              </a:solidFill>
              <a:ln w="19050">
                <a:noFill/>
              </a:ln>
              <a:effectLst/>
            </c:spPr>
            <c:extLst>
              <c:ext xmlns:c16="http://schemas.microsoft.com/office/drawing/2014/chart" uri="{C3380CC4-5D6E-409C-BE32-E72D297353CC}">
                <c16:uniqueId val="{00000003-C175-49BA-9908-9903DE455907}"/>
              </c:ext>
            </c:extLst>
          </c:dPt>
          <c:dPt>
            <c:idx val="2"/>
            <c:bubble3D val="0"/>
            <c:spPr>
              <a:solidFill>
                <a:schemeClr val="accent3"/>
              </a:solidFill>
              <a:ln w="19050">
                <a:noFill/>
              </a:ln>
              <a:effectLst/>
            </c:spPr>
            <c:extLst>
              <c:ext xmlns:c16="http://schemas.microsoft.com/office/drawing/2014/chart" uri="{C3380CC4-5D6E-409C-BE32-E72D297353CC}">
                <c16:uniqueId val="{00000005-C175-49BA-9908-9903DE455907}"/>
              </c:ext>
            </c:extLst>
          </c:dPt>
          <c:dPt>
            <c:idx val="3"/>
            <c:bubble3D val="0"/>
            <c:spPr>
              <a:solidFill>
                <a:schemeClr val="accent4"/>
              </a:solidFill>
              <a:ln w="19050">
                <a:noFill/>
              </a:ln>
              <a:effectLst/>
            </c:spPr>
            <c:extLst>
              <c:ext xmlns:c16="http://schemas.microsoft.com/office/drawing/2014/chart" uri="{C3380CC4-5D6E-409C-BE32-E72D297353CC}">
                <c16:uniqueId val="{00000007-C175-49BA-9908-9903DE455907}"/>
              </c:ext>
            </c:extLst>
          </c:dPt>
          <c:cat>
            <c:numRef>
              <c:f>Sheet1!$A$2:$A$5</c:f>
              <c:numCache>
                <c:formatCode>General</c:formatCode>
                <c:ptCount val="4"/>
              </c:numCache>
            </c:numRef>
          </c:cat>
          <c:val>
            <c:numRef>
              <c:f>Sheet1!$B$2:$B$5</c:f>
              <c:numCache>
                <c:formatCode>General</c:formatCode>
                <c:ptCount val="4"/>
                <c:pt idx="0">
                  <c:v>78</c:v>
                </c:pt>
                <c:pt idx="1">
                  <c:v>22</c:v>
                </c:pt>
              </c:numCache>
            </c:numRef>
          </c:val>
          <c:extLst>
            <c:ext xmlns:c16="http://schemas.microsoft.com/office/drawing/2014/chart" uri="{C3380CC4-5D6E-409C-BE32-E72D297353CC}">
              <c16:uniqueId val="{00000008-C175-49BA-9908-9903DE455907}"/>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ln>
              <a:noFill/>
            </a:ln>
          </c:spPr>
          <c:dPt>
            <c:idx val="0"/>
            <c:bubble3D val="0"/>
            <c:spPr>
              <a:solidFill>
                <a:srgbClr val="6ECEB2"/>
              </a:solidFill>
              <a:ln w="19050">
                <a:noFill/>
              </a:ln>
              <a:effectLst/>
            </c:spPr>
            <c:extLst>
              <c:ext xmlns:c16="http://schemas.microsoft.com/office/drawing/2014/chart" uri="{C3380CC4-5D6E-409C-BE32-E72D297353CC}">
                <c16:uniqueId val="{00000001-EBBB-480E-BB28-71997977B370}"/>
              </c:ext>
            </c:extLst>
          </c:dPt>
          <c:dPt>
            <c:idx val="1"/>
            <c:bubble3D val="0"/>
            <c:spPr>
              <a:solidFill>
                <a:srgbClr val="0047BB"/>
              </a:solidFill>
              <a:ln w="19050">
                <a:noFill/>
              </a:ln>
              <a:effectLst/>
            </c:spPr>
            <c:extLst>
              <c:ext xmlns:c16="http://schemas.microsoft.com/office/drawing/2014/chart" uri="{C3380CC4-5D6E-409C-BE32-E72D297353CC}">
                <c16:uniqueId val="{00000003-EBBB-480E-BB28-71997977B370}"/>
              </c:ext>
            </c:extLst>
          </c:dPt>
          <c:dPt>
            <c:idx val="2"/>
            <c:bubble3D val="0"/>
            <c:spPr>
              <a:solidFill>
                <a:schemeClr val="accent3"/>
              </a:solidFill>
              <a:ln w="19050">
                <a:noFill/>
              </a:ln>
              <a:effectLst/>
            </c:spPr>
            <c:extLst>
              <c:ext xmlns:c16="http://schemas.microsoft.com/office/drawing/2014/chart" uri="{C3380CC4-5D6E-409C-BE32-E72D297353CC}">
                <c16:uniqueId val="{00000005-EBBB-480E-BB28-71997977B370}"/>
              </c:ext>
            </c:extLst>
          </c:dPt>
          <c:dPt>
            <c:idx val="3"/>
            <c:bubble3D val="0"/>
            <c:spPr>
              <a:solidFill>
                <a:schemeClr val="accent4"/>
              </a:solidFill>
              <a:ln w="19050">
                <a:noFill/>
              </a:ln>
              <a:effectLst/>
            </c:spPr>
            <c:extLst>
              <c:ext xmlns:c16="http://schemas.microsoft.com/office/drawing/2014/chart" uri="{C3380CC4-5D6E-409C-BE32-E72D297353CC}">
                <c16:uniqueId val="{00000007-EBBB-480E-BB28-71997977B370}"/>
              </c:ext>
            </c:extLst>
          </c:dPt>
          <c:cat>
            <c:numRef>
              <c:f>Sheet1!$A$2:$A$5</c:f>
              <c:numCache>
                <c:formatCode>General</c:formatCode>
                <c:ptCount val="4"/>
              </c:numCache>
            </c:numRef>
          </c:cat>
          <c:val>
            <c:numRef>
              <c:f>Sheet1!$B$2:$B$5</c:f>
              <c:numCache>
                <c:formatCode>General</c:formatCode>
                <c:ptCount val="4"/>
                <c:pt idx="0" formatCode="0.00">
                  <c:v>0.66666666666666663</c:v>
                </c:pt>
                <c:pt idx="1">
                  <c:v>0.33333333333333331</c:v>
                </c:pt>
              </c:numCache>
            </c:numRef>
          </c:val>
          <c:extLst>
            <c:ext xmlns:c16="http://schemas.microsoft.com/office/drawing/2014/chart" uri="{C3380CC4-5D6E-409C-BE32-E72D297353CC}">
              <c16:uniqueId val="{00000008-EBBB-480E-BB28-71997977B370}"/>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629356-C1FA-45A0-BCA7-659F2496F3ED}" type="datetimeFigureOut">
              <a:rPr lang="en-GB" smtClean="0"/>
              <a:t>20/06/2024</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B479E8F-4D26-495F-B929-7EA6B1E45931}" type="slidenum">
              <a:rPr lang="en-GB" smtClean="0"/>
              <a:t>‹#›</a:t>
            </a:fld>
            <a:endParaRPr lang="en-GB"/>
          </a:p>
        </p:txBody>
      </p:sp>
    </p:spTree>
    <p:extLst>
      <p:ext uri="{BB962C8B-B14F-4D97-AF65-F5344CB8AC3E}">
        <p14:creationId xmlns:p14="http://schemas.microsoft.com/office/powerpoint/2010/main" val="4226449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Plan participants look to employers for support and options they need.</a:t>
            </a:r>
          </a:p>
          <a:p>
            <a:endParaRPr lang="en-US" dirty="0">
              <a:solidFill>
                <a:schemeClr val="tx1"/>
              </a:solidFill>
            </a:endParaRPr>
          </a:p>
          <a:p>
            <a:pPr algn="l"/>
            <a:r>
              <a:rPr lang="en-US" sz="1200" b="0" dirty="0">
                <a:solidFill>
                  <a:schemeClr val="tx1"/>
                </a:solidFill>
                <a:latin typeface="Arial" panose="020B0604020202020204" pitchFamily="34" charset="0"/>
                <a:ea typeface="+mn-ea"/>
                <a:cs typeface="Arial" panose="020B0604020202020204" pitchFamily="34" charset="0"/>
              </a:rPr>
              <a:t>Yet traditionally, retirement savers are missing crucial elements that can help </a:t>
            </a:r>
            <a:r>
              <a:rPr lang="en-US" dirty="0">
                <a:latin typeface="Arial" panose="020B0604020202020204" pitchFamily="34" charset="0"/>
                <a:cs typeface="Arial" panose="020B0604020202020204" pitchFamily="34" charset="0"/>
              </a:rPr>
              <a:t>them</a:t>
            </a:r>
            <a:r>
              <a:rPr lang="en-US" sz="1200" b="0" dirty="0">
                <a:solidFill>
                  <a:schemeClr val="tx1"/>
                </a:solidFill>
                <a:latin typeface="Arial" panose="020B0604020202020204" pitchFamily="34" charset="0"/>
                <a:ea typeface="+mn-ea"/>
                <a:cs typeface="Arial" panose="020B0604020202020204" pitchFamily="34" charset="0"/>
              </a:rPr>
              <a:t> feel more secure: </a:t>
            </a:r>
            <a:r>
              <a:rPr lang="en-US" sz="1400" b="1" dirty="0">
                <a:solidFill>
                  <a:schemeClr val="accent3"/>
                </a:solidFill>
                <a:latin typeface="Arial" panose="020B0604020202020204" pitchFamily="34" charset="0"/>
                <a:ea typeface="+mn-ea"/>
                <a:cs typeface="Arial" panose="020B0604020202020204" pitchFamily="34" charset="0"/>
              </a:rPr>
              <a:t>Guaranteed Lifetime </a:t>
            </a:r>
            <a:r>
              <a:rPr lang="en-US" sz="1400" b="1" dirty="0">
                <a:solidFill>
                  <a:schemeClr val="accent3"/>
                </a:solidFill>
                <a:latin typeface="Arial" panose="020B0604020202020204" pitchFamily="34" charset="0"/>
                <a:cs typeface="Arial" panose="020B0604020202020204" pitchFamily="34" charset="0"/>
              </a:rPr>
              <a:t>I</a:t>
            </a:r>
            <a:r>
              <a:rPr lang="en-US" sz="1400" b="1" dirty="0">
                <a:solidFill>
                  <a:schemeClr val="accent3"/>
                </a:solidFill>
                <a:latin typeface="Arial" panose="020B0604020202020204" pitchFamily="34" charset="0"/>
                <a:ea typeface="+mn-ea"/>
                <a:cs typeface="Arial" panose="020B0604020202020204" pitchFamily="34" charset="0"/>
              </a:rPr>
              <a:t>ncome</a:t>
            </a:r>
            <a:r>
              <a:rPr lang="en-US" sz="1400" b="1" baseline="30000" dirty="0">
                <a:solidFill>
                  <a:schemeClr val="accent3"/>
                </a:solidFill>
                <a:latin typeface="Arial" panose="020B0604020202020204" pitchFamily="34" charset="0"/>
                <a:ea typeface="+mn-ea"/>
                <a:cs typeface="Arial" panose="020B0604020202020204" pitchFamily="34" charset="0"/>
              </a:rPr>
              <a:t>.</a:t>
            </a:r>
            <a:r>
              <a:rPr lang="en-US" sz="1400" b="1" dirty="0">
                <a:solidFill>
                  <a:schemeClr val="accent3"/>
                </a:solidFill>
                <a:latin typeface="Arial" panose="020B0604020202020204" pitchFamily="34" charset="0"/>
                <a:ea typeface="+mn-ea"/>
                <a:cs typeface="Arial" panose="020B0604020202020204" pitchFamily="34" charset="0"/>
              </a:rPr>
              <a:t> </a:t>
            </a:r>
            <a:endParaRPr lang="en-US" sz="1400" b="1" dirty="0">
              <a:solidFill>
                <a:schemeClr val="accent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In fact, 7 in 10 employees believe they need their employer’s help to be healthy and financially secure.</a:t>
            </a:r>
            <a:endParaRPr lang="en-US" sz="1000" dirty="0">
              <a:solidFill>
                <a:schemeClr val="bg1"/>
              </a:solidFill>
            </a:endParaRPr>
          </a:p>
        </p:txBody>
      </p:sp>
      <p:sp>
        <p:nvSpPr>
          <p:cNvPr id="4" name="Slide Number Placeholder 3"/>
          <p:cNvSpPr>
            <a:spLocks noGrp="1"/>
          </p:cNvSpPr>
          <p:nvPr>
            <p:ph type="sldNum" sz="quarter" idx="5"/>
          </p:nvPr>
        </p:nvSpPr>
        <p:spPr/>
        <p:txBody>
          <a:bodyPr/>
          <a:lstStyle/>
          <a:p>
            <a:fld id="{09D5483F-F251-EF44-BA54-AAC33ECBD621}" type="slidenum">
              <a:rPr lang="en-US" smtClean="0"/>
              <a:t>4</a:t>
            </a:fld>
            <a:endParaRPr lang="en-US"/>
          </a:p>
        </p:txBody>
      </p:sp>
    </p:spTree>
    <p:extLst>
      <p:ext uri="{BB962C8B-B14F-4D97-AF65-F5344CB8AC3E}">
        <p14:creationId xmlns:p14="http://schemas.microsoft.com/office/powerpoint/2010/main" val="2145160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reality is that traditional framework may not guarantee essential income needed by participants. </a:t>
            </a:r>
            <a:r>
              <a:rPr lang="en-US" sz="1200" dirty="0">
                <a:solidFill>
                  <a:srgbClr val="141B4D"/>
                </a:solidFill>
                <a:latin typeface="Arial"/>
              </a:rPr>
              <a:t>Generating retirement income has traditionally relied on the three-legged stool approach, but there is no guarantee that income used to cover essential expenses – such as mortgage payments, utilities, and groceries – will last.  The three components of this approach are: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200" i="0" u="none" strike="noStrike" kern="1200" cap="none" spc="0" normalizeH="0" baseline="0" noProof="0" dirty="0">
                <a:ln>
                  <a:noFill/>
                </a:ln>
                <a:solidFill>
                  <a:srgbClr val="141B4D"/>
                </a:solidFill>
                <a:effectLst/>
                <a:uLnTx/>
                <a:uFillTx/>
                <a:latin typeface="Arial"/>
                <a:ea typeface="+mn-ea"/>
                <a:cs typeface="+mn-cs"/>
              </a:rPr>
              <a:t>Pension income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200" i="0" u="none" strike="noStrike" kern="1200" cap="none" spc="0" normalizeH="0" baseline="0" noProof="0" dirty="0">
                <a:ln>
                  <a:noFill/>
                </a:ln>
                <a:solidFill>
                  <a:srgbClr val="141B4D"/>
                </a:solidFill>
                <a:effectLst/>
                <a:uLnTx/>
                <a:uFillTx/>
                <a:latin typeface="Arial"/>
                <a:ea typeface="+mn-ea"/>
                <a:cs typeface="+mn-cs"/>
              </a:rPr>
              <a:t>Social Security income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200" i="0" u="none" strike="noStrike" kern="1200" cap="none" spc="0" normalizeH="0" baseline="0" noProof="0" dirty="0">
                <a:ln>
                  <a:noFill/>
                </a:ln>
                <a:solidFill>
                  <a:srgbClr val="141B4D"/>
                </a:solidFill>
                <a:effectLst/>
                <a:uLnTx/>
                <a:uFillTx/>
                <a:latin typeface="Arial"/>
                <a:ea typeface="+mn-ea"/>
                <a:cs typeface="+mn-cs"/>
              </a:rPr>
              <a:t>Retirement savings, and for the purpose of today’s discussion we’ll focus on Deferred Compensation Plans</a:t>
            </a:r>
            <a:endParaRPr lang="en-US" dirty="0"/>
          </a:p>
          <a:p>
            <a:endParaRPr lang="en-US" dirty="0"/>
          </a:p>
          <a:p>
            <a:endParaRPr lang="en-US" dirty="0"/>
          </a:p>
          <a:p>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defTabSz="698830">
              <a:defRPr/>
            </a:pPr>
            <a:fld id="{481347F8-2C0E-7E4E-9413-8F3C6C8FBA21}" type="slidenum">
              <a:rPr lang="en-US">
                <a:solidFill>
                  <a:prstClr val="black"/>
                </a:solidFill>
                <a:latin typeface="Calibri" panose="020F0502020204030204"/>
              </a:rPr>
              <a:pPr defTabSz="698830">
                <a:defRPr/>
              </a:pPr>
              <a:t>15</a:t>
            </a:fld>
            <a:endParaRPr lang="en-US">
              <a:solidFill>
                <a:prstClr val="black"/>
              </a:solidFill>
              <a:latin typeface="Calibri" panose="020F0502020204030204"/>
            </a:endParaRPr>
          </a:p>
        </p:txBody>
      </p:sp>
    </p:spTree>
    <p:extLst>
      <p:ext uri="{BB962C8B-B14F-4D97-AF65-F5344CB8AC3E}">
        <p14:creationId xmlns:p14="http://schemas.microsoft.com/office/powerpoint/2010/main" val="1454366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[Read slide]</a:t>
            </a:r>
          </a:p>
          <a:p>
            <a:pPr marL="174708" indent="-174708">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698830">
              <a:defRPr/>
            </a:pPr>
            <a:fld id="{481347F8-2C0E-7E4E-9413-8F3C6C8FBA21}" type="slidenum">
              <a:rPr lang="en-US">
                <a:solidFill>
                  <a:prstClr val="black"/>
                </a:solidFill>
                <a:latin typeface="Calibri" panose="020F0502020204030204"/>
              </a:rPr>
              <a:pPr defTabSz="698830">
                <a:defRPr/>
              </a:pPr>
              <a:t>16</a:t>
            </a:fld>
            <a:endParaRPr lang="en-US">
              <a:solidFill>
                <a:prstClr val="black"/>
              </a:solidFill>
              <a:latin typeface="Calibri" panose="020F0502020204030204"/>
            </a:endParaRPr>
          </a:p>
        </p:txBody>
      </p:sp>
    </p:spTree>
    <p:extLst>
      <p:ext uri="{BB962C8B-B14F-4D97-AF65-F5344CB8AC3E}">
        <p14:creationId xmlns:p14="http://schemas.microsoft.com/office/powerpoint/2010/main" val="917908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Nationwide also offers tools that can help participants envision their entire retirement income plan – making it easier to prepare for and live </a:t>
            </a:r>
            <a:r>
              <a:rPr lang="en-US"/>
              <a:t>in retirement. </a:t>
            </a:r>
            <a:endParaRPr lang="en-US" dirty="0"/>
          </a:p>
        </p:txBody>
      </p:sp>
      <p:sp>
        <p:nvSpPr>
          <p:cNvPr id="4" name="Slide Number Placeholder 3"/>
          <p:cNvSpPr>
            <a:spLocks noGrp="1"/>
          </p:cNvSpPr>
          <p:nvPr>
            <p:ph type="sldNum" sz="quarter" idx="5"/>
          </p:nvPr>
        </p:nvSpPr>
        <p:spPr/>
        <p:txBody>
          <a:bodyPr/>
          <a:lstStyle/>
          <a:p>
            <a:pPr defTabSz="698830">
              <a:defRPr/>
            </a:pPr>
            <a:fld id="{481347F8-2C0E-7E4E-9413-8F3C6C8FBA21}" type="slidenum">
              <a:rPr lang="en-US">
                <a:solidFill>
                  <a:prstClr val="black"/>
                </a:solidFill>
                <a:latin typeface="Calibri" panose="020F0502020204030204"/>
              </a:rPr>
              <a:pPr defTabSz="698830">
                <a:defRPr/>
              </a:pPr>
              <a:t>17</a:t>
            </a:fld>
            <a:endParaRPr lang="en-US">
              <a:solidFill>
                <a:prstClr val="black"/>
              </a:solidFill>
              <a:latin typeface="Calibri" panose="020F0502020204030204"/>
            </a:endParaRPr>
          </a:p>
        </p:txBody>
      </p:sp>
    </p:spTree>
    <p:extLst>
      <p:ext uri="{BB962C8B-B14F-4D97-AF65-F5344CB8AC3E}">
        <p14:creationId xmlns:p14="http://schemas.microsoft.com/office/powerpoint/2010/main" val="4056420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[Read slide]</a:t>
            </a:r>
          </a:p>
          <a:p>
            <a:endParaRPr lang="en-US" dirty="0"/>
          </a:p>
        </p:txBody>
      </p:sp>
      <p:sp>
        <p:nvSpPr>
          <p:cNvPr id="4" name="Slide Number Placeholder 3"/>
          <p:cNvSpPr>
            <a:spLocks noGrp="1"/>
          </p:cNvSpPr>
          <p:nvPr>
            <p:ph type="sldNum" sz="quarter" idx="5"/>
          </p:nvPr>
        </p:nvSpPr>
        <p:spPr/>
        <p:txBody>
          <a:bodyPr/>
          <a:lstStyle/>
          <a:p>
            <a:fld id="{8B479E8F-4D26-495F-B929-7EA6B1E45931}" type="slidenum">
              <a:rPr lang="en-GB" smtClean="0"/>
              <a:t>18</a:t>
            </a:fld>
            <a:endParaRPr lang="en-GB"/>
          </a:p>
        </p:txBody>
      </p:sp>
    </p:spTree>
    <p:extLst>
      <p:ext uri="{BB962C8B-B14F-4D97-AF65-F5344CB8AC3E}">
        <p14:creationId xmlns:p14="http://schemas.microsoft.com/office/powerpoint/2010/main" val="3940303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NOTE!!! All disclosure slides must be presented for a reasonable amount of time for the viewer to read them</a:t>
            </a:r>
          </a:p>
        </p:txBody>
      </p:sp>
      <p:sp>
        <p:nvSpPr>
          <p:cNvPr id="4" name="Slide Number Placeholder 3"/>
          <p:cNvSpPr>
            <a:spLocks noGrp="1"/>
          </p:cNvSpPr>
          <p:nvPr>
            <p:ph type="sldNum" sz="quarter" idx="5"/>
          </p:nvPr>
        </p:nvSpPr>
        <p:spPr/>
        <p:txBody>
          <a:bodyPr/>
          <a:lstStyle/>
          <a:p>
            <a:fld id="{8B479E8F-4D26-495F-B929-7EA6B1E45931}" type="slidenum">
              <a:rPr lang="en-GB" smtClean="0"/>
              <a:t>19</a:t>
            </a:fld>
            <a:endParaRPr lang="en-GB"/>
          </a:p>
        </p:txBody>
      </p:sp>
    </p:spTree>
    <p:extLst>
      <p:ext uri="{BB962C8B-B14F-4D97-AF65-F5344CB8AC3E}">
        <p14:creationId xmlns:p14="http://schemas.microsoft.com/office/powerpoint/2010/main" val="337660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8F0DB45-77CB-4884-9266-DACE09C2EC9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89526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NOTE!!! All disclosure slides must be presented for a reasonable amount of time for the viewer to read them</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8F0DB45-77CB-4884-9266-DACE09C2EC9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8377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NOTE!!! All disclosure slides must be presented for a reasonable amount of time for the viewer to read them</a:t>
            </a:r>
          </a:p>
        </p:txBody>
      </p:sp>
      <p:sp>
        <p:nvSpPr>
          <p:cNvPr id="4" name="Slide Number Placeholder 3"/>
          <p:cNvSpPr>
            <a:spLocks noGrp="1"/>
          </p:cNvSpPr>
          <p:nvPr>
            <p:ph type="sldNum" sz="quarter" idx="5"/>
          </p:nvPr>
        </p:nvSpPr>
        <p:spPr/>
        <p:txBody>
          <a:bodyPr/>
          <a:lstStyle/>
          <a:p>
            <a:fld id="{8B479E8F-4D26-495F-B929-7EA6B1E45931}" type="slidenum">
              <a:rPr lang="en-GB" smtClean="0"/>
              <a:t>22</a:t>
            </a:fld>
            <a:endParaRPr lang="en-GB"/>
          </a:p>
        </p:txBody>
      </p:sp>
    </p:spTree>
    <p:extLst>
      <p:ext uri="{BB962C8B-B14F-4D97-AF65-F5344CB8AC3E}">
        <p14:creationId xmlns:p14="http://schemas.microsoft.com/office/powerpoint/2010/main" val="3376601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endParaRPr lang="en-US" dirty="0"/>
          </a:p>
          <a:p>
            <a:endParaRPr lang="en-US" dirty="0"/>
          </a:p>
        </p:txBody>
      </p:sp>
      <p:sp>
        <p:nvSpPr>
          <p:cNvPr id="4" name="Slide Number Placeholder 3"/>
          <p:cNvSpPr>
            <a:spLocks noGrp="1"/>
          </p:cNvSpPr>
          <p:nvPr>
            <p:ph type="sldNum" sz="quarter" idx="5"/>
          </p:nvPr>
        </p:nvSpPr>
        <p:spPr/>
        <p:txBody>
          <a:bodyPr/>
          <a:lstStyle/>
          <a:p>
            <a:fld id="{8B479E8F-4D26-495F-B929-7EA6B1E45931}" type="slidenum">
              <a:rPr lang="en-GB" smtClean="0"/>
              <a:t>5</a:t>
            </a:fld>
            <a:endParaRPr lang="en-GB"/>
          </a:p>
        </p:txBody>
      </p:sp>
    </p:spTree>
    <p:extLst>
      <p:ext uri="{BB962C8B-B14F-4D97-AF65-F5344CB8AC3E}">
        <p14:creationId xmlns:p14="http://schemas.microsoft.com/office/powerpoint/2010/main" val="2781168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t>There were several provisions included in the SECURE Act but for purposes of our discussion today, we will focus on the two addressed on this slide.  </a:t>
            </a:r>
          </a:p>
          <a:p>
            <a:endParaRPr lang="en-US"/>
          </a:p>
        </p:txBody>
      </p:sp>
      <p:sp>
        <p:nvSpPr>
          <p:cNvPr id="4" name="Slide Number Placeholder 3"/>
          <p:cNvSpPr>
            <a:spLocks noGrp="1"/>
          </p:cNvSpPr>
          <p:nvPr>
            <p:ph type="sldNum" sz="quarter" idx="5"/>
          </p:nvPr>
        </p:nvSpPr>
        <p:spPr/>
        <p:txBody>
          <a:bodyPr/>
          <a:lstStyle/>
          <a:p>
            <a:fld id="{8B479E8F-4D26-495F-B929-7EA6B1E45931}" type="slidenum">
              <a:rPr lang="en-GB" smtClean="0"/>
              <a:t>6</a:t>
            </a:fld>
            <a:endParaRPr lang="en-GB"/>
          </a:p>
        </p:txBody>
      </p:sp>
    </p:spTree>
    <p:extLst>
      <p:ext uri="{BB962C8B-B14F-4D97-AF65-F5344CB8AC3E}">
        <p14:creationId xmlns:p14="http://schemas.microsoft.com/office/powerpoint/2010/main" val="753393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endParaRPr lang="en-US" dirty="0"/>
          </a:p>
          <a:p>
            <a:pPr marL="174708" indent="-174708">
              <a:buFont typeface="Arial" panose="020B0604020202020204" pitchFamily="34" charset="0"/>
              <a:buChar char="•"/>
            </a:pPr>
            <a:r>
              <a:rPr lang="en-US" b="1" dirty="0"/>
              <a:t>Sequence of return risk</a:t>
            </a:r>
            <a:r>
              <a:rPr lang="en-US" dirty="0"/>
              <a:t>, or the risk of market volatility and experiencing an unrecoverable loss leading up to or early on in retirement. </a:t>
            </a:r>
          </a:p>
          <a:p>
            <a:pPr marL="174708" indent="-174708" defTabSz="698830">
              <a:buFont typeface="Arial" panose="020B0604020202020204" pitchFamily="34" charset="0"/>
              <a:buChar char="•"/>
              <a:defRPr/>
            </a:pPr>
            <a:r>
              <a:rPr lang="en-US" b="1" dirty="0"/>
              <a:t>Outliving their savings: </a:t>
            </a:r>
            <a:r>
              <a:rPr lang="en-US" sz="900" dirty="0">
                <a:solidFill>
                  <a:srgbClr val="000000"/>
                </a:solidFill>
                <a:latin typeface="Helvetica" pitchFamily="2" charset="0"/>
              </a:rPr>
              <a:t>Traditional TDFs offer </a:t>
            </a:r>
            <a:r>
              <a:rPr lang="en-US" sz="900" b="1" dirty="0">
                <a:solidFill>
                  <a:srgbClr val="000000"/>
                </a:solidFill>
                <a:latin typeface="Helvetica" pitchFamily="2" charset="0"/>
              </a:rPr>
              <a:t>no income guarantees</a:t>
            </a:r>
            <a:r>
              <a:rPr lang="en-US" sz="900" dirty="0">
                <a:solidFill>
                  <a:srgbClr val="000000"/>
                </a:solidFill>
                <a:latin typeface="Helvetica" pitchFamily="2" charset="0"/>
              </a:rPr>
              <a:t> and many people fear their retirement </a:t>
            </a:r>
            <a:r>
              <a:rPr lang="en-US" sz="900" b="1" dirty="0">
                <a:solidFill>
                  <a:srgbClr val="000000"/>
                </a:solidFill>
                <a:latin typeface="Helvetica" pitchFamily="2" charset="0"/>
              </a:rPr>
              <a:t>savings will not last</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defTabSz="698830">
              <a:defRPr/>
            </a:pPr>
            <a:fld id="{481347F8-2C0E-7E4E-9413-8F3C6C8FBA21}" type="slidenum">
              <a:rPr lang="en-US">
                <a:solidFill>
                  <a:prstClr val="black"/>
                </a:solidFill>
                <a:latin typeface="Calibri" panose="020F0502020204030204"/>
              </a:rPr>
              <a:pPr defTabSz="698830">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589059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Nationwide offers a full suite of solutions because we are committed to delivering the right thing at the right time – and our protected retirement solutions are another way we remain committed to this mission.  You can offer participants a simple way to plan for their unique needs, through guarantees offering two distinct benefits: Principal protection and Guaranteed Lifetime Income. </a:t>
            </a:r>
          </a:p>
          <a:p>
            <a:endParaRPr lang="en-US" dirty="0"/>
          </a:p>
          <a:p>
            <a:pPr marL="342900" marR="0" lvl="0" indent="-342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800" dirty="0"/>
              <a:t>Our principal protection solution, Nationwide Indexed Principal protection, offers participants principal protection with the opportunity for growth.</a:t>
            </a:r>
            <a:endParaRPr lang="en-US" sz="1800" dirty="0">
              <a:effectLst/>
              <a:latin typeface="Calibri" panose="020F0502020204030204" pitchFamily="34" charset="0"/>
              <a:ea typeface="Calibri" panose="020F050202020403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dirty="0"/>
              <a:t>We also offer a few Guaranteed Lifetime Income Solutions, so plan sponsors can choose what works best for their plan demographic: </a:t>
            </a:r>
          </a:p>
          <a:p>
            <a:endParaRPr lang="en-US" dirty="0"/>
          </a:p>
          <a:p>
            <a:pPr marL="457200" lvl="1" indent="0">
              <a:buFont typeface="+mj-lt"/>
              <a:buNone/>
            </a:pPr>
            <a:r>
              <a:rPr lang="en-US" dirty="0"/>
              <a:t>1. Income America 5ForLife, which is a series of funds (held in a Collective Investment Trust) that provides access to guaranteed lifetime income upon reaching age 65 – helping participants to worry less about running out of money in retirement. </a:t>
            </a:r>
          </a:p>
          <a:p>
            <a:pPr lvl="1"/>
            <a:endParaRPr lang="en-US" dirty="0"/>
          </a:p>
          <a:p>
            <a:pPr lvl="1"/>
            <a:r>
              <a:rPr lang="en-US" dirty="0"/>
              <a:t>2. NCIT American Funds Lifetime Income Builder Target Date Series, a collective investment trust that is designed to help optimize growth potential while delivering lifetime income. </a:t>
            </a:r>
          </a:p>
          <a:p>
            <a:pPr lvl="1"/>
            <a:endParaRPr lang="en-US"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3. Lifetime Income Strategy is offered in partnership with </a:t>
            </a:r>
            <a:r>
              <a:rPr lang="en-US" sz="1200" dirty="0" err="1">
                <a:solidFill>
                  <a:srgbClr val="000000"/>
                </a:solidFill>
                <a:latin typeface="Arial"/>
                <a:cs typeface="Calibri" panose="020F0502020204030204" pitchFamily="34" charset="0"/>
              </a:rPr>
              <a:t>AllianceBernstein</a:t>
            </a:r>
            <a:r>
              <a:rPr lang="en-US" sz="1200" dirty="0">
                <a:solidFill>
                  <a:srgbClr val="000000"/>
                </a:solidFill>
                <a:latin typeface="Arial"/>
                <a:cs typeface="Calibri" panose="020F0502020204030204" pitchFamily="34" charset="0"/>
              </a:rPr>
              <a:t> as a flexible solution that combines open architecture, target-date funds with a guaranteed retirement income stream backed by multiple insurers.  This customized solution is available to the mega-plan market.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latin typeface="Arial"/>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Arial"/>
                <a:cs typeface="Calibri" panose="020F0502020204030204" pitchFamily="34" charset="0"/>
              </a:rPr>
              <a:t>[Read stats on slide as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latin typeface="Arial"/>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Arial"/>
                <a:cs typeface="Calibri" panose="020F0502020204030204" pitchFamily="34" charset="0"/>
              </a:rPr>
              <a:t>**NOTE: To play the Income America video: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effectLst/>
                <a:latin typeface="Calibri" panose="020F0502020204030204" pitchFamily="34" charset="0"/>
                <a:ea typeface="Times New Roman" panose="02020603050405020304" pitchFamily="18" charset="0"/>
              </a:rPr>
              <a:t>Streaming: https://www.nrsforu.com/rsc-web-preauth/articles/incomeamerica5forlife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u="none" dirty="0">
                <a:solidFill>
                  <a:schemeClr val="tx1"/>
                </a:solidFill>
                <a:effectLst/>
                <a:latin typeface="Calibri" panose="020F0502020204030204" pitchFamily="34" charset="0"/>
                <a:ea typeface="Times New Roman" panose="02020603050405020304" pitchFamily="18" charset="0"/>
              </a:rPr>
              <a:t>Download MP4: https://onyourside.sharepoint.com/:f:/r/sites/In-PlanAnnuitiesProgram/Shared%20Documents/Retirement%20Solutions/Income%20America/Product%20Videos?csf=1&amp;web=1&amp;e=xs31FF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B479E8F-4D26-495F-B929-7EA6B1E4593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8320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[Placeholder slide for Q&amp;A with Plan Sponsor – no slides for that portion]</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NW: Why is protected retirement so important at the NACo level?  Plan Sponsor: NACo is always looking for what is next and how to help county employees reach their retirement goals, so they can be financially fit and not stress over their finances.  Protected Retirement fits perfectly with NACo's goals to provide solutions that are impactful to counties and county employees.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NW: Do you see this shifting the way Americans prepare for and look at retirement? Plan Sponsor: The 2024 National Institute on Retirement Security study found that, of working age Americans, 79% agree that the nation faces a retirement savings crisis, up from 67% in 2020.</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We also see more and more participants looking to their plan sponsors for solutions to help prepare them for retirement.  Protected retirement solutions help move us from a savings conversation to creating a future retirement paycheck.</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NW: Why do you feel it was so important for your plan to adopt a protected retirement solution? Plan Sponsor: We’re dedicated to providing the proper tools and resources for our employees.  We see this as the next, and evolution of target date funds, and a key opportunity to help our employees better plan for their retirement with income they cannot outlive.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NW: What is one of the biggest concerns you have for your employees when they retire? Plan Sponsor: We are always worried our employees won't have the resources to retire, and what I love about these Protected Retirement solutions is that we can help participants approach retirement knowing they have an income stream they can’t outlive.  That can go a long way in helping folks be confident they are retirement ready.</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NW: How do you see these solutions impacting your employees overall retirement preparedness? Plan Sponsor: The 3-legged stool approach gives the framework of: social security, pension and retirement savings to recreate their paycheck.  The hard part has always been the third part, turning retirement assets into income.   With Protected Retirement Solutions, participant have help in turning their retirements savings into income.  The fund does all that hard work for them.  And it also prevents them from outliving that income, creating a new source income stability.</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8B479E8F-4D26-495F-B929-7EA6B1E45931}" type="slidenum">
              <a:rPr lang="en-GB" smtClean="0"/>
              <a:t>10</a:t>
            </a:fld>
            <a:endParaRPr lang="en-GB"/>
          </a:p>
        </p:txBody>
      </p:sp>
    </p:spTree>
    <p:extLst>
      <p:ext uri="{BB962C8B-B14F-4D97-AF65-F5344CB8AC3E}">
        <p14:creationId xmlns:p14="http://schemas.microsoft.com/office/powerpoint/2010/main" val="9114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it comes to saving, many participants may not have the time or the expertise to get started.  That’s why we offer simple ways to help participants get started:</a:t>
            </a:r>
          </a:p>
          <a:p>
            <a:pPr marL="174708" indent="-174708">
              <a:buFont typeface="Arial" panose="020B0604020202020204" pitchFamily="34" charset="0"/>
              <a:buChar char="•"/>
            </a:pPr>
            <a:r>
              <a:rPr lang="en-US" dirty="0"/>
              <a:t>Auto-enrollment: Automatically enrolls new hires into a default fund at a fixed contribution rate, and can lead to higher plan participation</a:t>
            </a:r>
          </a:p>
          <a:p>
            <a:pPr marL="174708" indent="-174708">
              <a:buFont typeface="Arial" panose="020B0604020202020204" pitchFamily="34" charset="0"/>
              <a:buChar char="•"/>
            </a:pPr>
            <a:r>
              <a:rPr lang="en-US" dirty="0"/>
              <a:t>Auto-escalation: Automatically increases participant contribution rates at regular intervals by a predetermined amount; helping to impact how much your participants may save</a:t>
            </a:r>
          </a:p>
          <a:p>
            <a:pPr marL="174708" indent="-174708">
              <a:buFont typeface="Arial" panose="020B0604020202020204" pitchFamily="34" charset="0"/>
              <a:buChar char="•"/>
            </a:pPr>
            <a:r>
              <a:rPr lang="en-US" dirty="0"/>
              <a:t>Professional management, such as a managed account: Offers participants institutional investment expertise; studies show these accounts tend to outperform those who build their own portfolios.</a:t>
            </a:r>
          </a:p>
          <a:p>
            <a:pPr marL="174708" indent="-174708">
              <a:buFont typeface="Arial" panose="020B0604020202020204" pitchFamily="34" charset="0"/>
              <a:buChar char="•"/>
            </a:pPr>
            <a:endParaRPr lang="en-US" dirty="0"/>
          </a:p>
          <a:p>
            <a:r>
              <a:rPr lang="en-US" dirty="0"/>
              <a:t>These features have obvious benefits to plan participants, but plan sponsors see benefits as well.  Two Thirds of plan sponsors studied by DCIIA say that offering auto solutions provides direct benefits to their plan’s outcomes. Some benefits include ability to grow participation, increase satisfaction, and reduce fees.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B479E8F-4D26-495F-B929-7EA6B1E45931}" type="slidenum">
              <a:rPr lang="en-GB" smtClean="0"/>
              <a:t>12</a:t>
            </a:fld>
            <a:endParaRPr lang="en-GB"/>
          </a:p>
        </p:txBody>
      </p:sp>
    </p:spTree>
    <p:extLst>
      <p:ext uri="{BB962C8B-B14F-4D97-AF65-F5344CB8AC3E}">
        <p14:creationId xmlns:p14="http://schemas.microsoft.com/office/powerpoint/2010/main" val="2531886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50">
              <a:lnSpc>
                <a:spcPct val="112000"/>
              </a:lnSpc>
              <a:defRPr/>
            </a:pPr>
            <a:r>
              <a:rPr lang="en-US" dirty="0">
                <a:solidFill>
                  <a:srgbClr val="141B4D"/>
                </a:solidFill>
                <a:latin typeface="Arial"/>
              </a:rPr>
              <a:t>Qualified Default Investment Alternatives were introduced by the Pension Protection Act in 2006 to help boost employee retirement savings.  They offer a path for plan sponsors to designate an investment for participants who fail to choose their own.</a:t>
            </a:r>
          </a:p>
          <a:p>
            <a:pPr defTabSz="931750">
              <a:lnSpc>
                <a:spcPct val="112000"/>
              </a:lnSpc>
              <a:defRPr/>
            </a:pPr>
            <a:endParaRPr lang="en-US" b="1" dirty="0">
              <a:solidFill>
                <a:srgbClr val="141B4D"/>
              </a:solidFill>
              <a:latin typeface="Arial"/>
            </a:endParaRPr>
          </a:p>
          <a:p>
            <a:pPr defTabSz="931750">
              <a:lnSpc>
                <a:spcPct val="112000"/>
              </a:lnSpc>
              <a:defRPr/>
            </a:pPr>
            <a:r>
              <a:rPr lang="en-US" b="1" dirty="0">
                <a:solidFill>
                  <a:srgbClr val="141B4D"/>
                </a:solidFill>
                <a:latin typeface="Arial"/>
              </a:rPr>
              <a:t>Here’s how it works: </a:t>
            </a:r>
            <a:r>
              <a:rPr lang="en-US" dirty="0">
                <a:solidFill>
                  <a:srgbClr val="141B4D"/>
                </a:solidFill>
                <a:latin typeface="Arial"/>
              </a:rPr>
              <a:t>When a participant enrolls in the plan, either on their own, or through auto-enrollment, an investment must be selected.  If the participant fails to select their own investment, they will be placed into the default fund and their assets will remain there unless they take action. This approach can help provide participants with growth opportunity that might have been missed otherwise. </a:t>
            </a:r>
          </a:p>
          <a:p>
            <a:pPr defTabSz="931750">
              <a:lnSpc>
                <a:spcPct val="112000"/>
              </a:lnSpc>
              <a:defRPr/>
            </a:pPr>
            <a:endParaRPr lang="en-US" dirty="0">
              <a:solidFill>
                <a:srgbClr val="141B4D"/>
              </a:solidFill>
              <a:latin typeface="Arial"/>
            </a:endParaRPr>
          </a:p>
          <a:p>
            <a:pPr defTabSz="931750">
              <a:lnSpc>
                <a:spcPct val="112000"/>
              </a:lnSpc>
              <a:defRPr/>
            </a:pPr>
            <a:r>
              <a:rPr lang="en-US" dirty="0">
                <a:solidFill>
                  <a:srgbClr val="141B4D"/>
                </a:solidFill>
                <a:latin typeface="Arial"/>
              </a:rPr>
              <a:t>Since the investment needs to serve long-term planning needs, the DOL outlined a few investments that qualify:</a:t>
            </a:r>
          </a:p>
          <a:p>
            <a:pPr marL="174708" indent="-174708" defTabSz="931750">
              <a:lnSpc>
                <a:spcPct val="112000"/>
              </a:lnSpc>
              <a:buFont typeface="Arial" panose="020B0604020202020204" pitchFamily="34" charset="0"/>
              <a:buChar char="•"/>
              <a:defRPr/>
            </a:pPr>
            <a:r>
              <a:rPr lang="en-US" dirty="0">
                <a:solidFill>
                  <a:srgbClr val="141B4D"/>
                </a:solidFill>
                <a:latin typeface="Arial"/>
              </a:rPr>
              <a:t>Target date funds, or lifecycle funds</a:t>
            </a:r>
          </a:p>
          <a:p>
            <a:pPr marL="174708" indent="-174708" defTabSz="931750">
              <a:lnSpc>
                <a:spcPct val="112000"/>
              </a:lnSpc>
              <a:buFont typeface="Arial" panose="020B0604020202020204" pitchFamily="34" charset="0"/>
              <a:buChar char="•"/>
              <a:defRPr/>
            </a:pPr>
            <a:r>
              <a:rPr lang="en-US" dirty="0">
                <a:solidFill>
                  <a:srgbClr val="141B4D"/>
                </a:solidFill>
                <a:latin typeface="Arial"/>
              </a:rPr>
              <a:t>Balanced funds</a:t>
            </a:r>
          </a:p>
          <a:p>
            <a:pPr marL="174708" indent="-174708" defTabSz="931750">
              <a:lnSpc>
                <a:spcPct val="112000"/>
              </a:lnSpc>
              <a:buFont typeface="Arial" panose="020B0604020202020204" pitchFamily="34" charset="0"/>
              <a:buChar char="•"/>
              <a:defRPr/>
            </a:pPr>
            <a:r>
              <a:rPr lang="en-US" dirty="0">
                <a:solidFill>
                  <a:srgbClr val="141B4D"/>
                </a:solidFill>
                <a:latin typeface="Arial"/>
              </a:rPr>
              <a:t>Managed Account Services</a:t>
            </a:r>
          </a:p>
          <a:p>
            <a:pPr marL="174708" indent="-174708" defTabSz="931750">
              <a:lnSpc>
                <a:spcPct val="112000"/>
              </a:lnSpc>
              <a:buFont typeface="Arial" panose="020B0604020202020204" pitchFamily="34" charset="0"/>
              <a:buChar char="•"/>
              <a:defRPr/>
            </a:pPr>
            <a:r>
              <a:rPr lang="en-US" dirty="0">
                <a:solidFill>
                  <a:srgbClr val="141B4D"/>
                </a:solidFill>
                <a:latin typeface="Arial"/>
              </a:rPr>
              <a:t>Or Stable Value Funds, but these can only be used for 120 days and paired with another QDIA that offers longer term growth potential </a:t>
            </a:r>
          </a:p>
          <a:p>
            <a:pPr defTabSz="931750">
              <a:lnSpc>
                <a:spcPct val="112000"/>
              </a:lnSpc>
              <a:defRPr/>
            </a:pPr>
            <a:endParaRPr lang="en-US" dirty="0">
              <a:solidFill>
                <a:srgbClr val="141B4D"/>
              </a:solidFill>
              <a:latin typeface="Arial"/>
            </a:endParaRPr>
          </a:p>
          <a:p>
            <a:pPr defTabSz="931750">
              <a:lnSpc>
                <a:spcPct val="112000"/>
              </a:lnSpc>
              <a:defRPr/>
            </a:pPr>
            <a:endParaRPr lang="en-US" dirty="0">
              <a:solidFill>
                <a:srgbClr val="141B4D"/>
              </a:solidFill>
              <a:latin typeface="Arial"/>
            </a:endParaRPr>
          </a:p>
          <a:p>
            <a:endParaRPr lang="en-US" dirty="0"/>
          </a:p>
        </p:txBody>
      </p:sp>
      <p:sp>
        <p:nvSpPr>
          <p:cNvPr id="4" name="Slide Number Placeholder 3"/>
          <p:cNvSpPr>
            <a:spLocks noGrp="1"/>
          </p:cNvSpPr>
          <p:nvPr>
            <p:ph type="sldNum" sz="quarter" idx="5"/>
          </p:nvPr>
        </p:nvSpPr>
        <p:spPr/>
        <p:txBody>
          <a:bodyPr/>
          <a:lstStyle/>
          <a:p>
            <a:fld id="{8B479E8F-4D26-495F-B929-7EA6B1E45931}" type="slidenum">
              <a:rPr lang="en-GB" smtClean="0"/>
              <a:t>13</a:t>
            </a:fld>
            <a:endParaRPr lang="en-GB"/>
          </a:p>
        </p:txBody>
      </p:sp>
    </p:spTree>
    <p:extLst>
      <p:ext uri="{BB962C8B-B14F-4D97-AF65-F5344CB8AC3E}">
        <p14:creationId xmlns:p14="http://schemas.microsoft.com/office/powerpoint/2010/main" val="1252102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solidFill>
                  <a:srgbClr val="141B4D"/>
                </a:solidFill>
                <a:latin typeface="Arial"/>
              </a:rPr>
              <a:t>Default funds are a great way to help participants who may not otherwise have investment expertise, but they have traditionally been limited to a one-size-fits-all approach. We know that investing for the long-term means managing longevity and market risk, and investment needs may change as a participant gets close to retirement. This is why we continue to innovate for the future – we’ve begun testing a new concept that build on the traditional default feature. </a:t>
            </a:r>
          </a:p>
          <a:p>
            <a:pPr defTabSz="931774">
              <a:defRPr/>
            </a:pPr>
            <a:endParaRPr lang="en-US" b="1">
              <a:solidFill>
                <a:srgbClr val="141B4D"/>
              </a:solidFill>
              <a:latin typeface="Arial"/>
            </a:endParaRPr>
          </a:p>
          <a:p>
            <a:pPr defTabSz="931774">
              <a:defRPr/>
            </a:pPr>
            <a:r>
              <a:rPr lang="en-US" b="1">
                <a:solidFill>
                  <a:srgbClr val="141B4D"/>
                </a:solidFill>
                <a:latin typeface="Arial"/>
              </a:rPr>
              <a:t>[Explain example on slide]</a:t>
            </a:r>
          </a:p>
        </p:txBody>
      </p:sp>
      <p:sp>
        <p:nvSpPr>
          <p:cNvPr id="4" name="Slide Number Placeholder 3"/>
          <p:cNvSpPr>
            <a:spLocks noGrp="1"/>
          </p:cNvSpPr>
          <p:nvPr>
            <p:ph type="sldNum" sz="quarter" idx="5"/>
          </p:nvPr>
        </p:nvSpPr>
        <p:spPr/>
        <p:txBody>
          <a:bodyPr/>
          <a:lstStyle/>
          <a:p>
            <a:fld id="{8B479E8F-4D26-495F-B929-7EA6B1E45931}" type="slidenum">
              <a:rPr lang="en-GB" smtClean="0"/>
              <a:t>14</a:t>
            </a:fld>
            <a:endParaRPr lang="en-GB"/>
          </a:p>
        </p:txBody>
      </p:sp>
    </p:spTree>
    <p:extLst>
      <p:ext uri="{BB962C8B-B14F-4D97-AF65-F5344CB8AC3E}">
        <p14:creationId xmlns:p14="http://schemas.microsoft.com/office/powerpoint/2010/main" val="34687153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2"/>
        </a:solidFill>
        <a:effectLst/>
      </p:bgPr>
    </p:bg>
    <p:spTree>
      <p:nvGrpSpPr>
        <p:cNvPr id="1" name=""/>
        <p:cNvGrpSpPr/>
        <p:nvPr/>
      </p:nvGrpSpPr>
      <p:grpSpPr>
        <a:xfrm>
          <a:off x="0" y="0"/>
          <a:ext cx="0" cy="0"/>
          <a:chOff x="0" y="0"/>
          <a:chExt cx="0" cy="0"/>
        </a:xfrm>
      </p:grpSpPr>
      <p:pic>
        <p:nvPicPr>
          <p:cNvPr id="24" name="Picture 23" descr="A picture containing pie chart&#10;&#10;Description automatically generated">
            <a:extLst>
              <a:ext uri="{FF2B5EF4-FFF2-40B4-BE49-F238E27FC236}">
                <a16:creationId xmlns:a16="http://schemas.microsoft.com/office/drawing/2014/main" id="{679CA6D4-DB00-455E-AC6F-BE50491FE77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9" name="Title 1">
            <a:extLst>
              <a:ext uri="{FF2B5EF4-FFF2-40B4-BE49-F238E27FC236}">
                <a16:creationId xmlns:a16="http://schemas.microsoft.com/office/drawing/2014/main" id="{C0CE8417-9F56-B54E-8200-9F05C7705D91}"/>
              </a:ext>
            </a:extLst>
          </p:cNvPr>
          <p:cNvSpPr>
            <a:spLocks noGrp="1"/>
          </p:cNvSpPr>
          <p:nvPr>
            <p:ph type="title"/>
          </p:nvPr>
        </p:nvSpPr>
        <p:spPr>
          <a:xfrm>
            <a:off x="504825" y="549275"/>
            <a:ext cx="5770563" cy="1653686"/>
          </a:xfrm>
        </p:spPr>
        <p:txBody>
          <a:bodyPr/>
          <a:lstStyle>
            <a:lvl1pPr>
              <a:defRPr>
                <a:solidFill>
                  <a:schemeClr val="bg1"/>
                </a:solidFill>
              </a:defRPr>
            </a:lvl1pPr>
          </a:lstStyle>
          <a:p>
            <a:r>
              <a:rPr lang="en-US"/>
              <a:t>Click to edit Master title style</a:t>
            </a:r>
            <a:endParaRPr lang="en-GB"/>
          </a:p>
        </p:txBody>
      </p:sp>
      <p:grpSp>
        <p:nvGrpSpPr>
          <p:cNvPr id="33" name="Group 32">
            <a:extLst>
              <a:ext uri="{FF2B5EF4-FFF2-40B4-BE49-F238E27FC236}">
                <a16:creationId xmlns:a16="http://schemas.microsoft.com/office/drawing/2014/main" id="{60148C3A-0935-3548-9D74-B20E0F264E11}"/>
              </a:ext>
            </a:extLst>
          </p:cNvPr>
          <p:cNvGrpSpPr>
            <a:grpSpLocks noChangeAspect="1"/>
          </p:cNvGrpSpPr>
          <p:nvPr userDrawn="1"/>
        </p:nvGrpSpPr>
        <p:grpSpPr bwMode="auto">
          <a:xfrm>
            <a:off x="9483954" y="4094268"/>
            <a:ext cx="1991009" cy="1986618"/>
            <a:chOff x="2464" y="1494"/>
            <a:chExt cx="2267" cy="2262"/>
          </a:xfrm>
          <a:solidFill>
            <a:schemeClr val="bg1"/>
          </a:solidFill>
        </p:grpSpPr>
        <p:sp>
          <p:nvSpPr>
            <p:cNvPr id="34" name="Oval 33">
              <a:extLst>
                <a:ext uri="{FF2B5EF4-FFF2-40B4-BE49-F238E27FC236}">
                  <a16:creationId xmlns:a16="http://schemas.microsoft.com/office/drawing/2014/main" id="{ADEE46C6-B8D0-BE4A-924A-0B4DE9AA2BCE}"/>
                </a:ext>
              </a:extLst>
            </p:cNvPr>
            <p:cNvSpPr>
              <a:spLocks noChangeArrowheads="1"/>
            </p:cNvSpPr>
            <p:nvPr userDrawn="1"/>
          </p:nvSpPr>
          <p:spPr bwMode="auto">
            <a:xfrm>
              <a:off x="3170" y="3451"/>
              <a:ext cx="70" cy="6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Oval 34">
              <a:extLst>
                <a:ext uri="{FF2B5EF4-FFF2-40B4-BE49-F238E27FC236}">
                  <a16:creationId xmlns:a16="http://schemas.microsoft.com/office/drawing/2014/main" id="{9CAFDA5C-9A68-C846-9B69-27759DF4D8DE}"/>
                </a:ext>
              </a:extLst>
            </p:cNvPr>
            <p:cNvSpPr>
              <a:spLocks noChangeArrowheads="1"/>
            </p:cNvSpPr>
            <p:nvPr userDrawn="1"/>
          </p:nvSpPr>
          <p:spPr bwMode="auto">
            <a:xfrm>
              <a:off x="4070" y="3451"/>
              <a:ext cx="71" cy="6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35">
              <a:extLst>
                <a:ext uri="{FF2B5EF4-FFF2-40B4-BE49-F238E27FC236}">
                  <a16:creationId xmlns:a16="http://schemas.microsoft.com/office/drawing/2014/main" id="{6FE05E72-E06C-F44C-A372-292C18FFDCEC}"/>
                </a:ext>
              </a:extLst>
            </p:cNvPr>
            <p:cNvSpPr>
              <a:spLocks noEditPoints="1"/>
            </p:cNvSpPr>
            <p:nvPr userDrawn="1"/>
          </p:nvSpPr>
          <p:spPr bwMode="auto">
            <a:xfrm>
              <a:off x="2771" y="3538"/>
              <a:ext cx="191" cy="218"/>
            </a:xfrm>
            <a:custGeom>
              <a:avLst/>
              <a:gdLst>
                <a:gd name="T0" fmla="*/ 770 w 770"/>
                <a:gd name="T1" fmla="*/ 353 h 881"/>
                <a:gd name="T2" fmla="*/ 770 w 770"/>
                <a:gd name="T3" fmla="*/ 857 h 881"/>
                <a:gd name="T4" fmla="*/ 550 w 770"/>
                <a:gd name="T5" fmla="*/ 857 h 881"/>
                <a:gd name="T6" fmla="*/ 550 w 770"/>
                <a:gd name="T7" fmla="*/ 772 h 881"/>
                <a:gd name="T8" fmla="*/ 310 w 770"/>
                <a:gd name="T9" fmla="*/ 876 h 881"/>
                <a:gd name="T10" fmla="*/ 0 w 770"/>
                <a:gd name="T11" fmla="*/ 617 h 881"/>
                <a:gd name="T12" fmla="*/ 514 w 770"/>
                <a:gd name="T13" fmla="*/ 320 h 881"/>
                <a:gd name="T14" fmla="*/ 543 w 770"/>
                <a:gd name="T15" fmla="*/ 320 h 881"/>
                <a:gd name="T16" fmla="*/ 379 w 770"/>
                <a:gd name="T17" fmla="*/ 190 h 881"/>
                <a:gd name="T18" fmla="*/ 155 w 770"/>
                <a:gd name="T19" fmla="*/ 270 h 881"/>
                <a:gd name="T20" fmla="*/ 22 w 770"/>
                <a:gd name="T21" fmla="*/ 137 h 881"/>
                <a:gd name="T22" fmla="*/ 385 w 770"/>
                <a:gd name="T23" fmla="*/ 0 h 881"/>
                <a:gd name="T24" fmla="*/ 682 w 770"/>
                <a:gd name="T25" fmla="*/ 91 h 881"/>
                <a:gd name="T26" fmla="*/ 770 w 770"/>
                <a:gd name="T27" fmla="*/ 353 h 881"/>
                <a:gd name="T28" fmla="*/ 543 w 770"/>
                <a:gd name="T29" fmla="*/ 493 h 881"/>
                <a:gd name="T30" fmla="*/ 521 w 770"/>
                <a:gd name="T31" fmla="*/ 493 h 881"/>
                <a:gd name="T32" fmla="*/ 326 w 770"/>
                <a:gd name="T33" fmla="*/ 516 h 881"/>
                <a:gd name="T34" fmla="*/ 241 w 770"/>
                <a:gd name="T35" fmla="*/ 602 h 881"/>
                <a:gd name="T36" fmla="*/ 356 w 770"/>
                <a:gd name="T37" fmla="*/ 689 h 881"/>
                <a:gd name="T38" fmla="*/ 543 w 770"/>
                <a:gd name="T39" fmla="*/ 519 h 881"/>
                <a:gd name="T40" fmla="*/ 543 w 770"/>
                <a:gd name="T41" fmla="*/ 493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0" h="881">
                  <a:moveTo>
                    <a:pt x="770" y="353"/>
                  </a:moveTo>
                  <a:cubicBezTo>
                    <a:pt x="770" y="857"/>
                    <a:pt x="770" y="857"/>
                    <a:pt x="770" y="857"/>
                  </a:cubicBezTo>
                  <a:cubicBezTo>
                    <a:pt x="550" y="857"/>
                    <a:pt x="550" y="857"/>
                    <a:pt x="550" y="857"/>
                  </a:cubicBezTo>
                  <a:cubicBezTo>
                    <a:pt x="550" y="772"/>
                    <a:pt x="550" y="772"/>
                    <a:pt x="550" y="772"/>
                  </a:cubicBezTo>
                  <a:cubicBezTo>
                    <a:pt x="492" y="834"/>
                    <a:pt x="421" y="873"/>
                    <a:pt x="310" y="876"/>
                  </a:cubicBezTo>
                  <a:cubicBezTo>
                    <a:pt x="137" y="881"/>
                    <a:pt x="0" y="775"/>
                    <a:pt x="0" y="617"/>
                  </a:cubicBezTo>
                  <a:cubicBezTo>
                    <a:pt x="0" y="373"/>
                    <a:pt x="260" y="320"/>
                    <a:pt x="514" y="320"/>
                  </a:cubicBezTo>
                  <a:cubicBezTo>
                    <a:pt x="543" y="320"/>
                    <a:pt x="543" y="320"/>
                    <a:pt x="543" y="320"/>
                  </a:cubicBezTo>
                  <a:cubicBezTo>
                    <a:pt x="543" y="252"/>
                    <a:pt x="513" y="190"/>
                    <a:pt x="379" y="190"/>
                  </a:cubicBezTo>
                  <a:cubicBezTo>
                    <a:pt x="287" y="190"/>
                    <a:pt x="210" y="219"/>
                    <a:pt x="155" y="270"/>
                  </a:cubicBezTo>
                  <a:cubicBezTo>
                    <a:pt x="22" y="137"/>
                    <a:pt x="22" y="137"/>
                    <a:pt x="22" y="137"/>
                  </a:cubicBezTo>
                  <a:cubicBezTo>
                    <a:pt x="113" y="46"/>
                    <a:pt x="242" y="0"/>
                    <a:pt x="385" y="0"/>
                  </a:cubicBezTo>
                  <a:cubicBezTo>
                    <a:pt x="526" y="0"/>
                    <a:pt x="604" y="20"/>
                    <a:pt x="682" y="91"/>
                  </a:cubicBezTo>
                  <a:cubicBezTo>
                    <a:pt x="757" y="158"/>
                    <a:pt x="770" y="283"/>
                    <a:pt x="770" y="353"/>
                  </a:cubicBezTo>
                  <a:moveTo>
                    <a:pt x="543" y="493"/>
                  </a:moveTo>
                  <a:cubicBezTo>
                    <a:pt x="521" y="493"/>
                    <a:pt x="521" y="493"/>
                    <a:pt x="521" y="493"/>
                  </a:cubicBezTo>
                  <a:cubicBezTo>
                    <a:pt x="484" y="493"/>
                    <a:pt x="394" y="498"/>
                    <a:pt x="326" y="516"/>
                  </a:cubicBezTo>
                  <a:cubicBezTo>
                    <a:pt x="280" y="529"/>
                    <a:pt x="241" y="560"/>
                    <a:pt x="241" y="602"/>
                  </a:cubicBezTo>
                  <a:cubicBezTo>
                    <a:pt x="241" y="663"/>
                    <a:pt x="301" y="689"/>
                    <a:pt x="356" y="689"/>
                  </a:cubicBezTo>
                  <a:cubicBezTo>
                    <a:pt x="473" y="689"/>
                    <a:pt x="543" y="615"/>
                    <a:pt x="543" y="519"/>
                  </a:cubicBezTo>
                  <a:lnTo>
                    <a:pt x="543" y="4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36">
              <a:extLst>
                <a:ext uri="{FF2B5EF4-FFF2-40B4-BE49-F238E27FC236}">
                  <a16:creationId xmlns:a16="http://schemas.microsoft.com/office/drawing/2014/main" id="{A66DB4D5-0F81-FA40-BF7F-D49AB4BE3A60}"/>
                </a:ext>
              </a:extLst>
            </p:cNvPr>
            <p:cNvSpPr>
              <a:spLocks/>
            </p:cNvSpPr>
            <p:nvPr userDrawn="1"/>
          </p:nvSpPr>
          <p:spPr bwMode="auto">
            <a:xfrm>
              <a:off x="2983" y="3477"/>
              <a:ext cx="154" cy="278"/>
            </a:xfrm>
            <a:custGeom>
              <a:avLst/>
              <a:gdLst>
                <a:gd name="T0" fmla="*/ 401 w 622"/>
                <a:gd name="T1" fmla="*/ 264 h 1120"/>
                <a:gd name="T2" fmla="*/ 401 w 622"/>
                <a:gd name="T3" fmla="*/ 0 h 1120"/>
                <a:gd name="T4" fmla="*/ 163 w 622"/>
                <a:gd name="T5" fmla="*/ 0 h 1120"/>
                <a:gd name="T6" fmla="*/ 163 w 622"/>
                <a:gd name="T7" fmla="*/ 264 h 1120"/>
                <a:gd name="T8" fmla="*/ 0 w 622"/>
                <a:gd name="T9" fmla="*/ 264 h 1120"/>
                <a:gd name="T10" fmla="*/ 0 w 622"/>
                <a:gd name="T11" fmla="*/ 463 h 1120"/>
                <a:gd name="T12" fmla="*/ 163 w 622"/>
                <a:gd name="T13" fmla="*/ 463 h 1120"/>
                <a:gd name="T14" fmla="*/ 163 w 622"/>
                <a:gd name="T15" fmla="*/ 818 h 1120"/>
                <a:gd name="T16" fmla="*/ 231 w 622"/>
                <a:gd name="T17" fmla="*/ 1055 h 1120"/>
                <a:gd name="T18" fmla="*/ 444 w 622"/>
                <a:gd name="T19" fmla="*/ 1120 h 1120"/>
                <a:gd name="T20" fmla="*/ 622 w 622"/>
                <a:gd name="T21" fmla="*/ 1086 h 1120"/>
                <a:gd name="T22" fmla="*/ 622 w 622"/>
                <a:gd name="T23" fmla="*/ 898 h 1120"/>
                <a:gd name="T24" fmla="*/ 494 w 622"/>
                <a:gd name="T25" fmla="*/ 915 h 1120"/>
                <a:gd name="T26" fmla="*/ 401 w 622"/>
                <a:gd name="T27" fmla="*/ 807 h 1120"/>
                <a:gd name="T28" fmla="*/ 401 w 622"/>
                <a:gd name="T29" fmla="*/ 463 h 1120"/>
                <a:gd name="T30" fmla="*/ 622 w 622"/>
                <a:gd name="T31" fmla="*/ 463 h 1120"/>
                <a:gd name="T32" fmla="*/ 622 w 622"/>
                <a:gd name="T33" fmla="*/ 264 h 1120"/>
                <a:gd name="T34" fmla="*/ 401 w 622"/>
                <a:gd name="T35" fmla="*/ 264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2" h="1120">
                  <a:moveTo>
                    <a:pt x="401" y="264"/>
                  </a:moveTo>
                  <a:cubicBezTo>
                    <a:pt x="401" y="0"/>
                    <a:pt x="401" y="0"/>
                    <a:pt x="401" y="0"/>
                  </a:cubicBezTo>
                  <a:cubicBezTo>
                    <a:pt x="163" y="0"/>
                    <a:pt x="163" y="0"/>
                    <a:pt x="163" y="0"/>
                  </a:cubicBezTo>
                  <a:cubicBezTo>
                    <a:pt x="163" y="264"/>
                    <a:pt x="163" y="264"/>
                    <a:pt x="163" y="264"/>
                  </a:cubicBezTo>
                  <a:cubicBezTo>
                    <a:pt x="0" y="264"/>
                    <a:pt x="0" y="264"/>
                    <a:pt x="0" y="264"/>
                  </a:cubicBezTo>
                  <a:cubicBezTo>
                    <a:pt x="0" y="463"/>
                    <a:pt x="0" y="463"/>
                    <a:pt x="0" y="463"/>
                  </a:cubicBezTo>
                  <a:cubicBezTo>
                    <a:pt x="163" y="463"/>
                    <a:pt x="163" y="463"/>
                    <a:pt x="163" y="463"/>
                  </a:cubicBezTo>
                  <a:cubicBezTo>
                    <a:pt x="163" y="818"/>
                    <a:pt x="163" y="818"/>
                    <a:pt x="163" y="818"/>
                  </a:cubicBezTo>
                  <a:cubicBezTo>
                    <a:pt x="163" y="937"/>
                    <a:pt x="184" y="1008"/>
                    <a:pt x="231" y="1055"/>
                  </a:cubicBezTo>
                  <a:cubicBezTo>
                    <a:pt x="276" y="1099"/>
                    <a:pt x="343" y="1120"/>
                    <a:pt x="444" y="1120"/>
                  </a:cubicBezTo>
                  <a:cubicBezTo>
                    <a:pt x="508" y="1120"/>
                    <a:pt x="572" y="1108"/>
                    <a:pt x="622" y="1086"/>
                  </a:cubicBezTo>
                  <a:cubicBezTo>
                    <a:pt x="622" y="898"/>
                    <a:pt x="622" y="898"/>
                    <a:pt x="622" y="898"/>
                  </a:cubicBezTo>
                  <a:cubicBezTo>
                    <a:pt x="592" y="908"/>
                    <a:pt x="549" y="915"/>
                    <a:pt x="494" y="915"/>
                  </a:cubicBezTo>
                  <a:cubicBezTo>
                    <a:pt x="420" y="915"/>
                    <a:pt x="401" y="874"/>
                    <a:pt x="401" y="807"/>
                  </a:cubicBezTo>
                  <a:cubicBezTo>
                    <a:pt x="401" y="463"/>
                    <a:pt x="401" y="463"/>
                    <a:pt x="401" y="463"/>
                  </a:cubicBezTo>
                  <a:cubicBezTo>
                    <a:pt x="622" y="463"/>
                    <a:pt x="622" y="463"/>
                    <a:pt x="622" y="463"/>
                  </a:cubicBezTo>
                  <a:cubicBezTo>
                    <a:pt x="622" y="264"/>
                    <a:pt x="622" y="264"/>
                    <a:pt x="622" y="264"/>
                  </a:cubicBezTo>
                  <a:lnTo>
                    <a:pt x="401" y="2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37">
              <a:extLst>
                <a:ext uri="{FF2B5EF4-FFF2-40B4-BE49-F238E27FC236}">
                  <a16:creationId xmlns:a16="http://schemas.microsoft.com/office/drawing/2014/main" id="{1AFBF16F-8A81-754F-B3ED-C36F8A11E574}"/>
                </a:ext>
              </a:extLst>
            </p:cNvPr>
            <p:cNvSpPr>
              <a:spLocks noEditPoints="1"/>
            </p:cNvSpPr>
            <p:nvPr userDrawn="1"/>
          </p:nvSpPr>
          <p:spPr bwMode="auto">
            <a:xfrm>
              <a:off x="4426" y="3538"/>
              <a:ext cx="213" cy="217"/>
            </a:xfrm>
            <a:custGeom>
              <a:avLst/>
              <a:gdLst>
                <a:gd name="T0" fmla="*/ 857 w 857"/>
                <a:gd name="T1" fmla="*/ 453 h 876"/>
                <a:gd name="T2" fmla="*/ 857 w 857"/>
                <a:gd name="T3" fmla="*/ 516 h 876"/>
                <a:gd name="T4" fmla="*/ 244 w 857"/>
                <a:gd name="T5" fmla="*/ 516 h 876"/>
                <a:gd name="T6" fmla="*/ 459 w 857"/>
                <a:gd name="T7" fmla="*/ 680 h 876"/>
                <a:gd name="T8" fmla="*/ 678 w 857"/>
                <a:gd name="T9" fmla="*/ 583 h 876"/>
                <a:gd name="T10" fmla="*/ 829 w 857"/>
                <a:gd name="T11" fmla="*/ 693 h 876"/>
                <a:gd name="T12" fmla="*/ 463 w 857"/>
                <a:gd name="T13" fmla="*/ 876 h 876"/>
                <a:gd name="T14" fmla="*/ 0 w 857"/>
                <a:gd name="T15" fmla="*/ 438 h 876"/>
                <a:gd name="T16" fmla="*/ 433 w 857"/>
                <a:gd name="T17" fmla="*/ 0 h 876"/>
                <a:gd name="T18" fmla="*/ 857 w 857"/>
                <a:gd name="T19" fmla="*/ 453 h 876"/>
                <a:gd name="T20" fmla="*/ 605 w 857"/>
                <a:gd name="T21" fmla="*/ 345 h 876"/>
                <a:gd name="T22" fmla="*/ 425 w 857"/>
                <a:gd name="T23" fmla="*/ 189 h 876"/>
                <a:gd name="T24" fmla="*/ 245 w 857"/>
                <a:gd name="T25" fmla="*/ 345 h 876"/>
                <a:gd name="T26" fmla="*/ 605 w 857"/>
                <a:gd name="T27" fmla="*/ 34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7" h="876">
                  <a:moveTo>
                    <a:pt x="857" y="453"/>
                  </a:moveTo>
                  <a:cubicBezTo>
                    <a:pt x="857" y="516"/>
                    <a:pt x="857" y="516"/>
                    <a:pt x="857" y="516"/>
                  </a:cubicBezTo>
                  <a:cubicBezTo>
                    <a:pt x="244" y="516"/>
                    <a:pt x="244" y="516"/>
                    <a:pt x="244" y="516"/>
                  </a:cubicBezTo>
                  <a:cubicBezTo>
                    <a:pt x="249" y="602"/>
                    <a:pt x="345" y="675"/>
                    <a:pt x="459" y="680"/>
                  </a:cubicBezTo>
                  <a:cubicBezTo>
                    <a:pt x="565" y="684"/>
                    <a:pt x="623" y="642"/>
                    <a:pt x="678" y="583"/>
                  </a:cubicBezTo>
                  <a:cubicBezTo>
                    <a:pt x="829" y="693"/>
                    <a:pt x="829" y="693"/>
                    <a:pt x="829" y="693"/>
                  </a:cubicBezTo>
                  <a:cubicBezTo>
                    <a:pt x="737" y="809"/>
                    <a:pt x="624" y="876"/>
                    <a:pt x="463" y="876"/>
                  </a:cubicBezTo>
                  <a:cubicBezTo>
                    <a:pt x="208" y="876"/>
                    <a:pt x="0" y="718"/>
                    <a:pt x="0" y="438"/>
                  </a:cubicBezTo>
                  <a:cubicBezTo>
                    <a:pt x="0" y="215"/>
                    <a:pt x="139" y="0"/>
                    <a:pt x="433" y="0"/>
                  </a:cubicBezTo>
                  <a:cubicBezTo>
                    <a:pt x="736" y="0"/>
                    <a:pt x="857" y="235"/>
                    <a:pt x="857" y="453"/>
                  </a:cubicBezTo>
                  <a:moveTo>
                    <a:pt x="605" y="345"/>
                  </a:moveTo>
                  <a:cubicBezTo>
                    <a:pt x="594" y="254"/>
                    <a:pt x="544" y="187"/>
                    <a:pt x="425" y="189"/>
                  </a:cubicBezTo>
                  <a:cubicBezTo>
                    <a:pt x="324" y="191"/>
                    <a:pt x="256" y="259"/>
                    <a:pt x="245" y="345"/>
                  </a:cubicBezTo>
                  <a:lnTo>
                    <a:pt x="605" y="3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8">
              <a:extLst>
                <a:ext uri="{FF2B5EF4-FFF2-40B4-BE49-F238E27FC236}">
                  <a16:creationId xmlns:a16="http://schemas.microsoft.com/office/drawing/2014/main" id="{E7BC8B40-7702-114B-A54F-B22AF0D5EC34}"/>
                </a:ext>
              </a:extLst>
            </p:cNvPr>
            <p:cNvSpPr>
              <a:spLocks/>
            </p:cNvSpPr>
            <p:nvPr userDrawn="1"/>
          </p:nvSpPr>
          <p:spPr bwMode="auto">
            <a:xfrm>
              <a:off x="2464" y="3449"/>
              <a:ext cx="272" cy="301"/>
            </a:xfrm>
            <a:custGeom>
              <a:avLst/>
              <a:gdLst>
                <a:gd name="T0" fmla="*/ 207 w 272"/>
                <a:gd name="T1" fmla="*/ 0 h 301"/>
                <a:gd name="T2" fmla="*/ 207 w 272"/>
                <a:gd name="T3" fmla="*/ 204 h 301"/>
                <a:gd name="T4" fmla="*/ 80 w 272"/>
                <a:gd name="T5" fmla="*/ 0 h 301"/>
                <a:gd name="T6" fmla="*/ 0 w 272"/>
                <a:gd name="T7" fmla="*/ 0 h 301"/>
                <a:gd name="T8" fmla="*/ 0 w 272"/>
                <a:gd name="T9" fmla="*/ 301 h 301"/>
                <a:gd name="T10" fmla="*/ 65 w 272"/>
                <a:gd name="T11" fmla="*/ 301 h 301"/>
                <a:gd name="T12" fmla="*/ 65 w 272"/>
                <a:gd name="T13" fmla="*/ 90 h 301"/>
                <a:gd name="T14" fmla="*/ 196 w 272"/>
                <a:gd name="T15" fmla="*/ 301 h 301"/>
                <a:gd name="T16" fmla="*/ 272 w 272"/>
                <a:gd name="T17" fmla="*/ 301 h 301"/>
                <a:gd name="T18" fmla="*/ 272 w 272"/>
                <a:gd name="T19" fmla="*/ 0 h 301"/>
                <a:gd name="T20" fmla="*/ 207 w 272"/>
                <a:gd name="T21"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2" h="301">
                  <a:moveTo>
                    <a:pt x="207" y="0"/>
                  </a:moveTo>
                  <a:lnTo>
                    <a:pt x="207" y="204"/>
                  </a:lnTo>
                  <a:lnTo>
                    <a:pt x="80" y="0"/>
                  </a:lnTo>
                  <a:lnTo>
                    <a:pt x="0" y="0"/>
                  </a:lnTo>
                  <a:lnTo>
                    <a:pt x="0" y="301"/>
                  </a:lnTo>
                  <a:lnTo>
                    <a:pt x="65" y="301"/>
                  </a:lnTo>
                  <a:lnTo>
                    <a:pt x="65" y="90"/>
                  </a:lnTo>
                  <a:lnTo>
                    <a:pt x="196" y="301"/>
                  </a:lnTo>
                  <a:lnTo>
                    <a:pt x="272" y="301"/>
                  </a:lnTo>
                  <a:lnTo>
                    <a:pt x="272" y="0"/>
                  </a:lnTo>
                  <a:lnTo>
                    <a:pt x="2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39">
              <a:extLst>
                <a:ext uri="{FF2B5EF4-FFF2-40B4-BE49-F238E27FC236}">
                  <a16:creationId xmlns:a16="http://schemas.microsoft.com/office/drawing/2014/main" id="{7D71D2CF-318E-614F-8BA3-A1CE1FD301E7}"/>
                </a:ext>
              </a:extLst>
            </p:cNvPr>
            <p:cNvSpPr>
              <a:spLocks/>
            </p:cNvSpPr>
            <p:nvPr userDrawn="1"/>
          </p:nvSpPr>
          <p:spPr bwMode="auto">
            <a:xfrm>
              <a:off x="3734" y="3543"/>
              <a:ext cx="321" cy="207"/>
            </a:xfrm>
            <a:custGeom>
              <a:avLst/>
              <a:gdLst>
                <a:gd name="T0" fmla="*/ 259 w 321"/>
                <a:gd name="T1" fmla="*/ 0 h 207"/>
                <a:gd name="T2" fmla="*/ 226 w 321"/>
                <a:gd name="T3" fmla="*/ 129 h 207"/>
                <a:gd name="T4" fmla="*/ 192 w 321"/>
                <a:gd name="T5" fmla="*/ 0 h 207"/>
                <a:gd name="T6" fmla="*/ 131 w 321"/>
                <a:gd name="T7" fmla="*/ 0 h 207"/>
                <a:gd name="T8" fmla="*/ 98 w 321"/>
                <a:gd name="T9" fmla="*/ 128 h 207"/>
                <a:gd name="T10" fmla="*/ 65 w 321"/>
                <a:gd name="T11" fmla="*/ 0 h 207"/>
                <a:gd name="T12" fmla="*/ 0 w 321"/>
                <a:gd name="T13" fmla="*/ 0 h 207"/>
                <a:gd name="T14" fmla="*/ 66 w 321"/>
                <a:gd name="T15" fmla="*/ 207 h 207"/>
                <a:gd name="T16" fmla="*/ 125 w 321"/>
                <a:gd name="T17" fmla="*/ 207 h 207"/>
                <a:gd name="T18" fmla="*/ 161 w 321"/>
                <a:gd name="T19" fmla="*/ 77 h 207"/>
                <a:gd name="T20" fmla="*/ 201 w 321"/>
                <a:gd name="T21" fmla="*/ 207 h 207"/>
                <a:gd name="T22" fmla="*/ 255 w 321"/>
                <a:gd name="T23" fmla="*/ 207 h 207"/>
                <a:gd name="T24" fmla="*/ 321 w 321"/>
                <a:gd name="T25" fmla="*/ 0 h 207"/>
                <a:gd name="T26" fmla="*/ 259 w 321"/>
                <a:gd name="T27"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1" h="207">
                  <a:moveTo>
                    <a:pt x="259" y="0"/>
                  </a:moveTo>
                  <a:lnTo>
                    <a:pt x="226" y="129"/>
                  </a:lnTo>
                  <a:lnTo>
                    <a:pt x="192" y="0"/>
                  </a:lnTo>
                  <a:lnTo>
                    <a:pt x="131" y="0"/>
                  </a:lnTo>
                  <a:lnTo>
                    <a:pt x="98" y="128"/>
                  </a:lnTo>
                  <a:lnTo>
                    <a:pt x="65" y="0"/>
                  </a:lnTo>
                  <a:lnTo>
                    <a:pt x="0" y="0"/>
                  </a:lnTo>
                  <a:lnTo>
                    <a:pt x="66" y="207"/>
                  </a:lnTo>
                  <a:lnTo>
                    <a:pt x="125" y="207"/>
                  </a:lnTo>
                  <a:lnTo>
                    <a:pt x="161" y="77"/>
                  </a:lnTo>
                  <a:lnTo>
                    <a:pt x="201" y="207"/>
                  </a:lnTo>
                  <a:lnTo>
                    <a:pt x="255" y="207"/>
                  </a:lnTo>
                  <a:lnTo>
                    <a:pt x="321" y="0"/>
                  </a:lnTo>
                  <a:lnTo>
                    <a:pt x="2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40">
              <a:extLst>
                <a:ext uri="{FF2B5EF4-FFF2-40B4-BE49-F238E27FC236}">
                  <a16:creationId xmlns:a16="http://schemas.microsoft.com/office/drawing/2014/main" id="{D9588A39-8C80-034E-8D3D-67E98E17D017}"/>
                </a:ext>
              </a:extLst>
            </p:cNvPr>
            <p:cNvSpPr>
              <a:spLocks/>
            </p:cNvSpPr>
            <p:nvPr userDrawn="1"/>
          </p:nvSpPr>
          <p:spPr bwMode="auto">
            <a:xfrm>
              <a:off x="3175" y="3543"/>
              <a:ext cx="60" cy="207"/>
            </a:xfrm>
            <a:custGeom>
              <a:avLst/>
              <a:gdLst>
                <a:gd name="T0" fmla="*/ 60 w 60"/>
                <a:gd name="T1" fmla="*/ 0 h 207"/>
                <a:gd name="T2" fmla="*/ 0 w 60"/>
                <a:gd name="T3" fmla="*/ 0 h 207"/>
                <a:gd name="T4" fmla="*/ 0 w 60"/>
                <a:gd name="T5" fmla="*/ 106 h 207"/>
                <a:gd name="T6" fmla="*/ 0 w 60"/>
                <a:gd name="T7" fmla="*/ 207 h 207"/>
                <a:gd name="T8" fmla="*/ 60 w 60"/>
                <a:gd name="T9" fmla="*/ 207 h 207"/>
                <a:gd name="T10" fmla="*/ 60 w 60"/>
                <a:gd name="T11" fmla="*/ 106 h 207"/>
                <a:gd name="T12" fmla="*/ 60 w 60"/>
                <a:gd name="T13" fmla="*/ 0 h 207"/>
              </a:gdLst>
              <a:ahLst/>
              <a:cxnLst>
                <a:cxn ang="0">
                  <a:pos x="T0" y="T1"/>
                </a:cxn>
                <a:cxn ang="0">
                  <a:pos x="T2" y="T3"/>
                </a:cxn>
                <a:cxn ang="0">
                  <a:pos x="T4" y="T5"/>
                </a:cxn>
                <a:cxn ang="0">
                  <a:pos x="T6" y="T7"/>
                </a:cxn>
                <a:cxn ang="0">
                  <a:pos x="T8" y="T9"/>
                </a:cxn>
                <a:cxn ang="0">
                  <a:pos x="T10" y="T11"/>
                </a:cxn>
                <a:cxn ang="0">
                  <a:pos x="T12" y="T13"/>
                </a:cxn>
              </a:cxnLst>
              <a:rect l="0" t="0" r="r" b="b"/>
              <a:pathLst>
                <a:path w="60" h="207">
                  <a:moveTo>
                    <a:pt x="60" y="0"/>
                  </a:moveTo>
                  <a:lnTo>
                    <a:pt x="0" y="0"/>
                  </a:lnTo>
                  <a:lnTo>
                    <a:pt x="0" y="106"/>
                  </a:lnTo>
                  <a:lnTo>
                    <a:pt x="0" y="207"/>
                  </a:lnTo>
                  <a:lnTo>
                    <a:pt x="60" y="207"/>
                  </a:lnTo>
                  <a:lnTo>
                    <a:pt x="60" y="106"/>
                  </a:lnTo>
                  <a:lnTo>
                    <a:pt x="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41">
              <a:extLst>
                <a:ext uri="{FF2B5EF4-FFF2-40B4-BE49-F238E27FC236}">
                  <a16:creationId xmlns:a16="http://schemas.microsoft.com/office/drawing/2014/main" id="{CB4CA907-2965-5041-A4D1-88FFC0AAFE43}"/>
                </a:ext>
              </a:extLst>
            </p:cNvPr>
            <p:cNvSpPr>
              <a:spLocks/>
            </p:cNvSpPr>
            <p:nvPr userDrawn="1"/>
          </p:nvSpPr>
          <p:spPr bwMode="auto">
            <a:xfrm>
              <a:off x="4076" y="3543"/>
              <a:ext cx="59" cy="207"/>
            </a:xfrm>
            <a:custGeom>
              <a:avLst/>
              <a:gdLst>
                <a:gd name="T0" fmla="*/ 59 w 59"/>
                <a:gd name="T1" fmla="*/ 0 h 207"/>
                <a:gd name="T2" fmla="*/ 0 w 59"/>
                <a:gd name="T3" fmla="*/ 0 h 207"/>
                <a:gd name="T4" fmla="*/ 0 w 59"/>
                <a:gd name="T5" fmla="*/ 106 h 207"/>
                <a:gd name="T6" fmla="*/ 0 w 59"/>
                <a:gd name="T7" fmla="*/ 207 h 207"/>
                <a:gd name="T8" fmla="*/ 59 w 59"/>
                <a:gd name="T9" fmla="*/ 207 h 207"/>
                <a:gd name="T10" fmla="*/ 59 w 59"/>
                <a:gd name="T11" fmla="*/ 106 h 207"/>
                <a:gd name="T12" fmla="*/ 59 w 59"/>
                <a:gd name="T13" fmla="*/ 0 h 207"/>
              </a:gdLst>
              <a:ahLst/>
              <a:cxnLst>
                <a:cxn ang="0">
                  <a:pos x="T0" y="T1"/>
                </a:cxn>
                <a:cxn ang="0">
                  <a:pos x="T2" y="T3"/>
                </a:cxn>
                <a:cxn ang="0">
                  <a:pos x="T4" y="T5"/>
                </a:cxn>
                <a:cxn ang="0">
                  <a:pos x="T6" y="T7"/>
                </a:cxn>
                <a:cxn ang="0">
                  <a:pos x="T8" y="T9"/>
                </a:cxn>
                <a:cxn ang="0">
                  <a:pos x="T10" y="T11"/>
                </a:cxn>
                <a:cxn ang="0">
                  <a:pos x="T12" y="T13"/>
                </a:cxn>
              </a:cxnLst>
              <a:rect l="0" t="0" r="r" b="b"/>
              <a:pathLst>
                <a:path w="59" h="207">
                  <a:moveTo>
                    <a:pt x="59" y="0"/>
                  </a:moveTo>
                  <a:lnTo>
                    <a:pt x="0" y="0"/>
                  </a:lnTo>
                  <a:lnTo>
                    <a:pt x="0" y="106"/>
                  </a:lnTo>
                  <a:lnTo>
                    <a:pt x="0" y="207"/>
                  </a:lnTo>
                  <a:lnTo>
                    <a:pt x="59" y="207"/>
                  </a:lnTo>
                  <a:lnTo>
                    <a:pt x="59" y="106"/>
                  </a:lnTo>
                  <a:lnTo>
                    <a:pt x="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42">
              <a:extLst>
                <a:ext uri="{FF2B5EF4-FFF2-40B4-BE49-F238E27FC236}">
                  <a16:creationId xmlns:a16="http://schemas.microsoft.com/office/drawing/2014/main" id="{064BDBD4-DC9B-2643-895F-7535E7862951}"/>
                </a:ext>
              </a:extLst>
            </p:cNvPr>
            <p:cNvSpPr>
              <a:spLocks/>
            </p:cNvSpPr>
            <p:nvPr userDrawn="1"/>
          </p:nvSpPr>
          <p:spPr bwMode="auto">
            <a:xfrm>
              <a:off x="3527" y="3538"/>
              <a:ext cx="190" cy="212"/>
            </a:xfrm>
            <a:custGeom>
              <a:avLst/>
              <a:gdLst>
                <a:gd name="T0" fmla="*/ 686 w 767"/>
                <a:gd name="T1" fmla="*/ 77 h 857"/>
                <a:gd name="T2" fmla="*/ 480 w 767"/>
                <a:gd name="T3" fmla="*/ 0 h 857"/>
                <a:gd name="T4" fmla="*/ 231 w 767"/>
                <a:gd name="T5" fmla="*/ 111 h 857"/>
                <a:gd name="T6" fmla="*/ 231 w 767"/>
                <a:gd name="T7" fmla="*/ 20 h 857"/>
                <a:gd name="T8" fmla="*/ 0 w 767"/>
                <a:gd name="T9" fmla="*/ 20 h 857"/>
                <a:gd name="T10" fmla="*/ 0 w 767"/>
                <a:gd name="T11" fmla="*/ 857 h 857"/>
                <a:gd name="T12" fmla="*/ 241 w 767"/>
                <a:gd name="T13" fmla="*/ 857 h 857"/>
                <a:gd name="T14" fmla="*/ 241 w 767"/>
                <a:gd name="T15" fmla="*/ 402 h 857"/>
                <a:gd name="T16" fmla="*/ 285 w 767"/>
                <a:gd name="T17" fmla="*/ 268 h 857"/>
                <a:gd name="T18" fmla="*/ 390 w 767"/>
                <a:gd name="T19" fmla="*/ 221 h 857"/>
                <a:gd name="T20" fmla="*/ 494 w 767"/>
                <a:gd name="T21" fmla="*/ 268 h 857"/>
                <a:gd name="T22" fmla="*/ 527 w 767"/>
                <a:gd name="T23" fmla="*/ 434 h 857"/>
                <a:gd name="T24" fmla="*/ 527 w 767"/>
                <a:gd name="T25" fmla="*/ 857 h 857"/>
                <a:gd name="T26" fmla="*/ 767 w 767"/>
                <a:gd name="T27" fmla="*/ 857 h 857"/>
                <a:gd name="T28" fmla="*/ 767 w 767"/>
                <a:gd name="T29" fmla="*/ 334 h 857"/>
                <a:gd name="T30" fmla="*/ 686 w 767"/>
                <a:gd name="T31" fmla="*/ 77 h 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67" h="857">
                  <a:moveTo>
                    <a:pt x="686" y="77"/>
                  </a:moveTo>
                  <a:cubicBezTo>
                    <a:pt x="636" y="24"/>
                    <a:pt x="573" y="0"/>
                    <a:pt x="480" y="0"/>
                  </a:cubicBezTo>
                  <a:cubicBezTo>
                    <a:pt x="388" y="1"/>
                    <a:pt x="281" y="46"/>
                    <a:pt x="231" y="111"/>
                  </a:cubicBezTo>
                  <a:cubicBezTo>
                    <a:pt x="231" y="20"/>
                    <a:pt x="231" y="20"/>
                    <a:pt x="231" y="20"/>
                  </a:cubicBezTo>
                  <a:cubicBezTo>
                    <a:pt x="0" y="20"/>
                    <a:pt x="0" y="20"/>
                    <a:pt x="0" y="20"/>
                  </a:cubicBezTo>
                  <a:cubicBezTo>
                    <a:pt x="0" y="857"/>
                    <a:pt x="0" y="857"/>
                    <a:pt x="0" y="857"/>
                  </a:cubicBezTo>
                  <a:cubicBezTo>
                    <a:pt x="241" y="857"/>
                    <a:pt x="241" y="857"/>
                    <a:pt x="241" y="857"/>
                  </a:cubicBezTo>
                  <a:cubicBezTo>
                    <a:pt x="241" y="402"/>
                    <a:pt x="241" y="402"/>
                    <a:pt x="241" y="402"/>
                  </a:cubicBezTo>
                  <a:cubicBezTo>
                    <a:pt x="241" y="343"/>
                    <a:pt x="257" y="299"/>
                    <a:pt x="285" y="268"/>
                  </a:cubicBezTo>
                  <a:cubicBezTo>
                    <a:pt x="309" y="241"/>
                    <a:pt x="345" y="224"/>
                    <a:pt x="390" y="221"/>
                  </a:cubicBezTo>
                  <a:cubicBezTo>
                    <a:pt x="444" y="218"/>
                    <a:pt x="473" y="242"/>
                    <a:pt x="494" y="268"/>
                  </a:cubicBezTo>
                  <a:cubicBezTo>
                    <a:pt x="520" y="300"/>
                    <a:pt x="527" y="357"/>
                    <a:pt x="527" y="434"/>
                  </a:cubicBezTo>
                  <a:cubicBezTo>
                    <a:pt x="527" y="857"/>
                    <a:pt x="527" y="857"/>
                    <a:pt x="527" y="857"/>
                  </a:cubicBezTo>
                  <a:cubicBezTo>
                    <a:pt x="767" y="857"/>
                    <a:pt x="767" y="857"/>
                    <a:pt x="767" y="857"/>
                  </a:cubicBezTo>
                  <a:cubicBezTo>
                    <a:pt x="767" y="334"/>
                    <a:pt x="767" y="334"/>
                    <a:pt x="767" y="334"/>
                  </a:cubicBezTo>
                  <a:cubicBezTo>
                    <a:pt x="767" y="232"/>
                    <a:pt x="754" y="147"/>
                    <a:pt x="686" y="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43">
              <a:extLst>
                <a:ext uri="{FF2B5EF4-FFF2-40B4-BE49-F238E27FC236}">
                  <a16:creationId xmlns:a16="http://schemas.microsoft.com/office/drawing/2014/main" id="{596A12D7-425E-AD43-A65E-B72F97666F37}"/>
                </a:ext>
              </a:extLst>
            </p:cNvPr>
            <p:cNvSpPr>
              <a:spLocks noEditPoints="1"/>
            </p:cNvSpPr>
            <p:nvPr userDrawn="1"/>
          </p:nvSpPr>
          <p:spPr bwMode="auto">
            <a:xfrm>
              <a:off x="4170" y="3449"/>
              <a:ext cx="222" cy="306"/>
            </a:xfrm>
            <a:custGeom>
              <a:avLst/>
              <a:gdLst>
                <a:gd name="T0" fmla="*/ 900 w 900"/>
                <a:gd name="T1" fmla="*/ 0 h 1233"/>
                <a:gd name="T2" fmla="*/ 900 w 900"/>
                <a:gd name="T3" fmla="*/ 1214 h 1233"/>
                <a:gd name="T4" fmla="*/ 673 w 900"/>
                <a:gd name="T5" fmla="*/ 1214 h 1233"/>
                <a:gd name="T6" fmla="*/ 673 w 900"/>
                <a:gd name="T7" fmla="*/ 1121 h 1233"/>
                <a:gd name="T8" fmla="*/ 414 w 900"/>
                <a:gd name="T9" fmla="*/ 1233 h 1233"/>
                <a:gd name="T10" fmla="*/ 124 w 900"/>
                <a:gd name="T11" fmla="*/ 1121 h 1233"/>
                <a:gd name="T12" fmla="*/ 0 w 900"/>
                <a:gd name="T13" fmla="*/ 796 h 1233"/>
                <a:gd name="T14" fmla="*/ 406 w 900"/>
                <a:gd name="T15" fmla="*/ 357 h 1233"/>
                <a:gd name="T16" fmla="*/ 659 w 900"/>
                <a:gd name="T17" fmla="*/ 451 h 1233"/>
                <a:gd name="T18" fmla="*/ 659 w 900"/>
                <a:gd name="T19" fmla="*/ 0 h 1233"/>
                <a:gd name="T20" fmla="*/ 900 w 900"/>
                <a:gd name="T21" fmla="*/ 0 h 1233"/>
                <a:gd name="T22" fmla="*/ 666 w 900"/>
                <a:gd name="T23" fmla="*/ 796 h 1233"/>
                <a:gd name="T24" fmla="*/ 453 w 900"/>
                <a:gd name="T25" fmla="*/ 569 h 1233"/>
                <a:gd name="T26" fmla="*/ 241 w 900"/>
                <a:gd name="T27" fmla="*/ 796 h 1233"/>
                <a:gd name="T28" fmla="*/ 453 w 900"/>
                <a:gd name="T29" fmla="*/ 1022 h 1233"/>
                <a:gd name="T30" fmla="*/ 666 w 900"/>
                <a:gd name="T31" fmla="*/ 796 h 1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0" h="1233">
                  <a:moveTo>
                    <a:pt x="900" y="0"/>
                  </a:moveTo>
                  <a:cubicBezTo>
                    <a:pt x="900" y="1214"/>
                    <a:pt x="900" y="1214"/>
                    <a:pt x="900" y="1214"/>
                  </a:cubicBezTo>
                  <a:cubicBezTo>
                    <a:pt x="673" y="1214"/>
                    <a:pt x="673" y="1214"/>
                    <a:pt x="673" y="1214"/>
                  </a:cubicBezTo>
                  <a:cubicBezTo>
                    <a:pt x="673" y="1121"/>
                    <a:pt x="673" y="1121"/>
                    <a:pt x="673" y="1121"/>
                  </a:cubicBezTo>
                  <a:cubicBezTo>
                    <a:pt x="620" y="1182"/>
                    <a:pt x="534" y="1233"/>
                    <a:pt x="414" y="1233"/>
                  </a:cubicBezTo>
                  <a:cubicBezTo>
                    <a:pt x="298" y="1233"/>
                    <a:pt x="198" y="1195"/>
                    <a:pt x="124" y="1121"/>
                  </a:cubicBezTo>
                  <a:cubicBezTo>
                    <a:pt x="44" y="1041"/>
                    <a:pt x="0" y="926"/>
                    <a:pt x="0" y="796"/>
                  </a:cubicBezTo>
                  <a:cubicBezTo>
                    <a:pt x="0" y="541"/>
                    <a:pt x="171" y="357"/>
                    <a:pt x="406" y="357"/>
                  </a:cubicBezTo>
                  <a:cubicBezTo>
                    <a:pt x="508" y="357"/>
                    <a:pt x="594" y="389"/>
                    <a:pt x="659" y="451"/>
                  </a:cubicBezTo>
                  <a:cubicBezTo>
                    <a:pt x="659" y="0"/>
                    <a:pt x="659" y="0"/>
                    <a:pt x="659" y="0"/>
                  </a:cubicBezTo>
                  <a:lnTo>
                    <a:pt x="900" y="0"/>
                  </a:lnTo>
                  <a:close/>
                  <a:moveTo>
                    <a:pt x="666" y="796"/>
                  </a:moveTo>
                  <a:cubicBezTo>
                    <a:pt x="666" y="683"/>
                    <a:pt x="593" y="569"/>
                    <a:pt x="453" y="569"/>
                  </a:cubicBezTo>
                  <a:cubicBezTo>
                    <a:pt x="314" y="569"/>
                    <a:pt x="241" y="683"/>
                    <a:pt x="241" y="796"/>
                  </a:cubicBezTo>
                  <a:cubicBezTo>
                    <a:pt x="241" y="908"/>
                    <a:pt x="314" y="1022"/>
                    <a:pt x="453" y="1022"/>
                  </a:cubicBezTo>
                  <a:cubicBezTo>
                    <a:pt x="593" y="1022"/>
                    <a:pt x="666" y="908"/>
                    <a:pt x="666" y="7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63">
              <a:extLst>
                <a:ext uri="{FF2B5EF4-FFF2-40B4-BE49-F238E27FC236}">
                  <a16:creationId xmlns:a16="http://schemas.microsoft.com/office/drawing/2014/main" id="{1B806B14-8C07-0F4D-B564-0FBB1ACC3987}"/>
                </a:ext>
              </a:extLst>
            </p:cNvPr>
            <p:cNvSpPr>
              <a:spLocks noEditPoints="1"/>
            </p:cNvSpPr>
            <p:nvPr userDrawn="1"/>
          </p:nvSpPr>
          <p:spPr bwMode="auto">
            <a:xfrm>
              <a:off x="3269" y="3538"/>
              <a:ext cx="224" cy="217"/>
            </a:xfrm>
            <a:custGeom>
              <a:avLst/>
              <a:gdLst>
                <a:gd name="T0" fmla="*/ 905 w 905"/>
                <a:gd name="T1" fmla="*/ 438 h 877"/>
                <a:gd name="T2" fmla="*/ 453 w 905"/>
                <a:gd name="T3" fmla="*/ 877 h 877"/>
                <a:gd name="T4" fmla="*/ 0 w 905"/>
                <a:gd name="T5" fmla="*/ 438 h 877"/>
                <a:gd name="T6" fmla="*/ 453 w 905"/>
                <a:gd name="T7" fmla="*/ 0 h 877"/>
                <a:gd name="T8" fmla="*/ 905 w 905"/>
                <a:gd name="T9" fmla="*/ 438 h 877"/>
                <a:gd name="T10" fmla="*/ 453 w 905"/>
                <a:gd name="T11" fmla="*/ 212 h 877"/>
                <a:gd name="T12" fmla="*/ 241 w 905"/>
                <a:gd name="T13" fmla="*/ 438 h 877"/>
                <a:gd name="T14" fmla="*/ 453 w 905"/>
                <a:gd name="T15" fmla="*/ 664 h 877"/>
                <a:gd name="T16" fmla="*/ 665 w 905"/>
                <a:gd name="T17" fmla="*/ 438 h 877"/>
                <a:gd name="T18" fmla="*/ 453 w 905"/>
                <a:gd name="T19" fmla="*/ 212 h 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5" h="877">
                  <a:moveTo>
                    <a:pt x="905" y="438"/>
                  </a:moveTo>
                  <a:cubicBezTo>
                    <a:pt x="905" y="692"/>
                    <a:pt x="715" y="877"/>
                    <a:pt x="453" y="877"/>
                  </a:cubicBezTo>
                  <a:cubicBezTo>
                    <a:pt x="190" y="877"/>
                    <a:pt x="0" y="692"/>
                    <a:pt x="0" y="438"/>
                  </a:cubicBezTo>
                  <a:cubicBezTo>
                    <a:pt x="0" y="184"/>
                    <a:pt x="190" y="0"/>
                    <a:pt x="453" y="0"/>
                  </a:cubicBezTo>
                  <a:cubicBezTo>
                    <a:pt x="715" y="0"/>
                    <a:pt x="905" y="184"/>
                    <a:pt x="905" y="438"/>
                  </a:cubicBezTo>
                  <a:moveTo>
                    <a:pt x="453" y="212"/>
                  </a:moveTo>
                  <a:cubicBezTo>
                    <a:pt x="313" y="212"/>
                    <a:pt x="241" y="326"/>
                    <a:pt x="241" y="438"/>
                  </a:cubicBezTo>
                  <a:cubicBezTo>
                    <a:pt x="241" y="551"/>
                    <a:pt x="313" y="664"/>
                    <a:pt x="453" y="664"/>
                  </a:cubicBezTo>
                  <a:cubicBezTo>
                    <a:pt x="592" y="664"/>
                    <a:pt x="665" y="551"/>
                    <a:pt x="665" y="438"/>
                  </a:cubicBezTo>
                  <a:cubicBezTo>
                    <a:pt x="665" y="326"/>
                    <a:pt x="592" y="212"/>
                    <a:pt x="453"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64">
              <a:extLst>
                <a:ext uri="{FF2B5EF4-FFF2-40B4-BE49-F238E27FC236}">
                  <a16:creationId xmlns:a16="http://schemas.microsoft.com/office/drawing/2014/main" id="{FC43AA3D-6218-5F44-B42C-5CD72E76091E}"/>
                </a:ext>
              </a:extLst>
            </p:cNvPr>
            <p:cNvSpPr>
              <a:spLocks noEditPoints="1"/>
            </p:cNvSpPr>
            <p:nvPr userDrawn="1"/>
          </p:nvSpPr>
          <p:spPr bwMode="auto">
            <a:xfrm>
              <a:off x="4636" y="3449"/>
              <a:ext cx="95" cy="95"/>
            </a:xfrm>
            <a:custGeom>
              <a:avLst/>
              <a:gdLst>
                <a:gd name="T0" fmla="*/ 118 w 383"/>
                <a:gd name="T1" fmla="*/ 299 h 382"/>
                <a:gd name="T2" fmla="*/ 158 w 383"/>
                <a:gd name="T3" fmla="*/ 299 h 382"/>
                <a:gd name="T4" fmla="*/ 158 w 383"/>
                <a:gd name="T5" fmla="*/ 209 h 382"/>
                <a:gd name="T6" fmla="*/ 187 w 383"/>
                <a:gd name="T7" fmla="*/ 209 h 382"/>
                <a:gd name="T8" fmla="*/ 242 w 383"/>
                <a:gd name="T9" fmla="*/ 299 h 382"/>
                <a:gd name="T10" fmla="*/ 284 w 383"/>
                <a:gd name="T11" fmla="*/ 299 h 382"/>
                <a:gd name="T12" fmla="*/ 227 w 383"/>
                <a:gd name="T13" fmla="*/ 206 h 382"/>
                <a:gd name="T14" fmla="*/ 279 w 383"/>
                <a:gd name="T15" fmla="*/ 146 h 382"/>
                <a:gd name="T16" fmla="*/ 202 w 383"/>
                <a:gd name="T17" fmla="*/ 80 h 382"/>
                <a:gd name="T18" fmla="*/ 118 w 383"/>
                <a:gd name="T19" fmla="*/ 80 h 382"/>
                <a:gd name="T20" fmla="*/ 118 w 383"/>
                <a:gd name="T21" fmla="*/ 299 h 382"/>
                <a:gd name="T22" fmla="*/ 158 w 383"/>
                <a:gd name="T23" fmla="*/ 114 h 382"/>
                <a:gd name="T24" fmla="*/ 187 w 383"/>
                <a:gd name="T25" fmla="*/ 114 h 382"/>
                <a:gd name="T26" fmla="*/ 239 w 383"/>
                <a:gd name="T27" fmla="*/ 145 h 382"/>
                <a:gd name="T28" fmla="*/ 187 w 383"/>
                <a:gd name="T29" fmla="*/ 176 h 382"/>
                <a:gd name="T30" fmla="*/ 158 w 383"/>
                <a:gd name="T31" fmla="*/ 176 h 382"/>
                <a:gd name="T32" fmla="*/ 158 w 383"/>
                <a:gd name="T33" fmla="*/ 114 h 382"/>
                <a:gd name="T34" fmla="*/ 0 w 383"/>
                <a:gd name="T35" fmla="*/ 191 h 382"/>
                <a:gd name="T36" fmla="*/ 191 w 383"/>
                <a:gd name="T37" fmla="*/ 382 h 382"/>
                <a:gd name="T38" fmla="*/ 383 w 383"/>
                <a:gd name="T39" fmla="*/ 191 h 382"/>
                <a:gd name="T40" fmla="*/ 191 w 383"/>
                <a:gd name="T41" fmla="*/ 0 h 382"/>
                <a:gd name="T42" fmla="*/ 0 w 383"/>
                <a:gd name="T43" fmla="*/ 191 h 382"/>
                <a:gd name="T44" fmla="*/ 34 w 383"/>
                <a:gd name="T45" fmla="*/ 191 h 382"/>
                <a:gd name="T46" fmla="*/ 191 w 383"/>
                <a:gd name="T47" fmla="*/ 34 h 382"/>
                <a:gd name="T48" fmla="*/ 349 w 383"/>
                <a:gd name="T49" fmla="*/ 191 h 382"/>
                <a:gd name="T50" fmla="*/ 191 w 383"/>
                <a:gd name="T51" fmla="*/ 349 h 382"/>
                <a:gd name="T52" fmla="*/ 34 w 383"/>
                <a:gd name="T53" fmla="*/ 19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3" h="382">
                  <a:moveTo>
                    <a:pt x="118" y="299"/>
                  </a:moveTo>
                  <a:cubicBezTo>
                    <a:pt x="158" y="299"/>
                    <a:pt x="158" y="299"/>
                    <a:pt x="158" y="299"/>
                  </a:cubicBezTo>
                  <a:cubicBezTo>
                    <a:pt x="158" y="209"/>
                    <a:pt x="158" y="209"/>
                    <a:pt x="158" y="209"/>
                  </a:cubicBezTo>
                  <a:cubicBezTo>
                    <a:pt x="187" y="209"/>
                    <a:pt x="187" y="209"/>
                    <a:pt x="187" y="209"/>
                  </a:cubicBezTo>
                  <a:cubicBezTo>
                    <a:pt x="242" y="299"/>
                    <a:pt x="242" y="299"/>
                    <a:pt x="242" y="299"/>
                  </a:cubicBezTo>
                  <a:cubicBezTo>
                    <a:pt x="284" y="299"/>
                    <a:pt x="284" y="299"/>
                    <a:pt x="284" y="299"/>
                  </a:cubicBezTo>
                  <a:cubicBezTo>
                    <a:pt x="227" y="206"/>
                    <a:pt x="227" y="206"/>
                    <a:pt x="227" y="206"/>
                  </a:cubicBezTo>
                  <a:cubicBezTo>
                    <a:pt x="257" y="203"/>
                    <a:pt x="279" y="184"/>
                    <a:pt x="279" y="146"/>
                  </a:cubicBezTo>
                  <a:cubicBezTo>
                    <a:pt x="279" y="104"/>
                    <a:pt x="255" y="80"/>
                    <a:pt x="202" y="80"/>
                  </a:cubicBezTo>
                  <a:cubicBezTo>
                    <a:pt x="118" y="80"/>
                    <a:pt x="118" y="80"/>
                    <a:pt x="118" y="80"/>
                  </a:cubicBezTo>
                  <a:lnTo>
                    <a:pt x="118" y="299"/>
                  </a:lnTo>
                  <a:close/>
                  <a:moveTo>
                    <a:pt x="158" y="114"/>
                  </a:moveTo>
                  <a:cubicBezTo>
                    <a:pt x="187" y="114"/>
                    <a:pt x="187" y="114"/>
                    <a:pt x="187" y="114"/>
                  </a:cubicBezTo>
                  <a:cubicBezTo>
                    <a:pt x="212" y="114"/>
                    <a:pt x="239" y="115"/>
                    <a:pt x="239" y="145"/>
                  </a:cubicBezTo>
                  <a:cubicBezTo>
                    <a:pt x="239" y="174"/>
                    <a:pt x="212" y="176"/>
                    <a:pt x="187" y="176"/>
                  </a:cubicBezTo>
                  <a:cubicBezTo>
                    <a:pt x="158" y="176"/>
                    <a:pt x="158" y="176"/>
                    <a:pt x="158" y="176"/>
                  </a:cubicBezTo>
                  <a:lnTo>
                    <a:pt x="158" y="114"/>
                  </a:lnTo>
                  <a:close/>
                  <a:moveTo>
                    <a:pt x="0" y="191"/>
                  </a:moveTo>
                  <a:cubicBezTo>
                    <a:pt x="0" y="296"/>
                    <a:pt x="86" y="382"/>
                    <a:pt x="191" y="382"/>
                  </a:cubicBezTo>
                  <a:cubicBezTo>
                    <a:pt x="297" y="382"/>
                    <a:pt x="383" y="296"/>
                    <a:pt x="383" y="191"/>
                  </a:cubicBezTo>
                  <a:cubicBezTo>
                    <a:pt x="383" y="86"/>
                    <a:pt x="297" y="0"/>
                    <a:pt x="191" y="0"/>
                  </a:cubicBezTo>
                  <a:cubicBezTo>
                    <a:pt x="86" y="0"/>
                    <a:pt x="0" y="86"/>
                    <a:pt x="0" y="191"/>
                  </a:cubicBezTo>
                  <a:moveTo>
                    <a:pt x="34" y="191"/>
                  </a:moveTo>
                  <a:cubicBezTo>
                    <a:pt x="34" y="104"/>
                    <a:pt x="104" y="34"/>
                    <a:pt x="191" y="34"/>
                  </a:cubicBezTo>
                  <a:cubicBezTo>
                    <a:pt x="278" y="34"/>
                    <a:pt x="349" y="104"/>
                    <a:pt x="349" y="191"/>
                  </a:cubicBezTo>
                  <a:cubicBezTo>
                    <a:pt x="349" y="278"/>
                    <a:pt x="278" y="349"/>
                    <a:pt x="191" y="349"/>
                  </a:cubicBezTo>
                  <a:cubicBezTo>
                    <a:pt x="104" y="349"/>
                    <a:pt x="34" y="278"/>
                    <a:pt x="34" y="19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65">
              <a:extLst>
                <a:ext uri="{FF2B5EF4-FFF2-40B4-BE49-F238E27FC236}">
                  <a16:creationId xmlns:a16="http://schemas.microsoft.com/office/drawing/2014/main" id="{FA52EE74-F9BE-524C-BDD0-CD2D80ADBAA6}"/>
                </a:ext>
              </a:extLst>
            </p:cNvPr>
            <p:cNvSpPr>
              <a:spLocks/>
            </p:cNvSpPr>
            <p:nvPr userDrawn="1"/>
          </p:nvSpPr>
          <p:spPr bwMode="auto">
            <a:xfrm>
              <a:off x="3768" y="1895"/>
              <a:ext cx="434" cy="1109"/>
            </a:xfrm>
            <a:custGeom>
              <a:avLst/>
              <a:gdLst>
                <a:gd name="T0" fmla="*/ 509 w 1751"/>
                <a:gd name="T1" fmla="*/ 0 h 4481"/>
                <a:gd name="T2" fmla="*/ 509 w 1751"/>
                <a:gd name="T3" fmla="*/ 2792 h 4481"/>
                <a:gd name="T4" fmla="*/ 161 w 1751"/>
                <a:gd name="T5" fmla="*/ 2452 h 4481"/>
                <a:gd name="T6" fmla="*/ 161 w 1751"/>
                <a:gd name="T7" fmla="*/ 3527 h 4481"/>
                <a:gd name="T8" fmla="*/ 19 w 1751"/>
                <a:gd name="T9" fmla="*/ 4087 h 4481"/>
                <a:gd name="T10" fmla="*/ 17 w 1751"/>
                <a:gd name="T11" fmla="*/ 4090 h 4481"/>
                <a:gd name="T12" fmla="*/ 0 w 1751"/>
                <a:gd name="T13" fmla="*/ 4110 h 4481"/>
                <a:gd name="T14" fmla="*/ 393 w 1751"/>
                <a:gd name="T15" fmla="*/ 4481 h 4481"/>
                <a:gd name="T16" fmla="*/ 1751 w 1751"/>
                <a:gd name="T17" fmla="*/ 4481 h 4481"/>
                <a:gd name="T18" fmla="*/ 1751 w 1751"/>
                <a:gd name="T19" fmla="*/ 0 h 4481"/>
                <a:gd name="T20" fmla="*/ 509 w 1751"/>
                <a:gd name="T21" fmla="*/ 0 h 4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1" h="4481">
                  <a:moveTo>
                    <a:pt x="509" y="0"/>
                  </a:moveTo>
                  <a:cubicBezTo>
                    <a:pt x="509" y="2792"/>
                    <a:pt x="509" y="2792"/>
                    <a:pt x="509" y="2792"/>
                  </a:cubicBezTo>
                  <a:cubicBezTo>
                    <a:pt x="161" y="2452"/>
                    <a:pt x="161" y="2452"/>
                    <a:pt x="161" y="2452"/>
                  </a:cubicBezTo>
                  <a:cubicBezTo>
                    <a:pt x="161" y="3527"/>
                    <a:pt x="161" y="3527"/>
                    <a:pt x="161" y="3527"/>
                  </a:cubicBezTo>
                  <a:cubicBezTo>
                    <a:pt x="161" y="3775"/>
                    <a:pt x="139" y="3938"/>
                    <a:pt x="19" y="4087"/>
                  </a:cubicBezTo>
                  <a:cubicBezTo>
                    <a:pt x="17" y="4090"/>
                    <a:pt x="17" y="4090"/>
                    <a:pt x="17" y="4090"/>
                  </a:cubicBezTo>
                  <a:cubicBezTo>
                    <a:pt x="11" y="4097"/>
                    <a:pt x="5" y="4103"/>
                    <a:pt x="0" y="4110"/>
                  </a:cubicBezTo>
                  <a:cubicBezTo>
                    <a:pt x="393" y="4481"/>
                    <a:pt x="393" y="4481"/>
                    <a:pt x="393" y="4481"/>
                  </a:cubicBezTo>
                  <a:cubicBezTo>
                    <a:pt x="1751" y="4481"/>
                    <a:pt x="1751" y="4481"/>
                    <a:pt x="1751" y="4481"/>
                  </a:cubicBezTo>
                  <a:cubicBezTo>
                    <a:pt x="1751" y="0"/>
                    <a:pt x="1751" y="0"/>
                    <a:pt x="1751" y="0"/>
                  </a:cubicBezTo>
                  <a:lnTo>
                    <a:pt x="50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66">
              <a:extLst>
                <a:ext uri="{FF2B5EF4-FFF2-40B4-BE49-F238E27FC236}">
                  <a16:creationId xmlns:a16="http://schemas.microsoft.com/office/drawing/2014/main" id="{CBEDE5D4-5500-494D-A1EE-CB749746A46D}"/>
                </a:ext>
              </a:extLst>
            </p:cNvPr>
            <p:cNvSpPr>
              <a:spLocks/>
            </p:cNvSpPr>
            <p:nvPr userDrawn="1"/>
          </p:nvSpPr>
          <p:spPr bwMode="auto">
            <a:xfrm>
              <a:off x="2850" y="1895"/>
              <a:ext cx="523" cy="1109"/>
            </a:xfrm>
            <a:custGeom>
              <a:avLst/>
              <a:gdLst>
                <a:gd name="T0" fmla="*/ 1242 w 2112"/>
                <a:gd name="T1" fmla="*/ 1773 h 4481"/>
                <a:gd name="T2" fmla="*/ 1839 w 2112"/>
                <a:gd name="T3" fmla="*/ 2338 h 4481"/>
                <a:gd name="T4" fmla="*/ 1856 w 2112"/>
                <a:gd name="T5" fmla="*/ 1719 h 4481"/>
                <a:gd name="T6" fmla="*/ 1912 w 2112"/>
                <a:gd name="T7" fmla="*/ 1629 h 4481"/>
                <a:gd name="T8" fmla="*/ 2062 w 2112"/>
                <a:gd name="T9" fmla="*/ 795 h 4481"/>
                <a:gd name="T10" fmla="*/ 2112 w 2112"/>
                <a:gd name="T11" fmla="*/ 740 h 4481"/>
                <a:gd name="T12" fmla="*/ 1354 w 2112"/>
                <a:gd name="T13" fmla="*/ 0 h 4481"/>
                <a:gd name="T14" fmla="*/ 0 w 2112"/>
                <a:gd name="T15" fmla="*/ 0 h 4481"/>
                <a:gd name="T16" fmla="*/ 0 w 2112"/>
                <a:gd name="T17" fmla="*/ 4481 h 4481"/>
                <a:gd name="T18" fmla="*/ 1242 w 2112"/>
                <a:gd name="T19" fmla="*/ 4481 h 4481"/>
                <a:gd name="T20" fmla="*/ 1242 w 2112"/>
                <a:gd name="T21" fmla="*/ 1773 h 4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2" h="4481">
                  <a:moveTo>
                    <a:pt x="1242" y="1773"/>
                  </a:moveTo>
                  <a:cubicBezTo>
                    <a:pt x="1242" y="1773"/>
                    <a:pt x="1790" y="2292"/>
                    <a:pt x="1839" y="2338"/>
                  </a:cubicBezTo>
                  <a:cubicBezTo>
                    <a:pt x="1787" y="2144"/>
                    <a:pt x="1751" y="1887"/>
                    <a:pt x="1856" y="1719"/>
                  </a:cubicBezTo>
                  <a:cubicBezTo>
                    <a:pt x="1912" y="1629"/>
                    <a:pt x="1912" y="1629"/>
                    <a:pt x="1912" y="1629"/>
                  </a:cubicBezTo>
                  <a:cubicBezTo>
                    <a:pt x="1855" y="1323"/>
                    <a:pt x="1869" y="1006"/>
                    <a:pt x="2062" y="795"/>
                  </a:cubicBezTo>
                  <a:cubicBezTo>
                    <a:pt x="2112" y="740"/>
                    <a:pt x="2112" y="740"/>
                    <a:pt x="2112" y="740"/>
                  </a:cubicBezTo>
                  <a:cubicBezTo>
                    <a:pt x="1354" y="0"/>
                    <a:pt x="1354" y="0"/>
                    <a:pt x="1354" y="0"/>
                  </a:cubicBezTo>
                  <a:cubicBezTo>
                    <a:pt x="0" y="0"/>
                    <a:pt x="0" y="0"/>
                    <a:pt x="0" y="0"/>
                  </a:cubicBezTo>
                  <a:cubicBezTo>
                    <a:pt x="0" y="4481"/>
                    <a:pt x="0" y="4481"/>
                    <a:pt x="0" y="4481"/>
                  </a:cubicBezTo>
                  <a:cubicBezTo>
                    <a:pt x="1242" y="4481"/>
                    <a:pt x="1242" y="4481"/>
                    <a:pt x="1242" y="4481"/>
                  </a:cubicBezTo>
                  <a:lnTo>
                    <a:pt x="1242" y="17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67">
              <a:extLst>
                <a:ext uri="{FF2B5EF4-FFF2-40B4-BE49-F238E27FC236}">
                  <a16:creationId xmlns:a16="http://schemas.microsoft.com/office/drawing/2014/main" id="{3374E4E7-3472-E34E-9607-8FC0F351B613}"/>
                </a:ext>
              </a:extLst>
            </p:cNvPr>
            <p:cNvSpPr>
              <a:spLocks/>
            </p:cNvSpPr>
            <p:nvPr userDrawn="1"/>
          </p:nvSpPr>
          <p:spPr bwMode="auto">
            <a:xfrm>
              <a:off x="3792" y="3082"/>
              <a:ext cx="352" cy="210"/>
            </a:xfrm>
            <a:custGeom>
              <a:avLst/>
              <a:gdLst>
                <a:gd name="T0" fmla="*/ 264 w 1420"/>
                <a:gd name="T1" fmla="*/ 22 h 850"/>
                <a:gd name="T2" fmla="*/ 977 w 1420"/>
                <a:gd name="T3" fmla="*/ 90 h 850"/>
                <a:gd name="T4" fmla="*/ 1098 w 1420"/>
                <a:gd name="T5" fmla="*/ 235 h 850"/>
                <a:gd name="T6" fmla="*/ 839 w 1420"/>
                <a:gd name="T7" fmla="*/ 204 h 850"/>
                <a:gd name="T8" fmla="*/ 830 w 1420"/>
                <a:gd name="T9" fmla="*/ 299 h 850"/>
                <a:gd name="T10" fmla="*/ 1115 w 1420"/>
                <a:gd name="T11" fmla="*/ 258 h 850"/>
                <a:gd name="T12" fmla="*/ 1406 w 1420"/>
                <a:gd name="T13" fmla="*/ 463 h 850"/>
                <a:gd name="T14" fmla="*/ 1104 w 1420"/>
                <a:gd name="T15" fmla="*/ 436 h 850"/>
                <a:gd name="T16" fmla="*/ 636 w 1420"/>
                <a:gd name="T17" fmla="*/ 622 h 850"/>
                <a:gd name="T18" fmla="*/ 120 w 1420"/>
                <a:gd name="T19" fmla="*/ 850 h 850"/>
                <a:gd name="T20" fmla="*/ 429 w 1420"/>
                <a:gd name="T21" fmla="*/ 520 h 850"/>
                <a:gd name="T22" fmla="*/ 131 w 1420"/>
                <a:gd name="T23" fmla="*/ 416 h 850"/>
                <a:gd name="T24" fmla="*/ 375 w 1420"/>
                <a:gd name="T25" fmla="*/ 203 h 850"/>
                <a:gd name="T26" fmla="*/ 0 w 1420"/>
                <a:gd name="T27" fmla="*/ 0 h 850"/>
                <a:gd name="T28" fmla="*/ 264 w 1420"/>
                <a:gd name="T29" fmla="*/ 22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20" h="850">
                  <a:moveTo>
                    <a:pt x="264" y="22"/>
                  </a:moveTo>
                  <a:cubicBezTo>
                    <a:pt x="558" y="44"/>
                    <a:pt x="767" y="64"/>
                    <a:pt x="977" y="90"/>
                  </a:cubicBezTo>
                  <a:cubicBezTo>
                    <a:pt x="1057" y="100"/>
                    <a:pt x="1088" y="192"/>
                    <a:pt x="1098" y="235"/>
                  </a:cubicBezTo>
                  <a:cubicBezTo>
                    <a:pt x="998" y="210"/>
                    <a:pt x="839" y="204"/>
                    <a:pt x="839" y="204"/>
                  </a:cubicBezTo>
                  <a:cubicBezTo>
                    <a:pt x="830" y="299"/>
                    <a:pt x="830" y="299"/>
                    <a:pt x="830" y="299"/>
                  </a:cubicBezTo>
                  <a:cubicBezTo>
                    <a:pt x="830" y="299"/>
                    <a:pt x="966" y="260"/>
                    <a:pt x="1115" y="258"/>
                  </a:cubicBezTo>
                  <a:cubicBezTo>
                    <a:pt x="1115" y="258"/>
                    <a:pt x="1420" y="257"/>
                    <a:pt x="1406" y="463"/>
                  </a:cubicBezTo>
                  <a:cubicBezTo>
                    <a:pt x="1322" y="405"/>
                    <a:pt x="1152" y="428"/>
                    <a:pt x="1104" y="436"/>
                  </a:cubicBezTo>
                  <a:cubicBezTo>
                    <a:pt x="951" y="461"/>
                    <a:pt x="805" y="532"/>
                    <a:pt x="636" y="622"/>
                  </a:cubicBezTo>
                  <a:cubicBezTo>
                    <a:pt x="482" y="703"/>
                    <a:pt x="315" y="791"/>
                    <a:pt x="120" y="850"/>
                  </a:cubicBezTo>
                  <a:cubicBezTo>
                    <a:pt x="206" y="767"/>
                    <a:pt x="429" y="520"/>
                    <a:pt x="429" y="520"/>
                  </a:cubicBezTo>
                  <a:cubicBezTo>
                    <a:pt x="131" y="416"/>
                    <a:pt x="131" y="416"/>
                    <a:pt x="131" y="416"/>
                  </a:cubicBezTo>
                  <a:cubicBezTo>
                    <a:pt x="375" y="203"/>
                    <a:pt x="375" y="203"/>
                    <a:pt x="375" y="203"/>
                  </a:cubicBezTo>
                  <a:cubicBezTo>
                    <a:pt x="0" y="0"/>
                    <a:pt x="0" y="0"/>
                    <a:pt x="0" y="0"/>
                  </a:cubicBezTo>
                  <a:cubicBezTo>
                    <a:pt x="93" y="8"/>
                    <a:pt x="182" y="15"/>
                    <a:pt x="264"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68">
              <a:extLst>
                <a:ext uri="{FF2B5EF4-FFF2-40B4-BE49-F238E27FC236}">
                  <a16:creationId xmlns:a16="http://schemas.microsoft.com/office/drawing/2014/main" id="{7A7FB9A9-D903-AB44-8509-AEDFA873CE75}"/>
                </a:ext>
              </a:extLst>
            </p:cNvPr>
            <p:cNvSpPr>
              <a:spLocks/>
            </p:cNvSpPr>
            <p:nvPr userDrawn="1"/>
          </p:nvSpPr>
          <p:spPr bwMode="auto">
            <a:xfrm>
              <a:off x="3750" y="1503"/>
              <a:ext cx="59" cy="1386"/>
            </a:xfrm>
            <a:custGeom>
              <a:avLst/>
              <a:gdLst>
                <a:gd name="T0" fmla="*/ 236 w 236"/>
                <a:gd name="T1" fmla="*/ 0 h 5594"/>
                <a:gd name="T2" fmla="*/ 116 w 236"/>
                <a:gd name="T3" fmla="*/ 1792 h 5594"/>
                <a:gd name="T4" fmla="*/ 116 w 236"/>
                <a:gd name="T5" fmla="*/ 5108 h 5594"/>
                <a:gd name="T6" fmla="*/ 0 w 236"/>
                <a:gd name="T7" fmla="*/ 5594 h 5594"/>
              </a:gdLst>
              <a:ahLst/>
              <a:cxnLst>
                <a:cxn ang="0">
                  <a:pos x="T0" y="T1"/>
                </a:cxn>
                <a:cxn ang="0">
                  <a:pos x="T2" y="T3"/>
                </a:cxn>
                <a:cxn ang="0">
                  <a:pos x="T4" y="T5"/>
                </a:cxn>
                <a:cxn ang="0">
                  <a:pos x="T6" y="T7"/>
                </a:cxn>
              </a:cxnLst>
              <a:rect l="0" t="0" r="r" b="b"/>
              <a:pathLst>
                <a:path w="236" h="5594">
                  <a:moveTo>
                    <a:pt x="236" y="0"/>
                  </a:moveTo>
                  <a:cubicBezTo>
                    <a:pt x="236" y="0"/>
                    <a:pt x="116" y="644"/>
                    <a:pt x="116" y="1792"/>
                  </a:cubicBezTo>
                  <a:cubicBezTo>
                    <a:pt x="116" y="5108"/>
                    <a:pt x="116" y="5108"/>
                    <a:pt x="116" y="5108"/>
                  </a:cubicBezTo>
                  <a:cubicBezTo>
                    <a:pt x="116" y="5337"/>
                    <a:pt x="96" y="5474"/>
                    <a:pt x="0" y="55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69">
              <a:extLst>
                <a:ext uri="{FF2B5EF4-FFF2-40B4-BE49-F238E27FC236}">
                  <a16:creationId xmlns:a16="http://schemas.microsoft.com/office/drawing/2014/main" id="{FC28484A-7EDA-F545-869F-81A3A5093258}"/>
                </a:ext>
              </a:extLst>
            </p:cNvPr>
            <p:cNvSpPr>
              <a:spLocks/>
            </p:cNvSpPr>
            <p:nvPr userDrawn="1"/>
          </p:nvSpPr>
          <p:spPr bwMode="auto">
            <a:xfrm>
              <a:off x="2919" y="1494"/>
              <a:ext cx="934" cy="1816"/>
            </a:xfrm>
            <a:custGeom>
              <a:avLst/>
              <a:gdLst>
                <a:gd name="T0" fmla="*/ 3358 w 3774"/>
                <a:gd name="T1" fmla="*/ 5632 h 7335"/>
                <a:gd name="T2" fmla="*/ 3079 w 3774"/>
                <a:gd name="T3" fmla="*/ 6187 h 7335"/>
                <a:gd name="T4" fmla="*/ 3079 w 3774"/>
                <a:gd name="T5" fmla="*/ 6187 h 7335"/>
                <a:gd name="T6" fmla="*/ 3302 w 3774"/>
                <a:gd name="T7" fmla="*/ 6410 h 7335"/>
                <a:gd name="T8" fmla="*/ 3720 w 3774"/>
                <a:gd name="T9" fmla="*/ 6636 h 7335"/>
                <a:gd name="T10" fmla="*/ 3449 w 3774"/>
                <a:gd name="T11" fmla="*/ 6873 h 7335"/>
                <a:gd name="T12" fmla="*/ 3774 w 3774"/>
                <a:gd name="T13" fmla="*/ 6975 h 7335"/>
                <a:gd name="T14" fmla="*/ 3441 w 3774"/>
                <a:gd name="T15" fmla="*/ 7312 h 7335"/>
                <a:gd name="T16" fmla="*/ 3169 w 3774"/>
                <a:gd name="T17" fmla="*/ 7335 h 7335"/>
                <a:gd name="T18" fmla="*/ 1281 w 3774"/>
                <a:gd name="T19" fmla="*/ 6924 h 7335"/>
                <a:gd name="T20" fmla="*/ 636 w 3774"/>
                <a:gd name="T21" fmla="*/ 7086 h 7335"/>
                <a:gd name="T22" fmla="*/ 823 w 3774"/>
                <a:gd name="T23" fmla="*/ 6882 h 7335"/>
                <a:gd name="T24" fmla="*/ 339 w 3774"/>
                <a:gd name="T25" fmla="*/ 6912 h 7335"/>
                <a:gd name="T26" fmla="*/ 675 w 3774"/>
                <a:gd name="T27" fmla="*/ 6684 h 7335"/>
                <a:gd name="T28" fmla="*/ 0 w 3774"/>
                <a:gd name="T29" fmla="*/ 6500 h 7335"/>
                <a:gd name="T30" fmla="*/ 1280 w 3774"/>
                <a:gd name="T31" fmla="*/ 6465 h 7335"/>
                <a:gd name="T32" fmla="*/ 2083 w 3774"/>
                <a:gd name="T33" fmla="*/ 6498 h 7335"/>
                <a:gd name="T34" fmla="*/ 1500 w 3774"/>
                <a:gd name="T35" fmla="*/ 6006 h 7335"/>
                <a:gd name="T36" fmla="*/ 1976 w 3774"/>
                <a:gd name="T37" fmla="*/ 6078 h 7335"/>
                <a:gd name="T38" fmla="*/ 1432 w 3774"/>
                <a:gd name="T39" fmla="*/ 5412 h 7335"/>
                <a:gd name="T40" fmla="*/ 1964 w 3774"/>
                <a:gd name="T41" fmla="*/ 5598 h 7335"/>
                <a:gd name="T42" fmla="*/ 1482 w 3774"/>
                <a:gd name="T43" fmla="*/ 4831 h 7335"/>
                <a:gd name="T44" fmla="*/ 1902 w 3774"/>
                <a:gd name="T45" fmla="*/ 5096 h 7335"/>
                <a:gd name="T46" fmla="*/ 1544 w 3774"/>
                <a:gd name="T47" fmla="*/ 4223 h 7335"/>
                <a:gd name="T48" fmla="*/ 1936 w 3774"/>
                <a:gd name="T49" fmla="*/ 4487 h 7335"/>
                <a:gd name="T50" fmla="*/ 1678 w 3774"/>
                <a:gd name="T51" fmla="*/ 3401 h 7335"/>
                <a:gd name="T52" fmla="*/ 2063 w 3774"/>
                <a:gd name="T53" fmla="*/ 4032 h 7335"/>
                <a:gd name="T54" fmla="*/ 1872 w 3774"/>
                <a:gd name="T55" fmla="*/ 2493 h 7335"/>
                <a:gd name="T56" fmla="*/ 2345 w 3774"/>
                <a:gd name="T57" fmla="*/ 3685 h 7335"/>
                <a:gd name="T58" fmla="*/ 2340 w 3774"/>
                <a:gd name="T59" fmla="*/ 1341 h 7335"/>
                <a:gd name="T60" fmla="*/ 2525 w 3774"/>
                <a:gd name="T61" fmla="*/ 2863 h 7335"/>
                <a:gd name="T62" fmla="*/ 3007 w 3774"/>
                <a:gd name="T63" fmla="*/ 550 h 7335"/>
                <a:gd name="T64" fmla="*/ 2911 w 3774"/>
                <a:gd name="T65" fmla="*/ 2268 h 7335"/>
                <a:gd name="T66" fmla="*/ 3594 w 3774"/>
                <a:gd name="T67" fmla="*/ 38 h 7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74" h="7335">
                  <a:moveTo>
                    <a:pt x="3358" y="5632"/>
                  </a:moveTo>
                  <a:cubicBezTo>
                    <a:pt x="3219" y="5793"/>
                    <a:pt x="3040" y="6021"/>
                    <a:pt x="3079" y="6187"/>
                  </a:cubicBezTo>
                  <a:cubicBezTo>
                    <a:pt x="3079" y="6187"/>
                    <a:pt x="3079" y="6187"/>
                    <a:pt x="3079" y="6187"/>
                  </a:cubicBezTo>
                  <a:cubicBezTo>
                    <a:pt x="3107" y="6325"/>
                    <a:pt x="3302" y="6410"/>
                    <a:pt x="3302" y="6410"/>
                  </a:cubicBezTo>
                  <a:cubicBezTo>
                    <a:pt x="3720" y="6636"/>
                    <a:pt x="3720" y="6636"/>
                    <a:pt x="3720" y="6636"/>
                  </a:cubicBezTo>
                  <a:cubicBezTo>
                    <a:pt x="3449" y="6873"/>
                    <a:pt x="3449" y="6873"/>
                    <a:pt x="3449" y="6873"/>
                  </a:cubicBezTo>
                  <a:cubicBezTo>
                    <a:pt x="3774" y="6975"/>
                    <a:pt x="3774" y="6975"/>
                    <a:pt x="3774" y="6975"/>
                  </a:cubicBezTo>
                  <a:cubicBezTo>
                    <a:pt x="3774" y="6975"/>
                    <a:pt x="3476" y="7281"/>
                    <a:pt x="3441" y="7312"/>
                  </a:cubicBezTo>
                  <a:cubicBezTo>
                    <a:pt x="3356" y="7326"/>
                    <a:pt x="3266" y="7335"/>
                    <a:pt x="3169" y="7335"/>
                  </a:cubicBezTo>
                  <a:cubicBezTo>
                    <a:pt x="2479" y="7335"/>
                    <a:pt x="1519" y="6927"/>
                    <a:pt x="1281" y="6924"/>
                  </a:cubicBezTo>
                  <a:cubicBezTo>
                    <a:pt x="995" y="6921"/>
                    <a:pt x="636" y="7086"/>
                    <a:pt x="636" y="7086"/>
                  </a:cubicBezTo>
                  <a:cubicBezTo>
                    <a:pt x="823" y="6882"/>
                    <a:pt x="823" y="6882"/>
                    <a:pt x="823" y="6882"/>
                  </a:cubicBezTo>
                  <a:cubicBezTo>
                    <a:pt x="823" y="6882"/>
                    <a:pt x="577" y="6932"/>
                    <a:pt x="339" y="6912"/>
                  </a:cubicBezTo>
                  <a:cubicBezTo>
                    <a:pt x="675" y="6684"/>
                    <a:pt x="675" y="6684"/>
                    <a:pt x="675" y="6684"/>
                  </a:cubicBezTo>
                  <a:cubicBezTo>
                    <a:pt x="380" y="6674"/>
                    <a:pt x="122" y="6586"/>
                    <a:pt x="0" y="6500"/>
                  </a:cubicBezTo>
                  <a:cubicBezTo>
                    <a:pt x="0" y="6500"/>
                    <a:pt x="543" y="6457"/>
                    <a:pt x="1280" y="6465"/>
                  </a:cubicBezTo>
                  <a:cubicBezTo>
                    <a:pt x="1578" y="6468"/>
                    <a:pt x="2083" y="6498"/>
                    <a:pt x="2083" y="6498"/>
                  </a:cubicBezTo>
                  <a:cubicBezTo>
                    <a:pt x="1834" y="6392"/>
                    <a:pt x="1600" y="6252"/>
                    <a:pt x="1500" y="6006"/>
                  </a:cubicBezTo>
                  <a:cubicBezTo>
                    <a:pt x="1976" y="6078"/>
                    <a:pt x="1976" y="6078"/>
                    <a:pt x="1976" y="6078"/>
                  </a:cubicBezTo>
                  <a:cubicBezTo>
                    <a:pt x="1776" y="5956"/>
                    <a:pt x="1486" y="5649"/>
                    <a:pt x="1432" y="5412"/>
                  </a:cubicBezTo>
                  <a:cubicBezTo>
                    <a:pt x="1964" y="5598"/>
                    <a:pt x="1964" y="5598"/>
                    <a:pt x="1964" y="5598"/>
                  </a:cubicBezTo>
                  <a:cubicBezTo>
                    <a:pt x="1869" y="5496"/>
                    <a:pt x="1541" y="5188"/>
                    <a:pt x="1482" y="4831"/>
                  </a:cubicBezTo>
                  <a:cubicBezTo>
                    <a:pt x="1902" y="5096"/>
                    <a:pt x="1902" y="5096"/>
                    <a:pt x="1902" y="5096"/>
                  </a:cubicBezTo>
                  <a:cubicBezTo>
                    <a:pt x="1792" y="4985"/>
                    <a:pt x="1493" y="4396"/>
                    <a:pt x="1544" y="4223"/>
                  </a:cubicBezTo>
                  <a:cubicBezTo>
                    <a:pt x="1936" y="4487"/>
                    <a:pt x="1936" y="4487"/>
                    <a:pt x="1936" y="4487"/>
                  </a:cubicBezTo>
                  <a:cubicBezTo>
                    <a:pt x="1748" y="4255"/>
                    <a:pt x="1529" y="3640"/>
                    <a:pt x="1678" y="3401"/>
                  </a:cubicBezTo>
                  <a:cubicBezTo>
                    <a:pt x="1797" y="3864"/>
                    <a:pt x="2063" y="4032"/>
                    <a:pt x="2063" y="4032"/>
                  </a:cubicBezTo>
                  <a:cubicBezTo>
                    <a:pt x="1889" y="3780"/>
                    <a:pt x="1513" y="2887"/>
                    <a:pt x="1872" y="2493"/>
                  </a:cubicBezTo>
                  <a:cubicBezTo>
                    <a:pt x="1966" y="3384"/>
                    <a:pt x="2345" y="3685"/>
                    <a:pt x="2345" y="3685"/>
                  </a:cubicBezTo>
                  <a:cubicBezTo>
                    <a:pt x="2031" y="3186"/>
                    <a:pt x="1674" y="1652"/>
                    <a:pt x="2340" y="1341"/>
                  </a:cubicBezTo>
                  <a:cubicBezTo>
                    <a:pt x="2210" y="2327"/>
                    <a:pt x="2525" y="2863"/>
                    <a:pt x="2525" y="2863"/>
                  </a:cubicBezTo>
                  <a:cubicBezTo>
                    <a:pt x="2326" y="1955"/>
                    <a:pt x="2332" y="668"/>
                    <a:pt x="3007" y="550"/>
                  </a:cubicBezTo>
                  <a:cubicBezTo>
                    <a:pt x="2676" y="1520"/>
                    <a:pt x="2911" y="2268"/>
                    <a:pt x="2911" y="2268"/>
                  </a:cubicBezTo>
                  <a:cubicBezTo>
                    <a:pt x="2863" y="0"/>
                    <a:pt x="3594" y="38"/>
                    <a:pt x="3594" y="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5" name="Text Placeholder 3">
            <a:extLst>
              <a:ext uri="{FF2B5EF4-FFF2-40B4-BE49-F238E27FC236}">
                <a16:creationId xmlns:a16="http://schemas.microsoft.com/office/drawing/2014/main" id="{4EC5CC60-4AF4-F644-B8B0-4E05C102B845}"/>
              </a:ext>
            </a:extLst>
          </p:cNvPr>
          <p:cNvSpPr>
            <a:spLocks noGrp="1"/>
          </p:cNvSpPr>
          <p:nvPr>
            <p:ph type="body" sz="quarter" idx="12"/>
          </p:nvPr>
        </p:nvSpPr>
        <p:spPr>
          <a:xfrm>
            <a:off x="504824" y="2442194"/>
            <a:ext cx="2726056" cy="986806"/>
          </a:xfrm>
        </p:spPr>
        <p:txBody>
          <a:bodyPr/>
          <a:lstStyle>
            <a:lvl1pPr>
              <a:lnSpc>
                <a:spcPct val="112000"/>
              </a:lnSpc>
              <a:spcAft>
                <a:spcPts val="0"/>
              </a:spcAf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7" name="Text Placeholder 3">
            <a:extLst>
              <a:ext uri="{FF2B5EF4-FFF2-40B4-BE49-F238E27FC236}">
                <a16:creationId xmlns:a16="http://schemas.microsoft.com/office/drawing/2014/main" id="{1BAE55D1-F868-E44A-BDBA-496630A1EDA5}"/>
              </a:ext>
            </a:extLst>
          </p:cNvPr>
          <p:cNvSpPr>
            <a:spLocks noGrp="1"/>
          </p:cNvSpPr>
          <p:nvPr>
            <p:ph type="body" sz="quarter" idx="13"/>
          </p:nvPr>
        </p:nvSpPr>
        <p:spPr>
          <a:xfrm>
            <a:off x="3549332" y="2442194"/>
            <a:ext cx="2726056" cy="986806"/>
          </a:xfrm>
        </p:spPr>
        <p:txBody>
          <a:bodyPr/>
          <a:lstStyle>
            <a:lvl1pPr>
              <a:lnSpc>
                <a:spcPct val="112000"/>
              </a:lnSpc>
              <a:spcAft>
                <a:spcPts val="0"/>
              </a:spcAf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04662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4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7417E-3B96-499C-AC3A-CDF07AEF4BCB}"/>
              </a:ext>
            </a:extLst>
          </p:cNvPr>
          <p:cNvSpPr>
            <a:spLocks noGrp="1"/>
          </p:cNvSpPr>
          <p:nvPr>
            <p:ph type="title"/>
          </p:nvPr>
        </p:nvSpPr>
        <p:spPr>
          <a:xfrm>
            <a:off x="504000" y="550800"/>
            <a:ext cx="11183175" cy="1187450"/>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92A555-CEFA-4D21-902E-3F719B31B369}"/>
              </a:ext>
            </a:extLst>
          </p:cNvPr>
          <p:cNvSpPr>
            <a:spLocks noGrp="1"/>
          </p:cNvSpPr>
          <p:nvPr>
            <p:ph idx="1"/>
          </p:nvPr>
        </p:nvSpPr>
        <p:spPr>
          <a:xfrm>
            <a:off x="504824" y="2026801"/>
            <a:ext cx="4140000" cy="435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Picture Placeholder 6">
            <a:extLst>
              <a:ext uri="{FF2B5EF4-FFF2-40B4-BE49-F238E27FC236}">
                <a16:creationId xmlns:a16="http://schemas.microsoft.com/office/drawing/2014/main" id="{7D6F183F-50F5-F347-8D3A-DF3311A81380}"/>
              </a:ext>
            </a:extLst>
          </p:cNvPr>
          <p:cNvSpPr>
            <a:spLocks noGrp="1"/>
          </p:cNvSpPr>
          <p:nvPr>
            <p:ph type="pic" sz="quarter" idx="13"/>
          </p:nvPr>
        </p:nvSpPr>
        <p:spPr>
          <a:xfrm>
            <a:off x="5077575" y="2028826"/>
            <a:ext cx="3240000" cy="2124000"/>
          </a:xfrm>
          <a:solidFill>
            <a:schemeClr val="bg1">
              <a:lumMod val="85000"/>
            </a:schemeClr>
          </a:solidFill>
        </p:spPr>
        <p:txBody>
          <a:bodyPr/>
          <a:lstStyle/>
          <a:p>
            <a:r>
              <a:rPr lang="en-US"/>
              <a:t>Click icon to add picture</a:t>
            </a:r>
            <a:endParaRPr lang="en-GB"/>
          </a:p>
        </p:txBody>
      </p:sp>
      <p:sp>
        <p:nvSpPr>
          <p:cNvPr id="8" name="Picture Placeholder 6">
            <a:extLst>
              <a:ext uri="{FF2B5EF4-FFF2-40B4-BE49-F238E27FC236}">
                <a16:creationId xmlns:a16="http://schemas.microsoft.com/office/drawing/2014/main" id="{6D7E614C-60AC-6F42-A716-A5BA95111F5C}"/>
              </a:ext>
            </a:extLst>
          </p:cNvPr>
          <p:cNvSpPr>
            <a:spLocks noGrp="1"/>
          </p:cNvSpPr>
          <p:nvPr>
            <p:ph type="pic" sz="quarter" idx="14"/>
          </p:nvPr>
        </p:nvSpPr>
        <p:spPr>
          <a:xfrm>
            <a:off x="8439322" y="2028826"/>
            <a:ext cx="3240000" cy="2124000"/>
          </a:xfrm>
          <a:solidFill>
            <a:schemeClr val="bg1">
              <a:lumMod val="85000"/>
            </a:schemeClr>
          </a:solidFill>
        </p:spPr>
        <p:txBody>
          <a:bodyPr/>
          <a:lstStyle/>
          <a:p>
            <a:r>
              <a:rPr lang="en-US"/>
              <a:t>Click icon to add picture</a:t>
            </a:r>
            <a:endParaRPr lang="en-GB"/>
          </a:p>
        </p:txBody>
      </p:sp>
      <p:sp>
        <p:nvSpPr>
          <p:cNvPr id="9" name="Picture Placeholder 6">
            <a:extLst>
              <a:ext uri="{FF2B5EF4-FFF2-40B4-BE49-F238E27FC236}">
                <a16:creationId xmlns:a16="http://schemas.microsoft.com/office/drawing/2014/main" id="{81CF12D5-ACD0-964B-8F86-2EC87E6AD044}"/>
              </a:ext>
            </a:extLst>
          </p:cNvPr>
          <p:cNvSpPr>
            <a:spLocks noGrp="1"/>
          </p:cNvSpPr>
          <p:nvPr>
            <p:ph type="pic" sz="quarter" idx="15"/>
          </p:nvPr>
        </p:nvSpPr>
        <p:spPr>
          <a:xfrm>
            <a:off x="5077575" y="4257750"/>
            <a:ext cx="3240000" cy="2124000"/>
          </a:xfrm>
          <a:solidFill>
            <a:schemeClr val="bg1">
              <a:lumMod val="85000"/>
            </a:schemeClr>
          </a:solidFill>
        </p:spPr>
        <p:txBody>
          <a:bodyPr/>
          <a:lstStyle/>
          <a:p>
            <a:r>
              <a:rPr lang="en-US"/>
              <a:t>Click icon to add picture</a:t>
            </a:r>
            <a:endParaRPr lang="en-GB"/>
          </a:p>
        </p:txBody>
      </p:sp>
      <p:sp>
        <p:nvSpPr>
          <p:cNvPr id="10" name="Picture Placeholder 6">
            <a:extLst>
              <a:ext uri="{FF2B5EF4-FFF2-40B4-BE49-F238E27FC236}">
                <a16:creationId xmlns:a16="http://schemas.microsoft.com/office/drawing/2014/main" id="{58187A2F-D967-034D-8415-3B08E9F0D4D5}"/>
              </a:ext>
            </a:extLst>
          </p:cNvPr>
          <p:cNvSpPr>
            <a:spLocks noGrp="1"/>
          </p:cNvSpPr>
          <p:nvPr>
            <p:ph type="pic" sz="quarter" idx="16"/>
          </p:nvPr>
        </p:nvSpPr>
        <p:spPr>
          <a:xfrm>
            <a:off x="8439322" y="4257750"/>
            <a:ext cx="3240000" cy="2124000"/>
          </a:xfrm>
          <a:solidFill>
            <a:schemeClr val="bg1">
              <a:lumMod val="85000"/>
            </a:schemeClr>
          </a:solidFill>
        </p:spPr>
        <p:txBody>
          <a:bodyPr/>
          <a:lstStyle/>
          <a:p>
            <a:r>
              <a:rPr lang="en-US"/>
              <a:t>Click icon to add picture</a:t>
            </a:r>
            <a:endParaRPr lang="en-GB"/>
          </a:p>
        </p:txBody>
      </p:sp>
      <p:sp>
        <p:nvSpPr>
          <p:cNvPr id="11" name="Date Placeholder 10">
            <a:extLst>
              <a:ext uri="{FF2B5EF4-FFF2-40B4-BE49-F238E27FC236}">
                <a16:creationId xmlns:a16="http://schemas.microsoft.com/office/drawing/2014/main" id="{F77ECADA-054B-264C-AE18-329A92B8B773}"/>
              </a:ext>
            </a:extLst>
          </p:cNvPr>
          <p:cNvSpPr>
            <a:spLocks noGrp="1"/>
          </p:cNvSpPr>
          <p:nvPr>
            <p:ph type="dt" sz="half" idx="17"/>
          </p:nvPr>
        </p:nvSpPr>
        <p:spPr/>
        <p:txBody>
          <a:bodyPr/>
          <a:lstStyle/>
          <a:p>
            <a:pPr algn="l"/>
            <a:fld id="{FEE4D48A-856F-4FB7-9387-B77F5473E3B0}" type="datetime1">
              <a:rPr lang="en-GB" smtClean="0"/>
              <a:t>20/06/2024</a:t>
            </a:fld>
            <a:endParaRPr lang="en-GB"/>
          </a:p>
        </p:txBody>
      </p:sp>
      <p:sp>
        <p:nvSpPr>
          <p:cNvPr id="12" name="Footer Placeholder 11">
            <a:extLst>
              <a:ext uri="{FF2B5EF4-FFF2-40B4-BE49-F238E27FC236}">
                <a16:creationId xmlns:a16="http://schemas.microsoft.com/office/drawing/2014/main" id="{8CD7C49F-98DB-F94A-B6E9-6542542CE1BB}"/>
              </a:ext>
            </a:extLst>
          </p:cNvPr>
          <p:cNvSpPr>
            <a:spLocks noGrp="1"/>
          </p:cNvSpPr>
          <p:nvPr>
            <p:ph type="ftr" sz="quarter" idx="18"/>
          </p:nvPr>
        </p:nvSpPr>
        <p:spPr/>
        <p:txBody>
          <a:bodyPr/>
          <a:lstStyle/>
          <a:p>
            <a:r>
              <a:rPr lang="en-GB"/>
              <a:t>To create or edit a header or footer, go to Insert &gt; Header &amp; Footer</a:t>
            </a:r>
          </a:p>
        </p:txBody>
      </p:sp>
      <p:sp>
        <p:nvSpPr>
          <p:cNvPr id="13" name="Slide Number Placeholder 12">
            <a:extLst>
              <a:ext uri="{FF2B5EF4-FFF2-40B4-BE49-F238E27FC236}">
                <a16:creationId xmlns:a16="http://schemas.microsoft.com/office/drawing/2014/main" id="{E4DEF5FD-5669-B743-A3ED-77D68220ED7E}"/>
              </a:ext>
            </a:extLst>
          </p:cNvPr>
          <p:cNvSpPr>
            <a:spLocks noGrp="1"/>
          </p:cNvSpPr>
          <p:nvPr>
            <p:ph type="sldNum" sz="quarter" idx="19"/>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328542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7417E-3B96-499C-AC3A-CDF07AEF4BCB}"/>
              </a:ext>
            </a:extLst>
          </p:cNvPr>
          <p:cNvSpPr>
            <a:spLocks noGrp="1"/>
          </p:cNvSpPr>
          <p:nvPr>
            <p:ph type="title"/>
          </p:nvPr>
        </p:nvSpPr>
        <p:spPr>
          <a:xfrm>
            <a:off x="504000" y="550800"/>
            <a:ext cx="11183175" cy="1187450"/>
          </a:xfrm>
        </p:spPr>
        <p:txBody>
          <a:bodyPr/>
          <a:lstStyle/>
          <a:p>
            <a:r>
              <a:rPr lang="en-US"/>
              <a:t>Click to edit Master title style</a:t>
            </a:r>
            <a:endParaRPr lang="en-GB"/>
          </a:p>
        </p:txBody>
      </p:sp>
      <p:sp>
        <p:nvSpPr>
          <p:cNvPr id="7" name="Picture Placeholder 6">
            <a:extLst>
              <a:ext uri="{FF2B5EF4-FFF2-40B4-BE49-F238E27FC236}">
                <a16:creationId xmlns:a16="http://schemas.microsoft.com/office/drawing/2014/main" id="{7D6F183F-50F5-F347-8D3A-DF3311A81380}"/>
              </a:ext>
            </a:extLst>
          </p:cNvPr>
          <p:cNvSpPr>
            <a:spLocks noGrp="1"/>
          </p:cNvSpPr>
          <p:nvPr>
            <p:ph type="pic" sz="quarter" idx="13"/>
          </p:nvPr>
        </p:nvSpPr>
        <p:spPr>
          <a:xfrm>
            <a:off x="504000" y="2040925"/>
            <a:ext cx="3301200" cy="2548800"/>
          </a:xfrm>
          <a:solidFill>
            <a:schemeClr val="bg1">
              <a:lumMod val="85000"/>
            </a:schemeClr>
          </a:solidFill>
        </p:spPr>
        <p:txBody>
          <a:bodyPr/>
          <a:lstStyle/>
          <a:p>
            <a:r>
              <a:rPr lang="en-US"/>
              <a:t>Click icon to add picture</a:t>
            </a:r>
            <a:endParaRPr lang="en-GB"/>
          </a:p>
        </p:txBody>
      </p:sp>
      <p:sp>
        <p:nvSpPr>
          <p:cNvPr id="12" name="Picture Placeholder 6">
            <a:extLst>
              <a:ext uri="{FF2B5EF4-FFF2-40B4-BE49-F238E27FC236}">
                <a16:creationId xmlns:a16="http://schemas.microsoft.com/office/drawing/2014/main" id="{7A529A3E-FB3D-DF4A-A2F9-E775C7360C50}"/>
              </a:ext>
            </a:extLst>
          </p:cNvPr>
          <p:cNvSpPr>
            <a:spLocks noGrp="1"/>
          </p:cNvSpPr>
          <p:nvPr>
            <p:ph type="pic" sz="quarter" idx="15"/>
          </p:nvPr>
        </p:nvSpPr>
        <p:spPr>
          <a:xfrm>
            <a:off x="4445400" y="2034875"/>
            <a:ext cx="3301200" cy="2548800"/>
          </a:xfrm>
          <a:solidFill>
            <a:schemeClr val="bg1">
              <a:lumMod val="85000"/>
            </a:schemeClr>
          </a:solidFill>
        </p:spPr>
        <p:txBody>
          <a:bodyPr/>
          <a:lstStyle/>
          <a:p>
            <a:r>
              <a:rPr lang="en-US"/>
              <a:t>Click icon to add picture</a:t>
            </a:r>
            <a:endParaRPr lang="en-GB"/>
          </a:p>
        </p:txBody>
      </p:sp>
      <p:sp>
        <p:nvSpPr>
          <p:cNvPr id="14" name="Picture Placeholder 6">
            <a:extLst>
              <a:ext uri="{FF2B5EF4-FFF2-40B4-BE49-F238E27FC236}">
                <a16:creationId xmlns:a16="http://schemas.microsoft.com/office/drawing/2014/main" id="{E8E75C81-FAFA-444F-AFA7-F038111B6D4C}"/>
              </a:ext>
            </a:extLst>
          </p:cNvPr>
          <p:cNvSpPr>
            <a:spLocks noGrp="1"/>
          </p:cNvSpPr>
          <p:nvPr>
            <p:ph type="pic" sz="quarter" idx="17"/>
          </p:nvPr>
        </p:nvSpPr>
        <p:spPr>
          <a:xfrm>
            <a:off x="8378122" y="2028825"/>
            <a:ext cx="3301200" cy="2548800"/>
          </a:xfrm>
          <a:solidFill>
            <a:schemeClr val="bg1">
              <a:lumMod val="85000"/>
            </a:schemeClr>
          </a:solidFill>
        </p:spPr>
        <p:txBody>
          <a:bodyPr/>
          <a:lstStyle/>
          <a:p>
            <a:r>
              <a:rPr lang="en-US"/>
              <a:t>Click icon to add picture</a:t>
            </a:r>
            <a:endParaRPr lang="en-GB"/>
          </a:p>
        </p:txBody>
      </p:sp>
      <p:sp>
        <p:nvSpPr>
          <p:cNvPr id="15" name="Date Placeholder 14">
            <a:extLst>
              <a:ext uri="{FF2B5EF4-FFF2-40B4-BE49-F238E27FC236}">
                <a16:creationId xmlns:a16="http://schemas.microsoft.com/office/drawing/2014/main" id="{E46A8604-D063-734E-A923-17DCF3C818E6}"/>
              </a:ext>
            </a:extLst>
          </p:cNvPr>
          <p:cNvSpPr>
            <a:spLocks noGrp="1"/>
          </p:cNvSpPr>
          <p:nvPr>
            <p:ph type="dt" sz="half" idx="18"/>
          </p:nvPr>
        </p:nvSpPr>
        <p:spPr/>
        <p:txBody>
          <a:bodyPr/>
          <a:lstStyle/>
          <a:p>
            <a:pPr algn="l"/>
            <a:fld id="{3FF12C38-77F4-4A87-BB51-075CEA138967}" type="datetime1">
              <a:rPr lang="en-GB" smtClean="0"/>
              <a:t>20/06/2024</a:t>
            </a:fld>
            <a:endParaRPr lang="en-GB"/>
          </a:p>
        </p:txBody>
      </p:sp>
      <p:sp>
        <p:nvSpPr>
          <p:cNvPr id="16" name="Footer Placeholder 15">
            <a:extLst>
              <a:ext uri="{FF2B5EF4-FFF2-40B4-BE49-F238E27FC236}">
                <a16:creationId xmlns:a16="http://schemas.microsoft.com/office/drawing/2014/main" id="{69F76947-C27A-3A46-9553-566EDCC43B36}"/>
              </a:ext>
            </a:extLst>
          </p:cNvPr>
          <p:cNvSpPr>
            <a:spLocks noGrp="1"/>
          </p:cNvSpPr>
          <p:nvPr>
            <p:ph type="ftr" sz="quarter" idx="19"/>
          </p:nvPr>
        </p:nvSpPr>
        <p:spPr/>
        <p:txBody>
          <a:bodyPr/>
          <a:lstStyle/>
          <a:p>
            <a:r>
              <a:rPr lang="en-GB"/>
              <a:t>To create or edit a header or footer, go to Insert &gt; Header &amp; Footer</a:t>
            </a:r>
          </a:p>
        </p:txBody>
      </p:sp>
      <p:sp>
        <p:nvSpPr>
          <p:cNvPr id="17" name="Slide Number Placeholder 16">
            <a:extLst>
              <a:ext uri="{FF2B5EF4-FFF2-40B4-BE49-F238E27FC236}">
                <a16:creationId xmlns:a16="http://schemas.microsoft.com/office/drawing/2014/main" id="{13C599AC-D93A-1A40-B4F9-D368AFB6527E}"/>
              </a:ext>
            </a:extLst>
          </p:cNvPr>
          <p:cNvSpPr>
            <a:spLocks noGrp="1"/>
          </p:cNvSpPr>
          <p:nvPr>
            <p:ph type="sldNum" sz="quarter" idx="20"/>
          </p:nvPr>
        </p:nvSpPr>
        <p:spPr/>
        <p:txBody>
          <a:bodyPr/>
          <a:lstStyle/>
          <a:p>
            <a:fld id="{5B4A74C5-79B0-4340-9A8D-1CCBE3E8C644}" type="slidenum">
              <a:rPr lang="en-GB" smtClean="0"/>
              <a:pPr/>
              <a:t>‹#›</a:t>
            </a:fld>
            <a:endParaRPr lang="en-GB"/>
          </a:p>
        </p:txBody>
      </p:sp>
      <p:sp>
        <p:nvSpPr>
          <p:cNvPr id="21" name="Content Placeholder 2">
            <a:extLst>
              <a:ext uri="{FF2B5EF4-FFF2-40B4-BE49-F238E27FC236}">
                <a16:creationId xmlns:a16="http://schemas.microsoft.com/office/drawing/2014/main" id="{AF30AE00-BBC7-4641-A388-21B7636095A6}"/>
              </a:ext>
            </a:extLst>
          </p:cNvPr>
          <p:cNvSpPr>
            <a:spLocks noGrp="1"/>
          </p:cNvSpPr>
          <p:nvPr>
            <p:ph idx="1"/>
          </p:nvPr>
        </p:nvSpPr>
        <p:spPr>
          <a:xfrm>
            <a:off x="504825" y="4872827"/>
            <a:ext cx="3309053" cy="1508924"/>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Content Placeholder 2">
            <a:extLst>
              <a:ext uri="{FF2B5EF4-FFF2-40B4-BE49-F238E27FC236}">
                <a16:creationId xmlns:a16="http://schemas.microsoft.com/office/drawing/2014/main" id="{E3C5B76E-67E4-B441-A2EB-FE142C3E56CB}"/>
              </a:ext>
            </a:extLst>
          </p:cNvPr>
          <p:cNvSpPr>
            <a:spLocks noGrp="1"/>
          </p:cNvSpPr>
          <p:nvPr>
            <p:ph idx="14"/>
          </p:nvPr>
        </p:nvSpPr>
        <p:spPr>
          <a:xfrm>
            <a:off x="4437547" y="4866023"/>
            <a:ext cx="3309053" cy="1515728"/>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3" name="Content Placeholder 2">
            <a:extLst>
              <a:ext uri="{FF2B5EF4-FFF2-40B4-BE49-F238E27FC236}">
                <a16:creationId xmlns:a16="http://schemas.microsoft.com/office/drawing/2014/main" id="{9924B702-C920-CC4C-AB9B-E5241B2248FA}"/>
              </a:ext>
            </a:extLst>
          </p:cNvPr>
          <p:cNvSpPr>
            <a:spLocks noGrp="1"/>
          </p:cNvSpPr>
          <p:nvPr>
            <p:ph idx="16"/>
          </p:nvPr>
        </p:nvSpPr>
        <p:spPr>
          <a:xfrm>
            <a:off x="8370269" y="4859219"/>
            <a:ext cx="3309053" cy="1522532"/>
          </a:xfr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00056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bg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126D46-BC5D-46ED-8980-6E82FDD288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C4443FCA-9294-41A7-A9C0-27EAD67AF2F9}"/>
              </a:ext>
            </a:extLst>
          </p:cNvPr>
          <p:cNvSpPr>
            <a:spLocks noGrp="1"/>
          </p:cNvSpPr>
          <p:nvPr>
            <p:ph type="title"/>
          </p:nvPr>
        </p:nvSpPr>
        <p:spPr>
          <a:xfrm>
            <a:off x="504825" y="549275"/>
            <a:ext cx="5770563" cy="5832475"/>
          </a:xfrm>
        </p:spPr>
        <p:txBody>
          <a:bodyPr anchor="t"/>
          <a:lstStyle>
            <a:lvl1pPr>
              <a:defRPr sz="65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4126129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2">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52CA24D-5DF8-48B0-AB39-60E2BA9FD5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4" name="Title 1">
            <a:extLst>
              <a:ext uri="{FF2B5EF4-FFF2-40B4-BE49-F238E27FC236}">
                <a16:creationId xmlns:a16="http://schemas.microsoft.com/office/drawing/2014/main" id="{7703DDDC-291A-3043-A7B8-C2944D8C2F1F}"/>
              </a:ext>
            </a:extLst>
          </p:cNvPr>
          <p:cNvSpPr>
            <a:spLocks noGrp="1"/>
          </p:cNvSpPr>
          <p:nvPr>
            <p:ph type="title"/>
          </p:nvPr>
        </p:nvSpPr>
        <p:spPr>
          <a:xfrm>
            <a:off x="504825" y="549275"/>
            <a:ext cx="5770563" cy="5832475"/>
          </a:xfrm>
        </p:spPr>
        <p:txBody>
          <a:bodyPr anchor="t"/>
          <a:lstStyle>
            <a:lvl1pPr>
              <a:defRPr sz="65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1613599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3">
    <p:bg>
      <p:bgPr>
        <a:solidFill>
          <a:schemeClr val="tx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A5400D-7B89-4AEF-AD2F-C4EC4B24DD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3CADD10B-5351-EC45-9D04-9E2F2AED4960}"/>
              </a:ext>
            </a:extLst>
          </p:cNvPr>
          <p:cNvSpPr>
            <a:spLocks noGrp="1"/>
          </p:cNvSpPr>
          <p:nvPr>
            <p:ph type="title"/>
          </p:nvPr>
        </p:nvSpPr>
        <p:spPr>
          <a:xfrm>
            <a:off x="504825" y="549275"/>
            <a:ext cx="5770563" cy="5832475"/>
          </a:xfrm>
        </p:spPr>
        <p:txBody>
          <a:bodyPr anchor="t"/>
          <a:lstStyle>
            <a:lvl1pPr>
              <a:defRPr sz="65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34877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43A9-3564-4F63-BA2E-A27814223CA9}"/>
              </a:ext>
            </a:extLst>
          </p:cNvPr>
          <p:cNvSpPr>
            <a:spLocks noGrp="1"/>
          </p:cNvSpPr>
          <p:nvPr>
            <p:ph type="title"/>
          </p:nvPr>
        </p:nvSpPr>
        <p:spPr/>
        <p:txBody>
          <a:bodyPr/>
          <a:lstStyle/>
          <a:p>
            <a:r>
              <a:rPr lang="en-US"/>
              <a:t>Click to edit Master title style</a:t>
            </a:r>
            <a:endParaRPr lang="en-GB"/>
          </a:p>
        </p:txBody>
      </p:sp>
      <p:sp>
        <p:nvSpPr>
          <p:cNvPr id="6" name="Date Placeholder 5">
            <a:extLst>
              <a:ext uri="{FF2B5EF4-FFF2-40B4-BE49-F238E27FC236}">
                <a16:creationId xmlns:a16="http://schemas.microsoft.com/office/drawing/2014/main" id="{BAB7DA8D-25AF-774D-BDBF-FFABEF37DF62}"/>
              </a:ext>
            </a:extLst>
          </p:cNvPr>
          <p:cNvSpPr>
            <a:spLocks noGrp="1"/>
          </p:cNvSpPr>
          <p:nvPr>
            <p:ph type="dt" sz="half" idx="10"/>
          </p:nvPr>
        </p:nvSpPr>
        <p:spPr/>
        <p:txBody>
          <a:bodyPr/>
          <a:lstStyle/>
          <a:p>
            <a:pPr algn="l"/>
            <a:fld id="{99D968A8-B5CF-4694-A349-2CD47B236532}" type="datetime1">
              <a:rPr lang="en-GB" smtClean="0"/>
              <a:t>20/06/2024</a:t>
            </a:fld>
            <a:endParaRPr lang="en-GB"/>
          </a:p>
        </p:txBody>
      </p:sp>
      <p:sp>
        <p:nvSpPr>
          <p:cNvPr id="7" name="Footer Placeholder 6">
            <a:extLst>
              <a:ext uri="{FF2B5EF4-FFF2-40B4-BE49-F238E27FC236}">
                <a16:creationId xmlns:a16="http://schemas.microsoft.com/office/drawing/2014/main" id="{21D5EFB8-0EE1-544B-BDDD-2AE5CEED69DB}"/>
              </a:ext>
            </a:extLst>
          </p:cNvPr>
          <p:cNvSpPr>
            <a:spLocks noGrp="1"/>
          </p:cNvSpPr>
          <p:nvPr>
            <p:ph type="ftr" sz="quarter" idx="11"/>
          </p:nvPr>
        </p:nvSpPr>
        <p:spPr/>
        <p:txBody>
          <a:bodyPr/>
          <a:lstStyle/>
          <a:p>
            <a:r>
              <a:rPr lang="en-GB"/>
              <a:t>To create or edit a header or footer, go to Insert &gt; Header &amp; Footer</a:t>
            </a:r>
          </a:p>
        </p:txBody>
      </p:sp>
      <p:sp>
        <p:nvSpPr>
          <p:cNvPr id="8" name="Slide Number Placeholder 7">
            <a:extLst>
              <a:ext uri="{FF2B5EF4-FFF2-40B4-BE49-F238E27FC236}">
                <a16:creationId xmlns:a16="http://schemas.microsoft.com/office/drawing/2014/main" id="{3CBBAC67-0E50-2949-876E-ACCE3F2EABFC}"/>
              </a:ext>
            </a:extLst>
          </p:cNvPr>
          <p:cNvSpPr>
            <a:spLocks noGrp="1"/>
          </p:cNvSpPr>
          <p:nvPr>
            <p:ph type="sldNum" sz="quarter" idx="12"/>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3894959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0E09F45-A703-9F41-A7AC-D760BBC32423}"/>
              </a:ext>
            </a:extLst>
          </p:cNvPr>
          <p:cNvSpPr>
            <a:spLocks noGrp="1"/>
          </p:cNvSpPr>
          <p:nvPr>
            <p:ph type="dt" sz="half" idx="10"/>
          </p:nvPr>
        </p:nvSpPr>
        <p:spPr/>
        <p:txBody>
          <a:bodyPr/>
          <a:lstStyle/>
          <a:p>
            <a:pPr algn="l"/>
            <a:fld id="{72101F6D-7A69-43FA-BBF1-C34DD433E447}" type="datetime1">
              <a:rPr lang="en-GB" smtClean="0"/>
              <a:t>20/06/2024</a:t>
            </a:fld>
            <a:endParaRPr lang="en-GB"/>
          </a:p>
        </p:txBody>
      </p:sp>
      <p:sp>
        <p:nvSpPr>
          <p:cNvPr id="6" name="Footer Placeholder 5">
            <a:extLst>
              <a:ext uri="{FF2B5EF4-FFF2-40B4-BE49-F238E27FC236}">
                <a16:creationId xmlns:a16="http://schemas.microsoft.com/office/drawing/2014/main" id="{C2270D36-A2C7-154C-9135-54D930ABCBD4}"/>
              </a:ext>
            </a:extLst>
          </p:cNvPr>
          <p:cNvSpPr>
            <a:spLocks noGrp="1"/>
          </p:cNvSpPr>
          <p:nvPr>
            <p:ph type="ftr" sz="quarter" idx="11"/>
          </p:nvPr>
        </p:nvSpPr>
        <p:spPr/>
        <p:txBody>
          <a:bodyPr/>
          <a:lstStyle/>
          <a:p>
            <a:r>
              <a:rPr lang="en-GB"/>
              <a:t>To create or edit a header or footer, go to Insert &gt; Header &amp; Footer</a:t>
            </a:r>
          </a:p>
        </p:txBody>
      </p:sp>
      <p:sp>
        <p:nvSpPr>
          <p:cNvPr id="7" name="Slide Number Placeholder 6">
            <a:extLst>
              <a:ext uri="{FF2B5EF4-FFF2-40B4-BE49-F238E27FC236}">
                <a16:creationId xmlns:a16="http://schemas.microsoft.com/office/drawing/2014/main" id="{9D40C9F8-AC3E-7D46-97A2-EA339B41671B}"/>
              </a:ext>
            </a:extLst>
          </p:cNvPr>
          <p:cNvSpPr>
            <a:spLocks noGrp="1"/>
          </p:cNvSpPr>
          <p:nvPr>
            <p:ph type="sldNum" sz="quarter" idx="12"/>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1722193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537008-5371-9844-9202-B954C5CD0AC9}"/>
              </a:ext>
            </a:extLst>
          </p:cNvPr>
          <p:cNvSpPr>
            <a:spLocks noGrp="1"/>
          </p:cNvSpPr>
          <p:nvPr>
            <p:ph type="sldNum" sz="quarter" idx="10"/>
          </p:nvPr>
        </p:nvSpPr>
        <p:spPr/>
        <p:txBody>
          <a:bodyPr/>
          <a:lstStyle/>
          <a:p>
            <a:fld id="{CACD57DD-E820-4B11-80C4-823179BCC2F4}" type="slidenum">
              <a:rPr lang="en-US" smtClean="0"/>
              <a:pPr/>
              <a:t>‹#›</a:t>
            </a:fld>
            <a:endParaRPr lang="en-US"/>
          </a:p>
        </p:txBody>
      </p:sp>
      <p:sp>
        <p:nvSpPr>
          <p:cNvPr id="8" name="Title 1">
            <a:extLst>
              <a:ext uri="{FF2B5EF4-FFF2-40B4-BE49-F238E27FC236}">
                <a16:creationId xmlns:a16="http://schemas.microsoft.com/office/drawing/2014/main" id="{F2BEB05C-24E3-9840-70DA-1E689DE9E0C8}"/>
              </a:ext>
            </a:extLst>
          </p:cNvPr>
          <p:cNvSpPr>
            <a:spLocks noGrp="1"/>
          </p:cNvSpPr>
          <p:nvPr>
            <p:ph type="title"/>
          </p:nvPr>
        </p:nvSpPr>
        <p:spPr>
          <a:xfrm>
            <a:off x="552506" y="576072"/>
            <a:ext cx="11274552" cy="914400"/>
          </a:xfrm>
        </p:spPr>
        <p:txBody>
          <a:bodyPr/>
          <a:lstStyle/>
          <a:p>
            <a:r>
              <a:rPr lang="en-US"/>
              <a:t>Click to edit Master title style</a:t>
            </a:r>
          </a:p>
        </p:txBody>
      </p:sp>
      <p:sp>
        <p:nvSpPr>
          <p:cNvPr id="9" name="Text Placeholder 4">
            <a:extLst>
              <a:ext uri="{FF2B5EF4-FFF2-40B4-BE49-F238E27FC236}">
                <a16:creationId xmlns:a16="http://schemas.microsoft.com/office/drawing/2014/main" id="{DC7AF197-0849-1584-DF05-D5147EFB5EA6}"/>
              </a:ext>
            </a:extLst>
          </p:cNvPr>
          <p:cNvSpPr>
            <a:spLocks noGrp="1"/>
          </p:cNvSpPr>
          <p:nvPr>
            <p:ph type="body" sz="quarter" idx="16" hasCustomPrompt="1"/>
          </p:nvPr>
        </p:nvSpPr>
        <p:spPr>
          <a:xfrm>
            <a:off x="554157" y="228600"/>
            <a:ext cx="11274552" cy="228600"/>
          </a:xfrm>
        </p:spPr>
        <p:txBody>
          <a:bodyPr wrap="square" tIns="0" rIns="0" bIns="0" anchor="ctr" anchorCtr="0">
            <a:noAutofit/>
          </a:bodyPr>
          <a:lstStyle>
            <a:lvl1pPr marL="0" indent="0" algn="l">
              <a:buNone/>
              <a:defRPr sz="1000">
                <a:solidFill>
                  <a:schemeClr val="tx2"/>
                </a:solidFill>
              </a:defRPr>
            </a:lvl1pPr>
          </a:lstStyle>
          <a:p>
            <a:pPr lvl="0"/>
            <a:r>
              <a:rPr lang="en-US"/>
              <a:t>SECTION NAME: SLIDE TITLE </a:t>
            </a:r>
          </a:p>
        </p:txBody>
      </p:sp>
      <p:cxnSp>
        <p:nvCxnSpPr>
          <p:cNvPr id="18" name="Straight Connector 17">
            <a:extLst>
              <a:ext uri="{FF2B5EF4-FFF2-40B4-BE49-F238E27FC236}">
                <a16:creationId xmlns:a16="http://schemas.microsoft.com/office/drawing/2014/main" id="{CB7E1AE5-4F71-1C92-AF66-8786742090ED}"/>
              </a:ext>
            </a:extLst>
          </p:cNvPr>
          <p:cNvCxnSpPr>
            <a:cxnSpLocks/>
          </p:cNvCxnSpPr>
          <p:nvPr userDrawn="1"/>
        </p:nvCxnSpPr>
        <p:spPr>
          <a:xfrm>
            <a:off x="956606" y="6272784"/>
            <a:ext cx="0" cy="356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 Placeholder 4">
            <a:extLst>
              <a:ext uri="{FF2B5EF4-FFF2-40B4-BE49-F238E27FC236}">
                <a16:creationId xmlns:a16="http://schemas.microsoft.com/office/drawing/2014/main" id="{C19C70BE-673D-965C-8EBA-90BF61863663}"/>
              </a:ext>
            </a:extLst>
          </p:cNvPr>
          <p:cNvSpPr>
            <a:spLocks noGrp="1"/>
          </p:cNvSpPr>
          <p:nvPr>
            <p:ph type="body" sz="quarter" idx="18" hasCustomPrompt="1"/>
          </p:nvPr>
        </p:nvSpPr>
        <p:spPr>
          <a:xfrm>
            <a:off x="1097271" y="6321623"/>
            <a:ext cx="640080" cy="307777"/>
          </a:xfrm>
        </p:spPr>
        <p:txBody>
          <a:bodyPr tIns="0" rIns="0" bIns="0">
            <a:spAutoFit/>
          </a:bodyPr>
          <a:lstStyle>
            <a:lvl1pPr marL="0" indent="0">
              <a:buNone/>
              <a:defRPr sz="1000">
                <a:solidFill>
                  <a:schemeClr val="tx2"/>
                </a:solidFill>
              </a:defRPr>
            </a:lvl1pPr>
          </a:lstStyle>
          <a:p>
            <a:pPr lvl="0"/>
            <a:r>
              <a:rPr lang="en-US"/>
              <a:t>FPO  LOGO</a:t>
            </a:r>
          </a:p>
        </p:txBody>
      </p:sp>
    </p:spTree>
    <p:extLst>
      <p:ext uri="{BB962C8B-B14F-4D97-AF65-F5344CB8AC3E}">
        <p14:creationId xmlns:p14="http://schemas.microsoft.com/office/powerpoint/2010/main" val="1322514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378AD6B-7EA6-10E6-3DB1-F50FD983FE1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2" name="Title 1">
            <a:extLst>
              <a:ext uri="{FF2B5EF4-FFF2-40B4-BE49-F238E27FC236}">
                <a16:creationId xmlns:a16="http://schemas.microsoft.com/office/drawing/2014/main" id="{4A28D4B2-9CC2-7D0F-3706-7B1B35A0889A}"/>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4" name="Footer Placeholder 3">
            <a:extLst>
              <a:ext uri="{FF2B5EF4-FFF2-40B4-BE49-F238E27FC236}">
                <a16:creationId xmlns:a16="http://schemas.microsoft.com/office/drawing/2014/main" id="{CD019457-1590-EB1B-BB46-F4EC6353C6D5}"/>
              </a:ext>
            </a:extLst>
          </p:cNvPr>
          <p:cNvSpPr>
            <a:spLocks noGrp="1"/>
          </p:cNvSpPr>
          <p:nvPr>
            <p:ph type="ftr" sz="quarter" idx="11"/>
          </p:nvPr>
        </p:nvSpPr>
        <p:spPr>
          <a:xfrm>
            <a:off x="1103618" y="6597649"/>
            <a:ext cx="4406400" cy="260351"/>
          </a:xfrm>
        </p:spPr>
        <p:txBody>
          <a:bodyPr/>
          <a:lstStyle>
            <a:lvl1pPr>
              <a:defRPr>
                <a:solidFill>
                  <a:schemeClr val="bg1"/>
                </a:solidFill>
              </a:defRPr>
            </a:lvl1pPr>
          </a:lstStyle>
          <a:p>
            <a:r>
              <a:rPr lang="en-GB"/>
              <a:t>To create or edit a header or footer, go to Insert &gt; Header &amp; Footer</a:t>
            </a:r>
          </a:p>
        </p:txBody>
      </p:sp>
      <p:sp>
        <p:nvSpPr>
          <p:cNvPr id="7" name="Right Triangle 6">
            <a:extLst>
              <a:ext uri="{FF2B5EF4-FFF2-40B4-BE49-F238E27FC236}">
                <a16:creationId xmlns:a16="http://schemas.microsoft.com/office/drawing/2014/main" id="{8CC1B042-F59C-8F83-4208-D619A1978217}"/>
              </a:ext>
            </a:extLst>
          </p:cNvPr>
          <p:cNvSpPr/>
          <p:nvPr userDrawn="1"/>
        </p:nvSpPr>
        <p:spPr>
          <a:xfrm>
            <a:off x="0" y="5791199"/>
            <a:ext cx="1066801" cy="1066801"/>
          </a:xfrm>
          <a:prstGeom prst="rtTriangle">
            <a:avLst/>
          </a:prstGeom>
          <a:solidFill>
            <a:srgbClr val="141A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8201156-678C-070E-7844-AC162AF3A83F}"/>
              </a:ext>
            </a:extLst>
          </p:cNvPr>
          <p:cNvSpPr txBox="1"/>
          <p:nvPr userDrawn="1"/>
        </p:nvSpPr>
        <p:spPr>
          <a:xfrm>
            <a:off x="250176" y="6460765"/>
            <a:ext cx="439337" cy="153888"/>
          </a:xfrm>
          <a:prstGeom prst="rect">
            <a:avLst/>
          </a:prstGeom>
          <a:noFill/>
        </p:spPr>
        <p:txBody>
          <a:bodyPr wrap="square" lIns="0" tIns="0" rIns="0" bIns="0" rtlCol="0" anchor="b">
            <a:spAutoFit/>
          </a:bodyPr>
          <a:lstStyle/>
          <a:p>
            <a:fld id="{11B727CC-5FCB-BD45-AB35-7BCB44A26799}" type="slidenum">
              <a:rPr lang="en-US" sz="1000" smtClean="0">
                <a:solidFill>
                  <a:schemeClr val="bg1"/>
                </a:solidFill>
                <a:latin typeface="Arial" panose="020B0604020202020204" pitchFamily="34" charset="0"/>
                <a:cs typeface="Arial" panose="020B0604020202020204" pitchFamily="34" charset="0"/>
              </a:rPr>
              <a:t>‹#›</a:t>
            </a:fld>
            <a:endParaRPr lang="en-US" sz="100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981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bg>
      <p:bgPr>
        <a:solidFill>
          <a:schemeClr val="tx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4AB28DA-8311-4C87-A270-A26F9574C96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26" name="Group 25">
            <a:extLst>
              <a:ext uri="{FF2B5EF4-FFF2-40B4-BE49-F238E27FC236}">
                <a16:creationId xmlns:a16="http://schemas.microsoft.com/office/drawing/2014/main" id="{064BF798-CC9D-1541-AE53-488C61F2485D}"/>
              </a:ext>
            </a:extLst>
          </p:cNvPr>
          <p:cNvGrpSpPr>
            <a:grpSpLocks noChangeAspect="1"/>
          </p:cNvGrpSpPr>
          <p:nvPr userDrawn="1"/>
        </p:nvGrpSpPr>
        <p:grpSpPr bwMode="auto">
          <a:xfrm>
            <a:off x="9483954" y="4094268"/>
            <a:ext cx="1991009" cy="1986618"/>
            <a:chOff x="2464" y="1494"/>
            <a:chExt cx="2267" cy="2262"/>
          </a:xfrm>
          <a:solidFill>
            <a:schemeClr val="bg1"/>
          </a:solidFill>
        </p:grpSpPr>
        <p:sp>
          <p:nvSpPr>
            <p:cNvPr id="27" name="Oval 26">
              <a:extLst>
                <a:ext uri="{FF2B5EF4-FFF2-40B4-BE49-F238E27FC236}">
                  <a16:creationId xmlns:a16="http://schemas.microsoft.com/office/drawing/2014/main" id="{887F432A-F08B-8646-A608-A83C0ED4197F}"/>
                </a:ext>
              </a:extLst>
            </p:cNvPr>
            <p:cNvSpPr>
              <a:spLocks noChangeArrowheads="1"/>
            </p:cNvSpPr>
            <p:nvPr userDrawn="1"/>
          </p:nvSpPr>
          <p:spPr bwMode="auto">
            <a:xfrm>
              <a:off x="3170" y="3451"/>
              <a:ext cx="70" cy="6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Oval 27">
              <a:extLst>
                <a:ext uri="{FF2B5EF4-FFF2-40B4-BE49-F238E27FC236}">
                  <a16:creationId xmlns:a16="http://schemas.microsoft.com/office/drawing/2014/main" id="{47108310-CF70-E041-8559-0BBAF0A3E134}"/>
                </a:ext>
              </a:extLst>
            </p:cNvPr>
            <p:cNvSpPr>
              <a:spLocks noChangeArrowheads="1"/>
            </p:cNvSpPr>
            <p:nvPr userDrawn="1"/>
          </p:nvSpPr>
          <p:spPr bwMode="auto">
            <a:xfrm>
              <a:off x="4070" y="3451"/>
              <a:ext cx="71" cy="6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8">
              <a:extLst>
                <a:ext uri="{FF2B5EF4-FFF2-40B4-BE49-F238E27FC236}">
                  <a16:creationId xmlns:a16="http://schemas.microsoft.com/office/drawing/2014/main" id="{A038E46F-6542-8F48-8D1E-77199F5A3A3A}"/>
                </a:ext>
              </a:extLst>
            </p:cNvPr>
            <p:cNvSpPr>
              <a:spLocks noEditPoints="1"/>
            </p:cNvSpPr>
            <p:nvPr userDrawn="1"/>
          </p:nvSpPr>
          <p:spPr bwMode="auto">
            <a:xfrm>
              <a:off x="2771" y="3538"/>
              <a:ext cx="191" cy="218"/>
            </a:xfrm>
            <a:custGeom>
              <a:avLst/>
              <a:gdLst>
                <a:gd name="T0" fmla="*/ 770 w 770"/>
                <a:gd name="T1" fmla="*/ 353 h 881"/>
                <a:gd name="T2" fmla="*/ 770 w 770"/>
                <a:gd name="T3" fmla="*/ 857 h 881"/>
                <a:gd name="T4" fmla="*/ 550 w 770"/>
                <a:gd name="T5" fmla="*/ 857 h 881"/>
                <a:gd name="T6" fmla="*/ 550 w 770"/>
                <a:gd name="T7" fmla="*/ 772 h 881"/>
                <a:gd name="T8" fmla="*/ 310 w 770"/>
                <a:gd name="T9" fmla="*/ 876 h 881"/>
                <a:gd name="T10" fmla="*/ 0 w 770"/>
                <a:gd name="T11" fmla="*/ 617 h 881"/>
                <a:gd name="T12" fmla="*/ 514 w 770"/>
                <a:gd name="T13" fmla="*/ 320 h 881"/>
                <a:gd name="T14" fmla="*/ 543 w 770"/>
                <a:gd name="T15" fmla="*/ 320 h 881"/>
                <a:gd name="T16" fmla="*/ 379 w 770"/>
                <a:gd name="T17" fmla="*/ 190 h 881"/>
                <a:gd name="T18" fmla="*/ 155 w 770"/>
                <a:gd name="T19" fmla="*/ 270 h 881"/>
                <a:gd name="T20" fmla="*/ 22 w 770"/>
                <a:gd name="T21" fmla="*/ 137 h 881"/>
                <a:gd name="T22" fmla="*/ 385 w 770"/>
                <a:gd name="T23" fmla="*/ 0 h 881"/>
                <a:gd name="T24" fmla="*/ 682 w 770"/>
                <a:gd name="T25" fmla="*/ 91 h 881"/>
                <a:gd name="T26" fmla="*/ 770 w 770"/>
                <a:gd name="T27" fmla="*/ 353 h 881"/>
                <a:gd name="T28" fmla="*/ 543 w 770"/>
                <a:gd name="T29" fmla="*/ 493 h 881"/>
                <a:gd name="T30" fmla="*/ 521 w 770"/>
                <a:gd name="T31" fmla="*/ 493 h 881"/>
                <a:gd name="T32" fmla="*/ 326 w 770"/>
                <a:gd name="T33" fmla="*/ 516 h 881"/>
                <a:gd name="T34" fmla="*/ 241 w 770"/>
                <a:gd name="T35" fmla="*/ 602 h 881"/>
                <a:gd name="T36" fmla="*/ 356 w 770"/>
                <a:gd name="T37" fmla="*/ 689 h 881"/>
                <a:gd name="T38" fmla="*/ 543 w 770"/>
                <a:gd name="T39" fmla="*/ 519 h 881"/>
                <a:gd name="T40" fmla="*/ 543 w 770"/>
                <a:gd name="T41" fmla="*/ 493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0" h="881">
                  <a:moveTo>
                    <a:pt x="770" y="353"/>
                  </a:moveTo>
                  <a:cubicBezTo>
                    <a:pt x="770" y="857"/>
                    <a:pt x="770" y="857"/>
                    <a:pt x="770" y="857"/>
                  </a:cubicBezTo>
                  <a:cubicBezTo>
                    <a:pt x="550" y="857"/>
                    <a:pt x="550" y="857"/>
                    <a:pt x="550" y="857"/>
                  </a:cubicBezTo>
                  <a:cubicBezTo>
                    <a:pt x="550" y="772"/>
                    <a:pt x="550" y="772"/>
                    <a:pt x="550" y="772"/>
                  </a:cubicBezTo>
                  <a:cubicBezTo>
                    <a:pt x="492" y="834"/>
                    <a:pt x="421" y="873"/>
                    <a:pt x="310" y="876"/>
                  </a:cubicBezTo>
                  <a:cubicBezTo>
                    <a:pt x="137" y="881"/>
                    <a:pt x="0" y="775"/>
                    <a:pt x="0" y="617"/>
                  </a:cubicBezTo>
                  <a:cubicBezTo>
                    <a:pt x="0" y="373"/>
                    <a:pt x="260" y="320"/>
                    <a:pt x="514" y="320"/>
                  </a:cubicBezTo>
                  <a:cubicBezTo>
                    <a:pt x="543" y="320"/>
                    <a:pt x="543" y="320"/>
                    <a:pt x="543" y="320"/>
                  </a:cubicBezTo>
                  <a:cubicBezTo>
                    <a:pt x="543" y="252"/>
                    <a:pt x="513" y="190"/>
                    <a:pt x="379" y="190"/>
                  </a:cubicBezTo>
                  <a:cubicBezTo>
                    <a:pt x="287" y="190"/>
                    <a:pt x="210" y="219"/>
                    <a:pt x="155" y="270"/>
                  </a:cubicBezTo>
                  <a:cubicBezTo>
                    <a:pt x="22" y="137"/>
                    <a:pt x="22" y="137"/>
                    <a:pt x="22" y="137"/>
                  </a:cubicBezTo>
                  <a:cubicBezTo>
                    <a:pt x="113" y="46"/>
                    <a:pt x="242" y="0"/>
                    <a:pt x="385" y="0"/>
                  </a:cubicBezTo>
                  <a:cubicBezTo>
                    <a:pt x="526" y="0"/>
                    <a:pt x="604" y="20"/>
                    <a:pt x="682" y="91"/>
                  </a:cubicBezTo>
                  <a:cubicBezTo>
                    <a:pt x="757" y="158"/>
                    <a:pt x="770" y="283"/>
                    <a:pt x="770" y="353"/>
                  </a:cubicBezTo>
                  <a:moveTo>
                    <a:pt x="543" y="493"/>
                  </a:moveTo>
                  <a:cubicBezTo>
                    <a:pt x="521" y="493"/>
                    <a:pt x="521" y="493"/>
                    <a:pt x="521" y="493"/>
                  </a:cubicBezTo>
                  <a:cubicBezTo>
                    <a:pt x="484" y="493"/>
                    <a:pt x="394" y="498"/>
                    <a:pt x="326" y="516"/>
                  </a:cubicBezTo>
                  <a:cubicBezTo>
                    <a:pt x="280" y="529"/>
                    <a:pt x="241" y="560"/>
                    <a:pt x="241" y="602"/>
                  </a:cubicBezTo>
                  <a:cubicBezTo>
                    <a:pt x="241" y="663"/>
                    <a:pt x="301" y="689"/>
                    <a:pt x="356" y="689"/>
                  </a:cubicBezTo>
                  <a:cubicBezTo>
                    <a:pt x="473" y="689"/>
                    <a:pt x="543" y="615"/>
                    <a:pt x="543" y="519"/>
                  </a:cubicBezTo>
                  <a:lnTo>
                    <a:pt x="543" y="4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9">
              <a:extLst>
                <a:ext uri="{FF2B5EF4-FFF2-40B4-BE49-F238E27FC236}">
                  <a16:creationId xmlns:a16="http://schemas.microsoft.com/office/drawing/2014/main" id="{ABC9D15F-1D25-9E4E-B017-768D600F683C}"/>
                </a:ext>
              </a:extLst>
            </p:cNvPr>
            <p:cNvSpPr>
              <a:spLocks/>
            </p:cNvSpPr>
            <p:nvPr userDrawn="1"/>
          </p:nvSpPr>
          <p:spPr bwMode="auto">
            <a:xfrm>
              <a:off x="2983" y="3477"/>
              <a:ext cx="154" cy="278"/>
            </a:xfrm>
            <a:custGeom>
              <a:avLst/>
              <a:gdLst>
                <a:gd name="T0" fmla="*/ 401 w 622"/>
                <a:gd name="T1" fmla="*/ 264 h 1120"/>
                <a:gd name="T2" fmla="*/ 401 w 622"/>
                <a:gd name="T3" fmla="*/ 0 h 1120"/>
                <a:gd name="T4" fmla="*/ 163 w 622"/>
                <a:gd name="T5" fmla="*/ 0 h 1120"/>
                <a:gd name="T6" fmla="*/ 163 w 622"/>
                <a:gd name="T7" fmla="*/ 264 h 1120"/>
                <a:gd name="T8" fmla="*/ 0 w 622"/>
                <a:gd name="T9" fmla="*/ 264 h 1120"/>
                <a:gd name="T10" fmla="*/ 0 w 622"/>
                <a:gd name="T11" fmla="*/ 463 h 1120"/>
                <a:gd name="T12" fmla="*/ 163 w 622"/>
                <a:gd name="T13" fmla="*/ 463 h 1120"/>
                <a:gd name="T14" fmla="*/ 163 w 622"/>
                <a:gd name="T15" fmla="*/ 818 h 1120"/>
                <a:gd name="T16" fmla="*/ 231 w 622"/>
                <a:gd name="T17" fmla="*/ 1055 h 1120"/>
                <a:gd name="T18" fmla="*/ 444 w 622"/>
                <a:gd name="T19" fmla="*/ 1120 h 1120"/>
                <a:gd name="T20" fmla="*/ 622 w 622"/>
                <a:gd name="T21" fmla="*/ 1086 h 1120"/>
                <a:gd name="T22" fmla="*/ 622 w 622"/>
                <a:gd name="T23" fmla="*/ 898 h 1120"/>
                <a:gd name="T24" fmla="*/ 494 w 622"/>
                <a:gd name="T25" fmla="*/ 915 h 1120"/>
                <a:gd name="T26" fmla="*/ 401 w 622"/>
                <a:gd name="T27" fmla="*/ 807 h 1120"/>
                <a:gd name="T28" fmla="*/ 401 w 622"/>
                <a:gd name="T29" fmla="*/ 463 h 1120"/>
                <a:gd name="T30" fmla="*/ 622 w 622"/>
                <a:gd name="T31" fmla="*/ 463 h 1120"/>
                <a:gd name="T32" fmla="*/ 622 w 622"/>
                <a:gd name="T33" fmla="*/ 264 h 1120"/>
                <a:gd name="T34" fmla="*/ 401 w 622"/>
                <a:gd name="T35" fmla="*/ 264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2" h="1120">
                  <a:moveTo>
                    <a:pt x="401" y="264"/>
                  </a:moveTo>
                  <a:cubicBezTo>
                    <a:pt x="401" y="0"/>
                    <a:pt x="401" y="0"/>
                    <a:pt x="401" y="0"/>
                  </a:cubicBezTo>
                  <a:cubicBezTo>
                    <a:pt x="163" y="0"/>
                    <a:pt x="163" y="0"/>
                    <a:pt x="163" y="0"/>
                  </a:cubicBezTo>
                  <a:cubicBezTo>
                    <a:pt x="163" y="264"/>
                    <a:pt x="163" y="264"/>
                    <a:pt x="163" y="264"/>
                  </a:cubicBezTo>
                  <a:cubicBezTo>
                    <a:pt x="0" y="264"/>
                    <a:pt x="0" y="264"/>
                    <a:pt x="0" y="264"/>
                  </a:cubicBezTo>
                  <a:cubicBezTo>
                    <a:pt x="0" y="463"/>
                    <a:pt x="0" y="463"/>
                    <a:pt x="0" y="463"/>
                  </a:cubicBezTo>
                  <a:cubicBezTo>
                    <a:pt x="163" y="463"/>
                    <a:pt x="163" y="463"/>
                    <a:pt x="163" y="463"/>
                  </a:cubicBezTo>
                  <a:cubicBezTo>
                    <a:pt x="163" y="818"/>
                    <a:pt x="163" y="818"/>
                    <a:pt x="163" y="818"/>
                  </a:cubicBezTo>
                  <a:cubicBezTo>
                    <a:pt x="163" y="937"/>
                    <a:pt x="184" y="1008"/>
                    <a:pt x="231" y="1055"/>
                  </a:cubicBezTo>
                  <a:cubicBezTo>
                    <a:pt x="276" y="1099"/>
                    <a:pt x="343" y="1120"/>
                    <a:pt x="444" y="1120"/>
                  </a:cubicBezTo>
                  <a:cubicBezTo>
                    <a:pt x="508" y="1120"/>
                    <a:pt x="572" y="1108"/>
                    <a:pt x="622" y="1086"/>
                  </a:cubicBezTo>
                  <a:cubicBezTo>
                    <a:pt x="622" y="898"/>
                    <a:pt x="622" y="898"/>
                    <a:pt x="622" y="898"/>
                  </a:cubicBezTo>
                  <a:cubicBezTo>
                    <a:pt x="592" y="908"/>
                    <a:pt x="549" y="915"/>
                    <a:pt x="494" y="915"/>
                  </a:cubicBezTo>
                  <a:cubicBezTo>
                    <a:pt x="420" y="915"/>
                    <a:pt x="401" y="874"/>
                    <a:pt x="401" y="807"/>
                  </a:cubicBezTo>
                  <a:cubicBezTo>
                    <a:pt x="401" y="463"/>
                    <a:pt x="401" y="463"/>
                    <a:pt x="401" y="463"/>
                  </a:cubicBezTo>
                  <a:cubicBezTo>
                    <a:pt x="622" y="463"/>
                    <a:pt x="622" y="463"/>
                    <a:pt x="622" y="463"/>
                  </a:cubicBezTo>
                  <a:cubicBezTo>
                    <a:pt x="622" y="264"/>
                    <a:pt x="622" y="264"/>
                    <a:pt x="622" y="264"/>
                  </a:cubicBezTo>
                  <a:lnTo>
                    <a:pt x="401" y="2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30">
              <a:extLst>
                <a:ext uri="{FF2B5EF4-FFF2-40B4-BE49-F238E27FC236}">
                  <a16:creationId xmlns:a16="http://schemas.microsoft.com/office/drawing/2014/main" id="{B0236B60-1C06-F348-8743-A7C0E65DF510}"/>
                </a:ext>
              </a:extLst>
            </p:cNvPr>
            <p:cNvSpPr>
              <a:spLocks noEditPoints="1"/>
            </p:cNvSpPr>
            <p:nvPr userDrawn="1"/>
          </p:nvSpPr>
          <p:spPr bwMode="auto">
            <a:xfrm>
              <a:off x="4426" y="3538"/>
              <a:ext cx="213" cy="217"/>
            </a:xfrm>
            <a:custGeom>
              <a:avLst/>
              <a:gdLst>
                <a:gd name="T0" fmla="*/ 857 w 857"/>
                <a:gd name="T1" fmla="*/ 453 h 876"/>
                <a:gd name="T2" fmla="*/ 857 w 857"/>
                <a:gd name="T3" fmla="*/ 516 h 876"/>
                <a:gd name="T4" fmla="*/ 244 w 857"/>
                <a:gd name="T5" fmla="*/ 516 h 876"/>
                <a:gd name="T6" fmla="*/ 459 w 857"/>
                <a:gd name="T7" fmla="*/ 680 h 876"/>
                <a:gd name="T8" fmla="*/ 678 w 857"/>
                <a:gd name="T9" fmla="*/ 583 h 876"/>
                <a:gd name="T10" fmla="*/ 829 w 857"/>
                <a:gd name="T11" fmla="*/ 693 h 876"/>
                <a:gd name="T12" fmla="*/ 463 w 857"/>
                <a:gd name="T13" fmla="*/ 876 h 876"/>
                <a:gd name="T14" fmla="*/ 0 w 857"/>
                <a:gd name="T15" fmla="*/ 438 h 876"/>
                <a:gd name="T16" fmla="*/ 433 w 857"/>
                <a:gd name="T17" fmla="*/ 0 h 876"/>
                <a:gd name="T18" fmla="*/ 857 w 857"/>
                <a:gd name="T19" fmla="*/ 453 h 876"/>
                <a:gd name="T20" fmla="*/ 605 w 857"/>
                <a:gd name="T21" fmla="*/ 345 h 876"/>
                <a:gd name="T22" fmla="*/ 425 w 857"/>
                <a:gd name="T23" fmla="*/ 189 h 876"/>
                <a:gd name="T24" fmla="*/ 245 w 857"/>
                <a:gd name="T25" fmla="*/ 345 h 876"/>
                <a:gd name="T26" fmla="*/ 605 w 857"/>
                <a:gd name="T27" fmla="*/ 34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7" h="876">
                  <a:moveTo>
                    <a:pt x="857" y="453"/>
                  </a:moveTo>
                  <a:cubicBezTo>
                    <a:pt x="857" y="516"/>
                    <a:pt x="857" y="516"/>
                    <a:pt x="857" y="516"/>
                  </a:cubicBezTo>
                  <a:cubicBezTo>
                    <a:pt x="244" y="516"/>
                    <a:pt x="244" y="516"/>
                    <a:pt x="244" y="516"/>
                  </a:cubicBezTo>
                  <a:cubicBezTo>
                    <a:pt x="249" y="602"/>
                    <a:pt x="345" y="675"/>
                    <a:pt x="459" y="680"/>
                  </a:cubicBezTo>
                  <a:cubicBezTo>
                    <a:pt x="565" y="684"/>
                    <a:pt x="623" y="642"/>
                    <a:pt x="678" y="583"/>
                  </a:cubicBezTo>
                  <a:cubicBezTo>
                    <a:pt x="829" y="693"/>
                    <a:pt x="829" y="693"/>
                    <a:pt x="829" y="693"/>
                  </a:cubicBezTo>
                  <a:cubicBezTo>
                    <a:pt x="737" y="809"/>
                    <a:pt x="624" y="876"/>
                    <a:pt x="463" y="876"/>
                  </a:cubicBezTo>
                  <a:cubicBezTo>
                    <a:pt x="208" y="876"/>
                    <a:pt x="0" y="718"/>
                    <a:pt x="0" y="438"/>
                  </a:cubicBezTo>
                  <a:cubicBezTo>
                    <a:pt x="0" y="215"/>
                    <a:pt x="139" y="0"/>
                    <a:pt x="433" y="0"/>
                  </a:cubicBezTo>
                  <a:cubicBezTo>
                    <a:pt x="736" y="0"/>
                    <a:pt x="857" y="235"/>
                    <a:pt x="857" y="453"/>
                  </a:cubicBezTo>
                  <a:moveTo>
                    <a:pt x="605" y="345"/>
                  </a:moveTo>
                  <a:cubicBezTo>
                    <a:pt x="594" y="254"/>
                    <a:pt x="544" y="187"/>
                    <a:pt x="425" y="189"/>
                  </a:cubicBezTo>
                  <a:cubicBezTo>
                    <a:pt x="324" y="191"/>
                    <a:pt x="256" y="259"/>
                    <a:pt x="245" y="345"/>
                  </a:cubicBezTo>
                  <a:lnTo>
                    <a:pt x="605" y="3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31">
              <a:extLst>
                <a:ext uri="{FF2B5EF4-FFF2-40B4-BE49-F238E27FC236}">
                  <a16:creationId xmlns:a16="http://schemas.microsoft.com/office/drawing/2014/main" id="{E1C17EF2-C7D9-9344-BDB1-DDA24E4F1906}"/>
                </a:ext>
              </a:extLst>
            </p:cNvPr>
            <p:cNvSpPr>
              <a:spLocks/>
            </p:cNvSpPr>
            <p:nvPr userDrawn="1"/>
          </p:nvSpPr>
          <p:spPr bwMode="auto">
            <a:xfrm>
              <a:off x="2464" y="3449"/>
              <a:ext cx="272" cy="301"/>
            </a:xfrm>
            <a:custGeom>
              <a:avLst/>
              <a:gdLst>
                <a:gd name="T0" fmla="*/ 207 w 272"/>
                <a:gd name="T1" fmla="*/ 0 h 301"/>
                <a:gd name="T2" fmla="*/ 207 w 272"/>
                <a:gd name="T3" fmla="*/ 204 h 301"/>
                <a:gd name="T4" fmla="*/ 80 w 272"/>
                <a:gd name="T5" fmla="*/ 0 h 301"/>
                <a:gd name="T6" fmla="*/ 0 w 272"/>
                <a:gd name="T7" fmla="*/ 0 h 301"/>
                <a:gd name="T8" fmla="*/ 0 w 272"/>
                <a:gd name="T9" fmla="*/ 301 h 301"/>
                <a:gd name="T10" fmla="*/ 65 w 272"/>
                <a:gd name="T11" fmla="*/ 301 h 301"/>
                <a:gd name="T12" fmla="*/ 65 w 272"/>
                <a:gd name="T13" fmla="*/ 90 h 301"/>
                <a:gd name="T14" fmla="*/ 196 w 272"/>
                <a:gd name="T15" fmla="*/ 301 h 301"/>
                <a:gd name="T16" fmla="*/ 272 w 272"/>
                <a:gd name="T17" fmla="*/ 301 h 301"/>
                <a:gd name="T18" fmla="*/ 272 w 272"/>
                <a:gd name="T19" fmla="*/ 0 h 301"/>
                <a:gd name="T20" fmla="*/ 207 w 272"/>
                <a:gd name="T21"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2" h="301">
                  <a:moveTo>
                    <a:pt x="207" y="0"/>
                  </a:moveTo>
                  <a:lnTo>
                    <a:pt x="207" y="204"/>
                  </a:lnTo>
                  <a:lnTo>
                    <a:pt x="80" y="0"/>
                  </a:lnTo>
                  <a:lnTo>
                    <a:pt x="0" y="0"/>
                  </a:lnTo>
                  <a:lnTo>
                    <a:pt x="0" y="301"/>
                  </a:lnTo>
                  <a:lnTo>
                    <a:pt x="65" y="301"/>
                  </a:lnTo>
                  <a:lnTo>
                    <a:pt x="65" y="90"/>
                  </a:lnTo>
                  <a:lnTo>
                    <a:pt x="196" y="301"/>
                  </a:lnTo>
                  <a:lnTo>
                    <a:pt x="272" y="301"/>
                  </a:lnTo>
                  <a:lnTo>
                    <a:pt x="272" y="0"/>
                  </a:lnTo>
                  <a:lnTo>
                    <a:pt x="2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32">
              <a:extLst>
                <a:ext uri="{FF2B5EF4-FFF2-40B4-BE49-F238E27FC236}">
                  <a16:creationId xmlns:a16="http://schemas.microsoft.com/office/drawing/2014/main" id="{CCA3B6EB-815A-334B-8E70-FB8652A02710}"/>
                </a:ext>
              </a:extLst>
            </p:cNvPr>
            <p:cNvSpPr>
              <a:spLocks/>
            </p:cNvSpPr>
            <p:nvPr userDrawn="1"/>
          </p:nvSpPr>
          <p:spPr bwMode="auto">
            <a:xfrm>
              <a:off x="3734" y="3543"/>
              <a:ext cx="321" cy="207"/>
            </a:xfrm>
            <a:custGeom>
              <a:avLst/>
              <a:gdLst>
                <a:gd name="T0" fmla="*/ 259 w 321"/>
                <a:gd name="T1" fmla="*/ 0 h 207"/>
                <a:gd name="T2" fmla="*/ 226 w 321"/>
                <a:gd name="T3" fmla="*/ 129 h 207"/>
                <a:gd name="T4" fmla="*/ 192 w 321"/>
                <a:gd name="T5" fmla="*/ 0 h 207"/>
                <a:gd name="T6" fmla="*/ 131 w 321"/>
                <a:gd name="T7" fmla="*/ 0 h 207"/>
                <a:gd name="T8" fmla="*/ 98 w 321"/>
                <a:gd name="T9" fmla="*/ 128 h 207"/>
                <a:gd name="T10" fmla="*/ 65 w 321"/>
                <a:gd name="T11" fmla="*/ 0 h 207"/>
                <a:gd name="T12" fmla="*/ 0 w 321"/>
                <a:gd name="T13" fmla="*/ 0 h 207"/>
                <a:gd name="T14" fmla="*/ 66 w 321"/>
                <a:gd name="T15" fmla="*/ 207 h 207"/>
                <a:gd name="T16" fmla="*/ 125 w 321"/>
                <a:gd name="T17" fmla="*/ 207 h 207"/>
                <a:gd name="T18" fmla="*/ 161 w 321"/>
                <a:gd name="T19" fmla="*/ 77 h 207"/>
                <a:gd name="T20" fmla="*/ 201 w 321"/>
                <a:gd name="T21" fmla="*/ 207 h 207"/>
                <a:gd name="T22" fmla="*/ 255 w 321"/>
                <a:gd name="T23" fmla="*/ 207 h 207"/>
                <a:gd name="T24" fmla="*/ 321 w 321"/>
                <a:gd name="T25" fmla="*/ 0 h 207"/>
                <a:gd name="T26" fmla="*/ 259 w 321"/>
                <a:gd name="T27"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1" h="207">
                  <a:moveTo>
                    <a:pt x="259" y="0"/>
                  </a:moveTo>
                  <a:lnTo>
                    <a:pt x="226" y="129"/>
                  </a:lnTo>
                  <a:lnTo>
                    <a:pt x="192" y="0"/>
                  </a:lnTo>
                  <a:lnTo>
                    <a:pt x="131" y="0"/>
                  </a:lnTo>
                  <a:lnTo>
                    <a:pt x="98" y="128"/>
                  </a:lnTo>
                  <a:lnTo>
                    <a:pt x="65" y="0"/>
                  </a:lnTo>
                  <a:lnTo>
                    <a:pt x="0" y="0"/>
                  </a:lnTo>
                  <a:lnTo>
                    <a:pt x="66" y="207"/>
                  </a:lnTo>
                  <a:lnTo>
                    <a:pt x="125" y="207"/>
                  </a:lnTo>
                  <a:lnTo>
                    <a:pt x="161" y="77"/>
                  </a:lnTo>
                  <a:lnTo>
                    <a:pt x="201" y="207"/>
                  </a:lnTo>
                  <a:lnTo>
                    <a:pt x="255" y="207"/>
                  </a:lnTo>
                  <a:lnTo>
                    <a:pt x="321" y="0"/>
                  </a:lnTo>
                  <a:lnTo>
                    <a:pt x="2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3">
              <a:extLst>
                <a:ext uri="{FF2B5EF4-FFF2-40B4-BE49-F238E27FC236}">
                  <a16:creationId xmlns:a16="http://schemas.microsoft.com/office/drawing/2014/main" id="{27A18704-879D-8744-9C0D-F54620CCA762}"/>
                </a:ext>
              </a:extLst>
            </p:cNvPr>
            <p:cNvSpPr>
              <a:spLocks/>
            </p:cNvSpPr>
            <p:nvPr userDrawn="1"/>
          </p:nvSpPr>
          <p:spPr bwMode="auto">
            <a:xfrm>
              <a:off x="3175" y="3543"/>
              <a:ext cx="60" cy="207"/>
            </a:xfrm>
            <a:custGeom>
              <a:avLst/>
              <a:gdLst>
                <a:gd name="T0" fmla="*/ 60 w 60"/>
                <a:gd name="T1" fmla="*/ 0 h 207"/>
                <a:gd name="T2" fmla="*/ 0 w 60"/>
                <a:gd name="T3" fmla="*/ 0 h 207"/>
                <a:gd name="T4" fmla="*/ 0 w 60"/>
                <a:gd name="T5" fmla="*/ 106 h 207"/>
                <a:gd name="T6" fmla="*/ 0 w 60"/>
                <a:gd name="T7" fmla="*/ 207 h 207"/>
                <a:gd name="T8" fmla="*/ 60 w 60"/>
                <a:gd name="T9" fmla="*/ 207 h 207"/>
                <a:gd name="T10" fmla="*/ 60 w 60"/>
                <a:gd name="T11" fmla="*/ 106 h 207"/>
                <a:gd name="T12" fmla="*/ 60 w 60"/>
                <a:gd name="T13" fmla="*/ 0 h 207"/>
              </a:gdLst>
              <a:ahLst/>
              <a:cxnLst>
                <a:cxn ang="0">
                  <a:pos x="T0" y="T1"/>
                </a:cxn>
                <a:cxn ang="0">
                  <a:pos x="T2" y="T3"/>
                </a:cxn>
                <a:cxn ang="0">
                  <a:pos x="T4" y="T5"/>
                </a:cxn>
                <a:cxn ang="0">
                  <a:pos x="T6" y="T7"/>
                </a:cxn>
                <a:cxn ang="0">
                  <a:pos x="T8" y="T9"/>
                </a:cxn>
                <a:cxn ang="0">
                  <a:pos x="T10" y="T11"/>
                </a:cxn>
                <a:cxn ang="0">
                  <a:pos x="T12" y="T13"/>
                </a:cxn>
              </a:cxnLst>
              <a:rect l="0" t="0" r="r" b="b"/>
              <a:pathLst>
                <a:path w="60" h="207">
                  <a:moveTo>
                    <a:pt x="60" y="0"/>
                  </a:moveTo>
                  <a:lnTo>
                    <a:pt x="0" y="0"/>
                  </a:lnTo>
                  <a:lnTo>
                    <a:pt x="0" y="106"/>
                  </a:lnTo>
                  <a:lnTo>
                    <a:pt x="0" y="207"/>
                  </a:lnTo>
                  <a:lnTo>
                    <a:pt x="60" y="207"/>
                  </a:lnTo>
                  <a:lnTo>
                    <a:pt x="60" y="106"/>
                  </a:lnTo>
                  <a:lnTo>
                    <a:pt x="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4">
              <a:extLst>
                <a:ext uri="{FF2B5EF4-FFF2-40B4-BE49-F238E27FC236}">
                  <a16:creationId xmlns:a16="http://schemas.microsoft.com/office/drawing/2014/main" id="{F5E330D9-FE00-A242-BEC0-C973C41E8D0B}"/>
                </a:ext>
              </a:extLst>
            </p:cNvPr>
            <p:cNvSpPr>
              <a:spLocks/>
            </p:cNvSpPr>
            <p:nvPr userDrawn="1"/>
          </p:nvSpPr>
          <p:spPr bwMode="auto">
            <a:xfrm>
              <a:off x="4076" y="3543"/>
              <a:ext cx="59" cy="207"/>
            </a:xfrm>
            <a:custGeom>
              <a:avLst/>
              <a:gdLst>
                <a:gd name="T0" fmla="*/ 59 w 59"/>
                <a:gd name="T1" fmla="*/ 0 h 207"/>
                <a:gd name="T2" fmla="*/ 0 w 59"/>
                <a:gd name="T3" fmla="*/ 0 h 207"/>
                <a:gd name="T4" fmla="*/ 0 w 59"/>
                <a:gd name="T5" fmla="*/ 106 h 207"/>
                <a:gd name="T6" fmla="*/ 0 w 59"/>
                <a:gd name="T7" fmla="*/ 207 h 207"/>
                <a:gd name="T8" fmla="*/ 59 w 59"/>
                <a:gd name="T9" fmla="*/ 207 h 207"/>
                <a:gd name="T10" fmla="*/ 59 w 59"/>
                <a:gd name="T11" fmla="*/ 106 h 207"/>
                <a:gd name="T12" fmla="*/ 59 w 59"/>
                <a:gd name="T13" fmla="*/ 0 h 207"/>
              </a:gdLst>
              <a:ahLst/>
              <a:cxnLst>
                <a:cxn ang="0">
                  <a:pos x="T0" y="T1"/>
                </a:cxn>
                <a:cxn ang="0">
                  <a:pos x="T2" y="T3"/>
                </a:cxn>
                <a:cxn ang="0">
                  <a:pos x="T4" y="T5"/>
                </a:cxn>
                <a:cxn ang="0">
                  <a:pos x="T6" y="T7"/>
                </a:cxn>
                <a:cxn ang="0">
                  <a:pos x="T8" y="T9"/>
                </a:cxn>
                <a:cxn ang="0">
                  <a:pos x="T10" y="T11"/>
                </a:cxn>
                <a:cxn ang="0">
                  <a:pos x="T12" y="T13"/>
                </a:cxn>
              </a:cxnLst>
              <a:rect l="0" t="0" r="r" b="b"/>
              <a:pathLst>
                <a:path w="59" h="207">
                  <a:moveTo>
                    <a:pt x="59" y="0"/>
                  </a:moveTo>
                  <a:lnTo>
                    <a:pt x="0" y="0"/>
                  </a:lnTo>
                  <a:lnTo>
                    <a:pt x="0" y="106"/>
                  </a:lnTo>
                  <a:lnTo>
                    <a:pt x="0" y="207"/>
                  </a:lnTo>
                  <a:lnTo>
                    <a:pt x="59" y="207"/>
                  </a:lnTo>
                  <a:lnTo>
                    <a:pt x="59" y="106"/>
                  </a:lnTo>
                  <a:lnTo>
                    <a:pt x="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35">
              <a:extLst>
                <a:ext uri="{FF2B5EF4-FFF2-40B4-BE49-F238E27FC236}">
                  <a16:creationId xmlns:a16="http://schemas.microsoft.com/office/drawing/2014/main" id="{A2D8D6AA-29B1-A049-A99F-0AA28E5F7D7A}"/>
                </a:ext>
              </a:extLst>
            </p:cNvPr>
            <p:cNvSpPr>
              <a:spLocks/>
            </p:cNvSpPr>
            <p:nvPr userDrawn="1"/>
          </p:nvSpPr>
          <p:spPr bwMode="auto">
            <a:xfrm>
              <a:off x="3527" y="3538"/>
              <a:ext cx="190" cy="212"/>
            </a:xfrm>
            <a:custGeom>
              <a:avLst/>
              <a:gdLst>
                <a:gd name="T0" fmla="*/ 686 w 767"/>
                <a:gd name="T1" fmla="*/ 77 h 857"/>
                <a:gd name="T2" fmla="*/ 480 w 767"/>
                <a:gd name="T3" fmla="*/ 0 h 857"/>
                <a:gd name="T4" fmla="*/ 231 w 767"/>
                <a:gd name="T5" fmla="*/ 111 h 857"/>
                <a:gd name="T6" fmla="*/ 231 w 767"/>
                <a:gd name="T7" fmla="*/ 20 h 857"/>
                <a:gd name="T8" fmla="*/ 0 w 767"/>
                <a:gd name="T9" fmla="*/ 20 h 857"/>
                <a:gd name="T10" fmla="*/ 0 w 767"/>
                <a:gd name="T11" fmla="*/ 857 h 857"/>
                <a:gd name="T12" fmla="*/ 241 w 767"/>
                <a:gd name="T13" fmla="*/ 857 h 857"/>
                <a:gd name="T14" fmla="*/ 241 w 767"/>
                <a:gd name="T15" fmla="*/ 402 h 857"/>
                <a:gd name="T16" fmla="*/ 285 w 767"/>
                <a:gd name="T17" fmla="*/ 268 h 857"/>
                <a:gd name="T18" fmla="*/ 390 w 767"/>
                <a:gd name="T19" fmla="*/ 221 h 857"/>
                <a:gd name="T20" fmla="*/ 494 w 767"/>
                <a:gd name="T21" fmla="*/ 268 h 857"/>
                <a:gd name="T22" fmla="*/ 527 w 767"/>
                <a:gd name="T23" fmla="*/ 434 h 857"/>
                <a:gd name="T24" fmla="*/ 527 w 767"/>
                <a:gd name="T25" fmla="*/ 857 h 857"/>
                <a:gd name="T26" fmla="*/ 767 w 767"/>
                <a:gd name="T27" fmla="*/ 857 h 857"/>
                <a:gd name="T28" fmla="*/ 767 w 767"/>
                <a:gd name="T29" fmla="*/ 334 h 857"/>
                <a:gd name="T30" fmla="*/ 686 w 767"/>
                <a:gd name="T31" fmla="*/ 77 h 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67" h="857">
                  <a:moveTo>
                    <a:pt x="686" y="77"/>
                  </a:moveTo>
                  <a:cubicBezTo>
                    <a:pt x="636" y="24"/>
                    <a:pt x="573" y="0"/>
                    <a:pt x="480" y="0"/>
                  </a:cubicBezTo>
                  <a:cubicBezTo>
                    <a:pt x="388" y="1"/>
                    <a:pt x="281" y="46"/>
                    <a:pt x="231" y="111"/>
                  </a:cubicBezTo>
                  <a:cubicBezTo>
                    <a:pt x="231" y="20"/>
                    <a:pt x="231" y="20"/>
                    <a:pt x="231" y="20"/>
                  </a:cubicBezTo>
                  <a:cubicBezTo>
                    <a:pt x="0" y="20"/>
                    <a:pt x="0" y="20"/>
                    <a:pt x="0" y="20"/>
                  </a:cubicBezTo>
                  <a:cubicBezTo>
                    <a:pt x="0" y="857"/>
                    <a:pt x="0" y="857"/>
                    <a:pt x="0" y="857"/>
                  </a:cubicBezTo>
                  <a:cubicBezTo>
                    <a:pt x="241" y="857"/>
                    <a:pt x="241" y="857"/>
                    <a:pt x="241" y="857"/>
                  </a:cubicBezTo>
                  <a:cubicBezTo>
                    <a:pt x="241" y="402"/>
                    <a:pt x="241" y="402"/>
                    <a:pt x="241" y="402"/>
                  </a:cubicBezTo>
                  <a:cubicBezTo>
                    <a:pt x="241" y="343"/>
                    <a:pt x="257" y="299"/>
                    <a:pt x="285" y="268"/>
                  </a:cubicBezTo>
                  <a:cubicBezTo>
                    <a:pt x="309" y="241"/>
                    <a:pt x="345" y="224"/>
                    <a:pt x="390" y="221"/>
                  </a:cubicBezTo>
                  <a:cubicBezTo>
                    <a:pt x="444" y="218"/>
                    <a:pt x="473" y="242"/>
                    <a:pt x="494" y="268"/>
                  </a:cubicBezTo>
                  <a:cubicBezTo>
                    <a:pt x="520" y="300"/>
                    <a:pt x="527" y="357"/>
                    <a:pt x="527" y="434"/>
                  </a:cubicBezTo>
                  <a:cubicBezTo>
                    <a:pt x="527" y="857"/>
                    <a:pt x="527" y="857"/>
                    <a:pt x="527" y="857"/>
                  </a:cubicBezTo>
                  <a:cubicBezTo>
                    <a:pt x="767" y="857"/>
                    <a:pt x="767" y="857"/>
                    <a:pt x="767" y="857"/>
                  </a:cubicBezTo>
                  <a:cubicBezTo>
                    <a:pt x="767" y="334"/>
                    <a:pt x="767" y="334"/>
                    <a:pt x="767" y="334"/>
                  </a:cubicBezTo>
                  <a:cubicBezTo>
                    <a:pt x="767" y="232"/>
                    <a:pt x="754" y="147"/>
                    <a:pt x="686" y="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36">
              <a:extLst>
                <a:ext uri="{FF2B5EF4-FFF2-40B4-BE49-F238E27FC236}">
                  <a16:creationId xmlns:a16="http://schemas.microsoft.com/office/drawing/2014/main" id="{49A31F80-755A-1941-8AA3-AAAA2F4557B0}"/>
                </a:ext>
              </a:extLst>
            </p:cNvPr>
            <p:cNvSpPr>
              <a:spLocks noEditPoints="1"/>
            </p:cNvSpPr>
            <p:nvPr userDrawn="1"/>
          </p:nvSpPr>
          <p:spPr bwMode="auto">
            <a:xfrm>
              <a:off x="4170" y="3449"/>
              <a:ext cx="222" cy="306"/>
            </a:xfrm>
            <a:custGeom>
              <a:avLst/>
              <a:gdLst>
                <a:gd name="T0" fmla="*/ 900 w 900"/>
                <a:gd name="T1" fmla="*/ 0 h 1233"/>
                <a:gd name="T2" fmla="*/ 900 w 900"/>
                <a:gd name="T3" fmla="*/ 1214 h 1233"/>
                <a:gd name="T4" fmla="*/ 673 w 900"/>
                <a:gd name="T5" fmla="*/ 1214 h 1233"/>
                <a:gd name="T6" fmla="*/ 673 w 900"/>
                <a:gd name="T7" fmla="*/ 1121 h 1233"/>
                <a:gd name="T8" fmla="*/ 414 w 900"/>
                <a:gd name="T9" fmla="*/ 1233 h 1233"/>
                <a:gd name="T10" fmla="*/ 124 w 900"/>
                <a:gd name="T11" fmla="*/ 1121 h 1233"/>
                <a:gd name="T12" fmla="*/ 0 w 900"/>
                <a:gd name="T13" fmla="*/ 796 h 1233"/>
                <a:gd name="T14" fmla="*/ 406 w 900"/>
                <a:gd name="T15" fmla="*/ 357 h 1233"/>
                <a:gd name="T16" fmla="*/ 659 w 900"/>
                <a:gd name="T17" fmla="*/ 451 h 1233"/>
                <a:gd name="T18" fmla="*/ 659 w 900"/>
                <a:gd name="T19" fmla="*/ 0 h 1233"/>
                <a:gd name="T20" fmla="*/ 900 w 900"/>
                <a:gd name="T21" fmla="*/ 0 h 1233"/>
                <a:gd name="T22" fmla="*/ 666 w 900"/>
                <a:gd name="T23" fmla="*/ 796 h 1233"/>
                <a:gd name="T24" fmla="*/ 453 w 900"/>
                <a:gd name="T25" fmla="*/ 569 h 1233"/>
                <a:gd name="T26" fmla="*/ 241 w 900"/>
                <a:gd name="T27" fmla="*/ 796 h 1233"/>
                <a:gd name="T28" fmla="*/ 453 w 900"/>
                <a:gd name="T29" fmla="*/ 1022 h 1233"/>
                <a:gd name="T30" fmla="*/ 666 w 900"/>
                <a:gd name="T31" fmla="*/ 796 h 1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0" h="1233">
                  <a:moveTo>
                    <a:pt x="900" y="0"/>
                  </a:moveTo>
                  <a:cubicBezTo>
                    <a:pt x="900" y="1214"/>
                    <a:pt x="900" y="1214"/>
                    <a:pt x="900" y="1214"/>
                  </a:cubicBezTo>
                  <a:cubicBezTo>
                    <a:pt x="673" y="1214"/>
                    <a:pt x="673" y="1214"/>
                    <a:pt x="673" y="1214"/>
                  </a:cubicBezTo>
                  <a:cubicBezTo>
                    <a:pt x="673" y="1121"/>
                    <a:pt x="673" y="1121"/>
                    <a:pt x="673" y="1121"/>
                  </a:cubicBezTo>
                  <a:cubicBezTo>
                    <a:pt x="620" y="1182"/>
                    <a:pt x="534" y="1233"/>
                    <a:pt x="414" y="1233"/>
                  </a:cubicBezTo>
                  <a:cubicBezTo>
                    <a:pt x="298" y="1233"/>
                    <a:pt x="198" y="1195"/>
                    <a:pt x="124" y="1121"/>
                  </a:cubicBezTo>
                  <a:cubicBezTo>
                    <a:pt x="44" y="1041"/>
                    <a:pt x="0" y="926"/>
                    <a:pt x="0" y="796"/>
                  </a:cubicBezTo>
                  <a:cubicBezTo>
                    <a:pt x="0" y="541"/>
                    <a:pt x="171" y="357"/>
                    <a:pt x="406" y="357"/>
                  </a:cubicBezTo>
                  <a:cubicBezTo>
                    <a:pt x="508" y="357"/>
                    <a:pt x="594" y="389"/>
                    <a:pt x="659" y="451"/>
                  </a:cubicBezTo>
                  <a:cubicBezTo>
                    <a:pt x="659" y="0"/>
                    <a:pt x="659" y="0"/>
                    <a:pt x="659" y="0"/>
                  </a:cubicBezTo>
                  <a:lnTo>
                    <a:pt x="900" y="0"/>
                  </a:lnTo>
                  <a:close/>
                  <a:moveTo>
                    <a:pt x="666" y="796"/>
                  </a:moveTo>
                  <a:cubicBezTo>
                    <a:pt x="666" y="683"/>
                    <a:pt x="593" y="569"/>
                    <a:pt x="453" y="569"/>
                  </a:cubicBezTo>
                  <a:cubicBezTo>
                    <a:pt x="314" y="569"/>
                    <a:pt x="241" y="683"/>
                    <a:pt x="241" y="796"/>
                  </a:cubicBezTo>
                  <a:cubicBezTo>
                    <a:pt x="241" y="908"/>
                    <a:pt x="314" y="1022"/>
                    <a:pt x="453" y="1022"/>
                  </a:cubicBezTo>
                  <a:cubicBezTo>
                    <a:pt x="593" y="1022"/>
                    <a:pt x="666" y="908"/>
                    <a:pt x="666" y="7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37">
              <a:extLst>
                <a:ext uri="{FF2B5EF4-FFF2-40B4-BE49-F238E27FC236}">
                  <a16:creationId xmlns:a16="http://schemas.microsoft.com/office/drawing/2014/main" id="{C7694B31-931B-F648-8678-62120664A596}"/>
                </a:ext>
              </a:extLst>
            </p:cNvPr>
            <p:cNvSpPr>
              <a:spLocks noEditPoints="1"/>
            </p:cNvSpPr>
            <p:nvPr userDrawn="1"/>
          </p:nvSpPr>
          <p:spPr bwMode="auto">
            <a:xfrm>
              <a:off x="3269" y="3538"/>
              <a:ext cx="224" cy="217"/>
            </a:xfrm>
            <a:custGeom>
              <a:avLst/>
              <a:gdLst>
                <a:gd name="T0" fmla="*/ 905 w 905"/>
                <a:gd name="T1" fmla="*/ 438 h 877"/>
                <a:gd name="T2" fmla="*/ 453 w 905"/>
                <a:gd name="T3" fmla="*/ 877 h 877"/>
                <a:gd name="T4" fmla="*/ 0 w 905"/>
                <a:gd name="T5" fmla="*/ 438 h 877"/>
                <a:gd name="T6" fmla="*/ 453 w 905"/>
                <a:gd name="T7" fmla="*/ 0 h 877"/>
                <a:gd name="T8" fmla="*/ 905 w 905"/>
                <a:gd name="T9" fmla="*/ 438 h 877"/>
                <a:gd name="T10" fmla="*/ 453 w 905"/>
                <a:gd name="T11" fmla="*/ 212 h 877"/>
                <a:gd name="T12" fmla="*/ 241 w 905"/>
                <a:gd name="T13" fmla="*/ 438 h 877"/>
                <a:gd name="T14" fmla="*/ 453 w 905"/>
                <a:gd name="T15" fmla="*/ 664 h 877"/>
                <a:gd name="T16" fmla="*/ 665 w 905"/>
                <a:gd name="T17" fmla="*/ 438 h 877"/>
                <a:gd name="T18" fmla="*/ 453 w 905"/>
                <a:gd name="T19" fmla="*/ 212 h 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5" h="877">
                  <a:moveTo>
                    <a:pt x="905" y="438"/>
                  </a:moveTo>
                  <a:cubicBezTo>
                    <a:pt x="905" y="692"/>
                    <a:pt x="715" y="877"/>
                    <a:pt x="453" y="877"/>
                  </a:cubicBezTo>
                  <a:cubicBezTo>
                    <a:pt x="190" y="877"/>
                    <a:pt x="0" y="692"/>
                    <a:pt x="0" y="438"/>
                  </a:cubicBezTo>
                  <a:cubicBezTo>
                    <a:pt x="0" y="184"/>
                    <a:pt x="190" y="0"/>
                    <a:pt x="453" y="0"/>
                  </a:cubicBezTo>
                  <a:cubicBezTo>
                    <a:pt x="715" y="0"/>
                    <a:pt x="905" y="184"/>
                    <a:pt x="905" y="438"/>
                  </a:cubicBezTo>
                  <a:moveTo>
                    <a:pt x="453" y="212"/>
                  </a:moveTo>
                  <a:cubicBezTo>
                    <a:pt x="313" y="212"/>
                    <a:pt x="241" y="326"/>
                    <a:pt x="241" y="438"/>
                  </a:cubicBezTo>
                  <a:cubicBezTo>
                    <a:pt x="241" y="551"/>
                    <a:pt x="313" y="664"/>
                    <a:pt x="453" y="664"/>
                  </a:cubicBezTo>
                  <a:cubicBezTo>
                    <a:pt x="592" y="664"/>
                    <a:pt x="665" y="551"/>
                    <a:pt x="665" y="438"/>
                  </a:cubicBezTo>
                  <a:cubicBezTo>
                    <a:pt x="665" y="326"/>
                    <a:pt x="592" y="212"/>
                    <a:pt x="453"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8">
              <a:extLst>
                <a:ext uri="{FF2B5EF4-FFF2-40B4-BE49-F238E27FC236}">
                  <a16:creationId xmlns:a16="http://schemas.microsoft.com/office/drawing/2014/main" id="{CBC5FEF1-7BF4-A748-BB3A-66A641499B4E}"/>
                </a:ext>
              </a:extLst>
            </p:cNvPr>
            <p:cNvSpPr>
              <a:spLocks noEditPoints="1"/>
            </p:cNvSpPr>
            <p:nvPr userDrawn="1"/>
          </p:nvSpPr>
          <p:spPr bwMode="auto">
            <a:xfrm>
              <a:off x="4636" y="3449"/>
              <a:ext cx="95" cy="95"/>
            </a:xfrm>
            <a:custGeom>
              <a:avLst/>
              <a:gdLst>
                <a:gd name="T0" fmla="*/ 118 w 383"/>
                <a:gd name="T1" fmla="*/ 299 h 382"/>
                <a:gd name="T2" fmla="*/ 158 w 383"/>
                <a:gd name="T3" fmla="*/ 299 h 382"/>
                <a:gd name="T4" fmla="*/ 158 w 383"/>
                <a:gd name="T5" fmla="*/ 209 h 382"/>
                <a:gd name="T6" fmla="*/ 187 w 383"/>
                <a:gd name="T7" fmla="*/ 209 h 382"/>
                <a:gd name="T8" fmla="*/ 242 w 383"/>
                <a:gd name="T9" fmla="*/ 299 h 382"/>
                <a:gd name="T10" fmla="*/ 284 w 383"/>
                <a:gd name="T11" fmla="*/ 299 h 382"/>
                <a:gd name="T12" fmla="*/ 227 w 383"/>
                <a:gd name="T13" fmla="*/ 206 h 382"/>
                <a:gd name="T14" fmla="*/ 279 w 383"/>
                <a:gd name="T15" fmla="*/ 146 h 382"/>
                <a:gd name="T16" fmla="*/ 202 w 383"/>
                <a:gd name="T17" fmla="*/ 80 h 382"/>
                <a:gd name="T18" fmla="*/ 118 w 383"/>
                <a:gd name="T19" fmla="*/ 80 h 382"/>
                <a:gd name="T20" fmla="*/ 118 w 383"/>
                <a:gd name="T21" fmla="*/ 299 h 382"/>
                <a:gd name="T22" fmla="*/ 158 w 383"/>
                <a:gd name="T23" fmla="*/ 114 h 382"/>
                <a:gd name="T24" fmla="*/ 187 w 383"/>
                <a:gd name="T25" fmla="*/ 114 h 382"/>
                <a:gd name="T26" fmla="*/ 239 w 383"/>
                <a:gd name="T27" fmla="*/ 145 h 382"/>
                <a:gd name="T28" fmla="*/ 187 w 383"/>
                <a:gd name="T29" fmla="*/ 176 h 382"/>
                <a:gd name="T30" fmla="*/ 158 w 383"/>
                <a:gd name="T31" fmla="*/ 176 h 382"/>
                <a:gd name="T32" fmla="*/ 158 w 383"/>
                <a:gd name="T33" fmla="*/ 114 h 382"/>
                <a:gd name="T34" fmla="*/ 0 w 383"/>
                <a:gd name="T35" fmla="*/ 191 h 382"/>
                <a:gd name="T36" fmla="*/ 191 w 383"/>
                <a:gd name="T37" fmla="*/ 382 h 382"/>
                <a:gd name="T38" fmla="*/ 383 w 383"/>
                <a:gd name="T39" fmla="*/ 191 h 382"/>
                <a:gd name="T40" fmla="*/ 191 w 383"/>
                <a:gd name="T41" fmla="*/ 0 h 382"/>
                <a:gd name="T42" fmla="*/ 0 w 383"/>
                <a:gd name="T43" fmla="*/ 191 h 382"/>
                <a:gd name="T44" fmla="*/ 34 w 383"/>
                <a:gd name="T45" fmla="*/ 191 h 382"/>
                <a:gd name="T46" fmla="*/ 191 w 383"/>
                <a:gd name="T47" fmla="*/ 34 h 382"/>
                <a:gd name="T48" fmla="*/ 349 w 383"/>
                <a:gd name="T49" fmla="*/ 191 h 382"/>
                <a:gd name="T50" fmla="*/ 191 w 383"/>
                <a:gd name="T51" fmla="*/ 349 h 382"/>
                <a:gd name="T52" fmla="*/ 34 w 383"/>
                <a:gd name="T53" fmla="*/ 19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3" h="382">
                  <a:moveTo>
                    <a:pt x="118" y="299"/>
                  </a:moveTo>
                  <a:cubicBezTo>
                    <a:pt x="158" y="299"/>
                    <a:pt x="158" y="299"/>
                    <a:pt x="158" y="299"/>
                  </a:cubicBezTo>
                  <a:cubicBezTo>
                    <a:pt x="158" y="209"/>
                    <a:pt x="158" y="209"/>
                    <a:pt x="158" y="209"/>
                  </a:cubicBezTo>
                  <a:cubicBezTo>
                    <a:pt x="187" y="209"/>
                    <a:pt x="187" y="209"/>
                    <a:pt x="187" y="209"/>
                  </a:cubicBezTo>
                  <a:cubicBezTo>
                    <a:pt x="242" y="299"/>
                    <a:pt x="242" y="299"/>
                    <a:pt x="242" y="299"/>
                  </a:cubicBezTo>
                  <a:cubicBezTo>
                    <a:pt x="284" y="299"/>
                    <a:pt x="284" y="299"/>
                    <a:pt x="284" y="299"/>
                  </a:cubicBezTo>
                  <a:cubicBezTo>
                    <a:pt x="227" y="206"/>
                    <a:pt x="227" y="206"/>
                    <a:pt x="227" y="206"/>
                  </a:cubicBezTo>
                  <a:cubicBezTo>
                    <a:pt x="257" y="203"/>
                    <a:pt x="279" y="184"/>
                    <a:pt x="279" y="146"/>
                  </a:cubicBezTo>
                  <a:cubicBezTo>
                    <a:pt x="279" y="104"/>
                    <a:pt x="255" y="80"/>
                    <a:pt x="202" y="80"/>
                  </a:cubicBezTo>
                  <a:cubicBezTo>
                    <a:pt x="118" y="80"/>
                    <a:pt x="118" y="80"/>
                    <a:pt x="118" y="80"/>
                  </a:cubicBezTo>
                  <a:lnTo>
                    <a:pt x="118" y="299"/>
                  </a:lnTo>
                  <a:close/>
                  <a:moveTo>
                    <a:pt x="158" y="114"/>
                  </a:moveTo>
                  <a:cubicBezTo>
                    <a:pt x="187" y="114"/>
                    <a:pt x="187" y="114"/>
                    <a:pt x="187" y="114"/>
                  </a:cubicBezTo>
                  <a:cubicBezTo>
                    <a:pt x="212" y="114"/>
                    <a:pt x="239" y="115"/>
                    <a:pt x="239" y="145"/>
                  </a:cubicBezTo>
                  <a:cubicBezTo>
                    <a:pt x="239" y="174"/>
                    <a:pt x="212" y="176"/>
                    <a:pt x="187" y="176"/>
                  </a:cubicBezTo>
                  <a:cubicBezTo>
                    <a:pt x="158" y="176"/>
                    <a:pt x="158" y="176"/>
                    <a:pt x="158" y="176"/>
                  </a:cubicBezTo>
                  <a:lnTo>
                    <a:pt x="158" y="114"/>
                  </a:lnTo>
                  <a:close/>
                  <a:moveTo>
                    <a:pt x="0" y="191"/>
                  </a:moveTo>
                  <a:cubicBezTo>
                    <a:pt x="0" y="296"/>
                    <a:pt x="86" y="382"/>
                    <a:pt x="191" y="382"/>
                  </a:cubicBezTo>
                  <a:cubicBezTo>
                    <a:pt x="297" y="382"/>
                    <a:pt x="383" y="296"/>
                    <a:pt x="383" y="191"/>
                  </a:cubicBezTo>
                  <a:cubicBezTo>
                    <a:pt x="383" y="86"/>
                    <a:pt x="297" y="0"/>
                    <a:pt x="191" y="0"/>
                  </a:cubicBezTo>
                  <a:cubicBezTo>
                    <a:pt x="86" y="0"/>
                    <a:pt x="0" y="86"/>
                    <a:pt x="0" y="191"/>
                  </a:cubicBezTo>
                  <a:moveTo>
                    <a:pt x="34" y="191"/>
                  </a:moveTo>
                  <a:cubicBezTo>
                    <a:pt x="34" y="104"/>
                    <a:pt x="104" y="34"/>
                    <a:pt x="191" y="34"/>
                  </a:cubicBezTo>
                  <a:cubicBezTo>
                    <a:pt x="278" y="34"/>
                    <a:pt x="349" y="104"/>
                    <a:pt x="349" y="191"/>
                  </a:cubicBezTo>
                  <a:cubicBezTo>
                    <a:pt x="349" y="278"/>
                    <a:pt x="278" y="349"/>
                    <a:pt x="191" y="349"/>
                  </a:cubicBezTo>
                  <a:cubicBezTo>
                    <a:pt x="104" y="349"/>
                    <a:pt x="34" y="278"/>
                    <a:pt x="34" y="19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39">
              <a:extLst>
                <a:ext uri="{FF2B5EF4-FFF2-40B4-BE49-F238E27FC236}">
                  <a16:creationId xmlns:a16="http://schemas.microsoft.com/office/drawing/2014/main" id="{93802D51-B7EE-2847-9135-A91396ADE95E}"/>
                </a:ext>
              </a:extLst>
            </p:cNvPr>
            <p:cNvSpPr>
              <a:spLocks/>
            </p:cNvSpPr>
            <p:nvPr userDrawn="1"/>
          </p:nvSpPr>
          <p:spPr bwMode="auto">
            <a:xfrm>
              <a:off x="3768" y="1895"/>
              <a:ext cx="434" cy="1109"/>
            </a:xfrm>
            <a:custGeom>
              <a:avLst/>
              <a:gdLst>
                <a:gd name="T0" fmla="*/ 509 w 1751"/>
                <a:gd name="T1" fmla="*/ 0 h 4481"/>
                <a:gd name="T2" fmla="*/ 509 w 1751"/>
                <a:gd name="T3" fmla="*/ 2792 h 4481"/>
                <a:gd name="T4" fmla="*/ 161 w 1751"/>
                <a:gd name="T5" fmla="*/ 2452 h 4481"/>
                <a:gd name="T6" fmla="*/ 161 w 1751"/>
                <a:gd name="T7" fmla="*/ 3527 h 4481"/>
                <a:gd name="T8" fmla="*/ 19 w 1751"/>
                <a:gd name="T9" fmla="*/ 4087 h 4481"/>
                <a:gd name="T10" fmla="*/ 17 w 1751"/>
                <a:gd name="T11" fmla="*/ 4090 h 4481"/>
                <a:gd name="T12" fmla="*/ 0 w 1751"/>
                <a:gd name="T13" fmla="*/ 4110 h 4481"/>
                <a:gd name="T14" fmla="*/ 393 w 1751"/>
                <a:gd name="T15" fmla="*/ 4481 h 4481"/>
                <a:gd name="T16" fmla="*/ 1751 w 1751"/>
                <a:gd name="T17" fmla="*/ 4481 h 4481"/>
                <a:gd name="T18" fmla="*/ 1751 w 1751"/>
                <a:gd name="T19" fmla="*/ 0 h 4481"/>
                <a:gd name="T20" fmla="*/ 509 w 1751"/>
                <a:gd name="T21" fmla="*/ 0 h 4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1" h="4481">
                  <a:moveTo>
                    <a:pt x="509" y="0"/>
                  </a:moveTo>
                  <a:cubicBezTo>
                    <a:pt x="509" y="2792"/>
                    <a:pt x="509" y="2792"/>
                    <a:pt x="509" y="2792"/>
                  </a:cubicBezTo>
                  <a:cubicBezTo>
                    <a:pt x="161" y="2452"/>
                    <a:pt x="161" y="2452"/>
                    <a:pt x="161" y="2452"/>
                  </a:cubicBezTo>
                  <a:cubicBezTo>
                    <a:pt x="161" y="3527"/>
                    <a:pt x="161" y="3527"/>
                    <a:pt x="161" y="3527"/>
                  </a:cubicBezTo>
                  <a:cubicBezTo>
                    <a:pt x="161" y="3775"/>
                    <a:pt x="139" y="3938"/>
                    <a:pt x="19" y="4087"/>
                  </a:cubicBezTo>
                  <a:cubicBezTo>
                    <a:pt x="17" y="4090"/>
                    <a:pt x="17" y="4090"/>
                    <a:pt x="17" y="4090"/>
                  </a:cubicBezTo>
                  <a:cubicBezTo>
                    <a:pt x="11" y="4097"/>
                    <a:pt x="5" y="4103"/>
                    <a:pt x="0" y="4110"/>
                  </a:cubicBezTo>
                  <a:cubicBezTo>
                    <a:pt x="393" y="4481"/>
                    <a:pt x="393" y="4481"/>
                    <a:pt x="393" y="4481"/>
                  </a:cubicBezTo>
                  <a:cubicBezTo>
                    <a:pt x="1751" y="4481"/>
                    <a:pt x="1751" y="4481"/>
                    <a:pt x="1751" y="4481"/>
                  </a:cubicBezTo>
                  <a:cubicBezTo>
                    <a:pt x="1751" y="0"/>
                    <a:pt x="1751" y="0"/>
                    <a:pt x="1751" y="0"/>
                  </a:cubicBezTo>
                  <a:lnTo>
                    <a:pt x="50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40">
              <a:extLst>
                <a:ext uri="{FF2B5EF4-FFF2-40B4-BE49-F238E27FC236}">
                  <a16:creationId xmlns:a16="http://schemas.microsoft.com/office/drawing/2014/main" id="{0B104E08-0240-0A4C-8DC6-02A087EB8856}"/>
                </a:ext>
              </a:extLst>
            </p:cNvPr>
            <p:cNvSpPr>
              <a:spLocks/>
            </p:cNvSpPr>
            <p:nvPr userDrawn="1"/>
          </p:nvSpPr>
          <p:spPr bwMode="auto">
            <a:xfrm>
              <a:off x="2850" y="1895"/>
              <a:ext cx="523" cy="1109"/>
            </a:xfrm>
            <a:custGeom>
              <a:avLst/>
              <a:gdLst>
                <a:gd name="T0" fmla="*/ 1242 w 2112"/>
                <a:gd name="T1" fmla="*/ 1773 h 4481"/>
                <a:gd name="T2" fmla="*/ 1839 w 2112"/>
                <a:gd name="T3" fmla="*/ 2338 h 4481"/>
                <a:gd name="T4" fmla="*/ 1856 w 2112"/>
                <a:gd name="T5" fmla="*/ 1719 h 4481"/>
                <a:gd name="T6" fmla="*/ 1912 w 2112"/>
                <a:gd name="T7" fmla="*/ 1629 h 4481"/>
                <a:gd name="T8" fmla="*/ 2062 w 2112"/>
                <a:gd name="T9" fmla="*/ 795 h 4481"/>
                <a:gd name="T10" fmla="*/ 2112 w 2112"/>
                <a:gd name="T11" fmla="*/ 740 h 4481"/>
                <a:gd name="T12" fmla="*/ 1354 w 2112"/>
                <a:gd name="T13" fmla="*/ 0 h 4481"/>
                <a:gd name="T14" fmla="*/ 0 w 2112"/>
                <a:gd name="T15" fmla="*/ 0 h 4481"/>
                <a:gd name="T16" fmla="*/ 0 w 2112"/>
                <a:gd name="T17" fmla="*/ 4481 h 4481"/>
                <a:gd name="T18" fmla="*/ 1242 w 2112"/>
                <a:gd name="T19" fmla="*/ 4481 h 4481"/>
                <a:gd name="T20" fmla="*/ 1242 w 2112"/>
                <a:gd name="T21" fmla="*/ 1773 h 4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2" h="4481">
                  <a:moveTo>
                    <a:pt x="1242" y="1773"/>
                  </a:moveTo>
                  <a:cubicBezTo>
                    <a:pt x="1242" y="1773"/>
                    <a:pt x="1790" y="2292"/>
                    <a:pt x="1839" y="2338"/>
                  </a:cubicBezTo>
                  <a:cubicBezTo>
                    <a:pt x="1787" y="2144"/>
                    <a:pt x="1751" y="1887"/>
                    <a:pt x="1856" y="1719"/>
                  </a:cubicBezTo>
                  <a:cubicBezTo>
                    <a:pt x="1912" y="1629"/>
                    <a:pt x="1912" y="1629"/>
                    <a:pt x="1912" y="1629"/>
                  </a:cubicBezTo>
                  <a:cubicBezTo>
                    <a:pt x="1855" y="1323"/>
                    <a:pt x="1869" y="1006"/>
                    <a:pt x="2062" y="795"/>
                  </a:cubicBezTo>
                  <a:cubicBezTo>
                    <a:pt x="2112" y="740"/>
                    <a:pt x="2112" y="740"/>
                    <a:pt x="2112" y="740"/>
                  </a:cubicBezTo>
                  <a:cubicBezTo>
                    <a:pt x="1354" y="0"/>
                    <a:pt x="1354" y="0"/>
                    <a:pt x="1354" y="0"/>
                  </a:cubicBezTo>
                  <a:cubicBezTo>
                    <a:pt x="0" y="0"/>
                    <a:pt x="0" y="0"/>
                    <a:pt x="0" y="0"/>
                  </a:cubicBezTo>
                  <a:cubicBezTo>
                    <a:pt x="0" y="4481"/>
                    <a:pt x="0" y="4481"/>
                    <a:pt x="0" y="4481"/>
                  </a:cubicBezTo>
                  <a:cubicBezTo>
                    <a:pt x="1242" y="4481"/>
                    <a:pt x="1242" y="4481"/>
                    <a:pt x="1242" y="4481"/>
                  </a:cubicBezTo>
                  <a:lnTo>
                    <a:pt x="1242" y="17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41">
              <a:extLst>
                <a:ext uri="{FF2B5EF4-FFF2-40B4-BE49-F238E27FC236}">
                  <a16:creationId xmlns:a16="http://schemas.microsoft.com/office/drawing/2014/main" id="{576B74ED-9E8B-1F46-9FE9-A8B1E73E4571}"/>
                </a:ext>
              </a:extLst>
            </p:cNvPr>
            <p:cNvSpPr>
              <a:spLocks/>
            </p:cNvSpPr>
            <p:nvPr userDrawn="1"/>
          </p:nvSpPr>
          <p:spPr bwMode="auto">
            <a:xfrm>
              <a:off x="3792" y="3082"/>
              <a:ext cx="352" cy="210"/>
            </a:xfrm>
            <a:custGeom>
              <a:avLst/>
              <a:gdLst>
                <a:gd name="T0" fmla="*/ 264 w 1420"/>
                <a:gd name="T1" fmla="*/ 22 h 850"/>
                <a:gd name="T2" fmla="*/ 977 w 1420"/>
                <a:gd name="T3" fmla="*/ 90 h 850"/>
                <a:gd name="T4" fmla="*/ 1098 w 1420"/>
                <a:gd name="T5" fmla="*/ 235 h 850"/>
                <a:gd name="T6" fmla="*/ 839 w 1420"/>
                <a:gd name="T7" fmla="*/ 204 h 850"/>
                <a:gd name="T8" fmla="*/ 830 w 1420"/>
                <a:gd name="T9" fmla="*/ 299 h 850"/>
                <a:gd name="T10" fmla="*/ 1115 w 1420"/>
                <a:gd name="T11" fmla="*/ 258 h 850"/>
                <a:gd name="T12" fmla="*/ 1406 w 1420"/>
                <a:gd name="T13" fmla="*/ 463 h 850"/>
                <a:gd name="T14" fmla="*/ 1104 w 1420"/>
                <a:gd name="T15" fmla="*/ 436 h 850"/>
                <a:gd name="T16" fmla="*/ 636 w 1420"/>
                <a:gd name="T17" fmla="*/ 622 h 850"/>
                <a:gd name="T18" fmla="*/ 120 w 1420"/>
                <a:gd name="T19" fmla="*/ 850 h 850"/>
                <a:gd name="T20" fmla="*/ 429 w 1420"/>
                <a:gd name="T21" fmla="*/ 520 h 850"/>
                <a:gd name="T22" fmla="*/ 131 w 1420"/>
                <a:gd name="T23" fmla="*/ 416 h 850"/>
                <a:gd name="T24" fmla="*/ 375 w 1420"/>
                <a:gd name="T25" fmla="*/ 203 h 850"/>
                <a:gd name="T26" fmla="*/ 0 w 1420"/>
                <a:gd name="T27" fmla="*/ 0 h 850"/>
                <a:gd name="T28" fmla="*/ 264 w 1420"/>
                <a:gd name="T29" fmla="*/ 22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20" h="850">
                  <a:moveTo>
                    <a:pt x="264" y="22"/>
                  </a:moveTo>
                  <a:cubicBezTo>
                    <a:pt x="558" y="44"/>
                    <a:pt x="767" y="64"/>
                    <a:pt x="977" y="90"/>
                  </a:cubicBezTo>
                  <a:cubicBezTo>
                    <a:pt x="1057" y="100"/>
                    <a:pt x="1088" y="192"/>
                    <a:pt x="1098" y="235"/>
                  </a:cubicBezTo>
                  <a:cubicBezTo>
                    <a:pt x="998" y="210"/>
                    <a:pt x="839" y="204"/>
                    <a:pt x="839" y="204"/>
                  </a:cubicBezTo>
                  <a:cubicBezTo>
                    <a:pt x="830" y="299"/>
                    <a:pt x="830" y="299"/>
                    <a:pt x="830" y="299"/>
                  </a:cubicBezTo>
                  <a:cubicBezTo>
                    <a:pt x="830" y="299"/>
                    <a:pt x="966" y="260"/>
                    <a:pt x="1115" y="258"/>
                  </a:cubicBezTo>
                  <a:cubicBezTo>
                    <a:pt x="1115" y="258"/>
                    <a:pt x="1420" y="257"/>
                    <a:pt x="1406" y="463"/>
                  </a:cubicBezTo>
                  <a:cubicBezTo>
                    <a:pt x="1322" y="405"/>
                    <a:pt x="1152" y="428"/>
                    <a:pt x="1104" y="436"/>
                  </a:cubicBezTo>
                  <a:cubicBezTo>
                    <a:pt x="951" y="461"/>
                    <a:pt x="805" y="532"/>
                    <a:pt x="636" y="622"/>
                  </a:cubicBezTo>
                  <a:cubicBezTo>
                    <a:pt x="482" y="703"/>
                    <a:pt x="315" y="791"/>
                    <a:pt x="120" y="850"/>
                  </a:cubicBezTo>
                  <a:cubicBezTo>
                    <a:pt x="206" y="767"/>
                    <a:pt x="429" y="520"/>
                    <a:pt x="429" y="520"/>
                  </a:cubicBezTo>
                  <a:cubicBezTo>
                    <a:pt x="131" y="416"/>
                    <a:pt x="131" y="416"/>
                    <a:pt x="131" y="416"/>
                  </a:cubicBezTo>
                  <a:cubicBezTo>
                    <a:pt x="375" y="203"/>
                    <a:pt x="375" y="203"/>
                    <a:pt x="375" y="203"/>
                  </a:cubicBezTo>
                  <a:cubicBezTo>
                    <a:pt x="0" y="0"/>
                    <a:pt x="0" y="0"/>
                    <a:pt x="0" y="0"/>
                  </a:cubicBezTo>
                  <a:cubicBezTo>
                    <a:pt x="93" y="8"/>
                    <a:pt x="182" y="15"/>
                    <a:pt x="264"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42">
              <a:extLst>
                <a:ext uri="{FF2B5EF4-FFF2-40B4-BE49-F238E27FC236}">
                  <a16:creationId xmlns:a16="http://schemas.microsoft.com/office/drawing/2014/main" id="{030EBA72-A689-6944-90E7-3CCAAB129BDE}"/>
                </a:ext>
              </a:extLst>
            </p:cNvPr>
            <p:cNvSpPr>
              <a:spLocks/>
            </p:cNvSpPr>
            <p:nvPr userDrawn="1"/>
          </p:nvSpPr>
          <p:spPr bwMode="auto">
            <a:xfrm>
              <a:off x="3750" y="1503"/>
              <a:ext cx="59" cy="1386"/>
            </a:xfrm>
            <a:custGeom>
              <a:avLst/>
              <a:gdLst>
                <a:gd name="T0" fmla="*/ 236 w 236"/>
                <a:gd name="T1" fmla="*/ 0 h 5594"/>
                <a:gd name="T2" fmla="*/ 116 w 236"/>
                <a:gd name="T3" fmla="*/ 1792 h 5594"/>
                <a:gd name="T4" fmla="*/ 116 w 236"/>
                <a:gd name="T5" fmla="*/ 5108 h 5594"/>
                <a:gd name="T6" fmla="*/ 0 w 236"/>
                <a:gd name="T7" fmla="*/ 5594 h 5594"/>
              </a:gdLst>
              <a:ahLst/>
              <a:cxnLst>
                <a:cxn ang="0">
                  <a:pos x="T0" y="T1"/>
                </a:cxn>
                <a:cxn ang="0">
                  <a:pos x="T2" y="T3"/>
                </a:cxn>
                <a:cxn ang="0">
                  <a:pos x="T4" y="T5"/>
                </a:cxn>
                <a:cxn ang="0">
                  <a:pos x="T6" y="T7"/>
                </a:cxn>
              </a:cxnLst>
              <a:rect l="0" t="0" r="r" b="b"/>
              <a:pathLst>
                <a:path w="236" h="5594">
                  <a:moveTo>
                    <a:pt x="236" y="0"/>
                  </a:moveTo>
                  <a:cubicBezTo>
                    <a:pt x="236" y="0"/>
                    <a:pt x="116" y="644"/>
                    <a:pt x="116" y="1792"/>
                  </a:cubicBezTo>
                  <a:cubicBezTo>
                    <a:pt x="116" y="5108"/>
                    <a:pt x="116" y="5108"/>
                    <a:pt x="116" y="5108"/>
                  </a:cubicBezTo>
                  <a:cubicBezTo>
                    <a:pt x="116" y="5337"/>
                    <a:pt x="96" y="5474"/>
                    <a:pt x="0" y="55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43">
              <a:extLst>
                <a:ext uri="{FF2B5EF4-FFF2-40B4-BE49-F238E27FC236}">
                  <a16:creationId xmlns:a16="http://schemas.microsoft.com/office/drawing/2014/main" id="{8621F305-98E4-E64E-9F5B-71DA3F4C5C35}"/>
                </a:ext>
              </a:extLst>
            </p:cNvPr>
            <p:cNvSpPr>
              <a:spLocks/>
            </p:cNvSpPr>
            <p:nvPr userDrawn="1"/>
          </p:nvSpPr>
          <p:spPr bwMode="auto">
            <a:xfrm>
              <a:off x="2919" y="1494"/>
              <a:ext cx="934" cy="1816"/>
            </a:xfrm>
            <a:custGeom>
              <a:avLst/>
              <a:gdLst>
                <a:gd name="T0" fmla="*/ 3358 w 3774"/>
                <a:gd name="T1" fmla="*/ 5632 h 7335"/>
                <a:gd name="T2" fmla="*/ 3079 w 3774"/>
                <a:gd name="T3" fmla="*/ 6187 h 7335"/>
                <a:gd name="T4" fmla="*/ 3079 w 3774"/>
                <a:gd name="T5" fmla="*/ 6187 h 7335"/>
                <a:gd name="T6" fmla="*/ 3302 w 3774"/>
                <a:gd name="T7" fmla="*/ 6410 h 7335"/>
                <a:gd name="T8" fmla="*/ 3720 w 3774"/>
                <a:gd name="T9" fmla="*/ 6636 h 7335"/>
                <a:gd name="T10" fmla="*/ 3449 w 3774"/>
                <a:gd name="T11" fmla="*/ 6873 h 7335"/>
                <a:gd name="T12" fmla="*/ 3774 w 3774"/>
                <a:gd name="T13" fmla="*/ 6975 h 7335"/>
                <a:gd name="T14" fmla="*/ 3441 w 3774"/>
                <a:gd name="T15" fmla="*/ 7312 h 7335"/>
                <a:gd name="T16" fmla="*/ 3169 w 3774"/>
                <a:gd name="T17" fmla="*/ 7335 h 7335"/>
                <a:gd name="T18" fmla="*/ 1281 w 3774"/>
                <a:gd name="T19" fmla="*/ 6924 h 7335"/>
                <a:gd name="T20" fmla="*/ 636 w 3774"/>
                <a:gd name="T21" fmla="*/ 7086 h 7335"/>
                <a:gd name="T22" fmla="*/ 823 w 3774"/>
                <a:gd name="T23" fmla="*/ 6882 h 7335"/>
                <a:gd name="T24" fmla="*/ 339 w 3774"/>
                <a:gd name="T25" fmla="*/ 6912 h 7335"/>
                <a:gd name="T26" fmla="*/ 675 w 3774"/>
                <a:gd name="T27" fmla="*/ 6684 h 7335"/>
                <a:gd name="T28" fmla="*/ 0 w 3774"/>
                <a:gd name="T29" fmla="*/ 6500 h 7335"/>
                <a:gd name="T30" fmla="*/ 1280 w 3774"/>
                <a:gd name="T31" fmla="*/ 6465 h 7335"/>
                <a:gd name="T32" fmla="*/ 2083 w 3774"/>
                <a:gd name="T33" fmla="*/ 6498 h 7335"/>
                <a:gd name="T34" fmla="*/ 1500 w 3774"/>
                <a:gd name="T35" fmla="*/ 6006 h 7335"/>
                <a:gd name="T36" fmla="*/ 1976 w 3774"/>
                <a:gd name="T37" fmla="*/ 6078 h 7335"/>
                <a:gd name="T38" fmla="*/ 1432 w 3774"/>
                <a:gd name="T39" fmla="*/ 5412 h 7335"/>
                <a:gd name="T40" fmla="*/ 1964 w 3774"/>
                <a:gd name="T41" fmla="*/ 5598 h 7335"/>
                <a:gd name="T42" fmla="*/ 1482 w 3774"/>
                <a:gd name="T43" fmla="*/ 4831 h 7335"/>
                <a:gd name="T44" fmla="*/ 1902 w 3774"/>
                <a:gd name="T45" fmla="*/ 5096 h 7335"/>
                <a:gd name="T46" fmla="*/ 1544 w 3774"/>
                <a:gd name="T47" fmla="*/ 4223 h 7335"/>
                <a:gd name="T48" fmla="*/ 1936 w 3774"/>
                <a:gd name="T49" fmla="*/ 4487 h 7335"/>
                <a:gd name="T50" fmla="*/ 1678 w 3774"/>
                <a:gd name="T51" fmla="*/ 3401 h 7335"/>
                <a:gd name="T52" fmla="*/ 2063 w 3774"/>
                <a:gd name="T53" fmla="*/ 4032 h 7335"/>
                <a:gd name="T54" fmla="*/ 1872 w 3774"/>
                <a:gd name="T55" fmla="*/ 2493 h 7335"/>
                <a:gd name="T56" fmla="*/ 2345 w 3774"/>
                <a:gd name="T57" fmla="*/ 3685 h 7335"/>
                <a:gd name="T58" fmla="*/ 2340 w 3774"/>
                <a:gd name="T59" fmla="*/ 1341 h 7335"/>
                <a:gd name="T60" fmla="*/ 2525 w 3774"/>
                <a:gd name="T61" fmla="*/ 2863 h 7335"/>
                <a:gd name="T62" fmla="*/ 3007 w 3774"/>
                <a:gd name="T63" fmla="*/ 550 h 7335"/>
                <a:gd name="T64" fmla="*/ 2911 w 3774"/>
                <a:gd name="T65" fmla="*/ 2268 h 7335"/>
                <a:gd name="T66" fmla="*/ 3594 w 3774"/>
                <a:gd name="T67" fmla="*/ 38 h 7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74" h="7335">
                  <a:moveTo>
                    <a:pt x="3358" y="5632"/>
                  </a:moveTo>
                  <a:cubicBezTo>
                    <a:pt x="3219" y="5793"/>
                    <a:pt x="3040" y="6021"/>
                    <a:pt x="3079" y="6187"/>
                  </a:cubicBezTo>
                  <a:cubicBezTo>
                    <a:pt x="3079" y="6187"/>
                    <a:pt x="3079" y="6187"/>
                    <a:pt x="3079" y="6187"/>
                  </a:cubicBezTo>
                  <a:cubicBezTo>
                    <a:pt x="3107" y="6325"/>
                    <a:pt x="3302" y="6410"/>
                    <a:pt x="3302" y="6410"/>
                  </a:cubicBezTo>
                  <a:cubicBezTo>
                    <a:pt x="3720" y="6636"/>
                    <a:pt x="3720" y="6636"/>
                    <a:pt x="3720" y="6636"/>
                  </a:cubicBezTo>
                  <a:cubicBezTo>
                    <a:pt x="3449" y="6873"/>
                    <a:pt x="3449" y="6873"/>
                    <a:pt x="3449" y="6873"/>
                  </a:cubicBezTo>
                  <a:cubicBezTo>
                    <a:pt x="3774" y="6975"/>
                    <a:pt x="3774" y="6975"/>
                    <a:pt x="3774" y="6975"/>
                  </a:cubicBezTo>
                  <a:cubicBezTo>
                    <a:pt x="3774" y="6975"/>
                    <a:pt x="3476" y="7281"/>
                    <a:pt x="3441" y="7312"/>
                  </a:cubicBezTo>
                  <a:cubicBezTo>
                    <a:pt x="3356" y="7326"/>
                    <a:pt x="3266" y="7335"/>
                    <a:pt x="3169" y="7335"/>
                  </a:cubicBezTo>
                  <a:cubicBezTo>
                    <a:pt x="2479" y="7335"/>
                    <a:pt x="1519" y="6927"/>
                    <a:pt x="1281" y="6924"/>
                  </a:cubicBezTo>
                  <a:cubicBezTo>
                    <a:pt x="995" y="6921"/>
                    <a:pt x="636" y="7086"/>
                    <a:pt x="636" y="7086"/>
                  </a:cubicBezTo>
                  <a:cubicBezTo>
                    <a:pt x="823" y="6882"/>
                    <a:pt x="823" y="6882"/>
                    <a:pt x="823" y="6882"/>
                  </a:cubicBezTo>
                  <a:cubicBezTo>
                    <a:pt x="823" y="6882"/>
                    <a:pt x="577" y="6932"/>
                    <a:pt x="339" y="6912"/>
                  </a:cubicBezTo>
                  <a:cubicBezTo>
                    <a:pt x="675" y="6684"/>
                    <a:pt x="675" y="6684"/>
                    <a:pt x="675" y="6684"/>
                  </a:cubicBezTo>
                  <a:cubicBezTo>
                    <a:pt x="380" y="6674"/>
                    <a:pt x="122" y="6586"/>
                    <a:pt x="0" y="6500"/>
                  </a:cubicBezTo>
                  <a:cubicBezTo>
                    <a:pt x="0" y="6500"/>
                    <a:pt x="543" y="6457"/>
                    <a:pt x="1280" y="6465"/>
                  </a:cubicBezTo>
                  <a:cubicBezTo>
                    <a:pt x="1578" y="6468"/>
                    <a:pt x="2083" y="6498"/>
                    <a:pt x="2083" y="6498"/>
                  </a:cubicBezTo>
                  <a:cubicBezTo>
                    <a:pt x="1834" y="6392"/>
                    <a:pt x="1600" y="6252"/>
                    <a:pt x="1500" y="6006"/>
                  </a:cubicBezTo>
                  <a:cubicBezTo>
                    <a:pt x="1976" y="6078"/>
                    <a:pt x="1976" y="6078"/>
                    <a:pt x="1976" y="6078"/>
                  </a:cubicBezTo>
                  <a:cubicBezTo>
                    <a:pt x="1776" y="5956"/>
                    <a:pt x="1486" y="5649"/>
                    <a:pt x="1432" y="5412"/>
                  </a:cubicBezTo>
                  <a:cubicBezTo>
                    <a:pt x="1964" y="5598"/>
                    <a:pt x="1964" y="5598"/>
                    <a:pt x="1964" y="5598"/>
                  </a:cubicBezTo>
                  <a:cubicBezTo>
                    <a:pt x="1869" y="5496"/>
                    <a:pt x="1541" y="5188"/>
                    <a:pt x="1482" y="4831"/>
                  </a:cubicBezTo>
                  <a:cubicBezTo>
                    <a:pt x="1902" y="5096"/>
                    <a:pt x="1902" y="5096"/>
                    <a:pt x="1902" y="5096"/>
                  </a:cubicBezTo>
                  <a:cubicBezTo>
                    <a:pt x="1792" y="4985"/>
                    <a:pt x="1493" y="4396"/>
                    <a:pt x="1544" y="4223"/>
                  </a:cubicBezTo>
                  <a:cubicBezTo>
                    <a:pt x="1936" y="4487"/>
                    <a:pt x="1936" y="4487"/>
                    <a:pt x="1936" y="4487"/>
                  </a:cubicBezTo>
                  <a:cubicBezTo>
                    <a:pt x="1748" y="4255"/>
                    <a:pt x="1529" y="3640"/>
                    <a:pt x="1678" y="3401"/>
                  </a:cubicBezTo>
                  <a:cubicBezTo>
                    <a:pt x="1797" y="3864"/>
                    <a:pt x="2063" y="4032"/>
                    <a:pt x="2063" y="4032"/>
                  </a:cubicBezTo>
                  <a:cubicBezTo>
                    <a:pt x="1889" y="3780"/>
                    <a:pt x="1513" y="2887"/>
                    <a:pt x="1872" y="2493"/>
                  </a:cubicBezTo>
                  <a:cubicBezTo>
                    <a:pt x="1966" y="3384"/>
                    <a:pt x="2345" y="3685"/>
                    <a:pt x="2345" y="3685"/>
                  </a:cubicBezTo>
                  <a:cubicBezTo>
                    <a:pt x="2031" y="3186"/>
                    <a:pt x="1674" y="1652"/>
                    <a:pt x="2340" y="1341"/>
                  </a:cubicBezTo>
                  <a:cubicBezTo>
                    <a:pt x="2210" y="2327"/>
                    <a:pt x="2525" y="2863"/>
                    <a:pt x="2525" y="2863"/>
                  </a:cubicBezTo>
                  <a:cubicBezTo>
                    <a:pt x="2326" y="1955"/>
                    <a:pt x="2332" y="668"/>
                    <a:pt x="3007" y="550"/>
                  </a:cubicBezTo>
                  <a:cubicBezTo>
                    <a:pt x="2676" y="1520"/>
                    <a:pt x="2911" y="2268"/>
                    <a:pt x="2911" y="2268"/>
                  </a:cubicBezTo>
                  <a:cubicBezTo>
                    <a:pt x="2863" y="0"/>
                    <a:pt x="3594" y="38"/>
                    <a:pt x="3594" y="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5" name="Title 1">
            <a:extLst>
              <a:ext uri="{FF2B5EF4-FFF2-40B4-BE49-F238E27FC236}">
                <a16:creationId xmlns:a16="http://schemas.microsoft.com/office/drawing/2014/main" id="{1061EFA8-D1BD-1848-B96E-246A948FC007}"/>
              </a:ext>
            </a:extLst>
          </p:cNvPr>
          <p:cNvSpPr>
            <a:spLocks noGrp="1"/>
          </p:cNvSpPr>
          <p:nvPr>
            <p:ph type="title"/>
          </p:nvPr>
        </p:nvSpPr>
        <p:spPr>
          <a:xfrm>
            <a:off x="504825" y="549275"/>
            <a:ext cx="5770563" cy="1653686"/>
          </a:xfrm>
        </p:spPr>
        <p:txBody>
          <a:bodyPr/>
          <a:lstStyle>
            <a:lvl1pPr>
              <a:defRPr>
                <a:solidFill>
                  <a:schemeClr val="bg1"/>
                </a:solidFill>
              </a:defRPr>
            </a:lvl1pPr>
          </a:lstStyle>
          <a:p>
            <a:r>
              <a:rPr lang="en-US"/>
              <a:t>Click to edit Master title style</a:t>
            </a:r>
            <a:endParaRPr lang="en-GB"/>
          </a:p>
        </p:txBody>
      </p:sp>
      <p:sp>
        <p:nvSpPr>
          <p:cNvPr id="48" name="Text Placeholder 3">
            <a:extLst>
              <a:ext uri="{FF2B5EF4-FFF2-40B4-BE49-F238E27FC236}">
                <a16:creationId xmlns:a16="http://schemas.microsoft.com/office/drawing/2014/main" id="{F5506C4E-03D4-BD41-A775-BC177E6071DC}"/>
              </a:ext>
            </a:extLst>
          </p:cNvPr>
          <p:cNvSpPr>
            <a:spLocks noGrp="1"/>
          </p:cNvSpPr>
          <p:nvPr>
            <p:ph type="body" sz="quarter" idx="12"/>
          </p:nvPr>
        </p:nvSpPr>
        <p:spPr>
          <a:xfrm>
            <a:off x="504824" y="2442194"/>
            <a:ext cx="2726056" cy="986806"/>
          </a:xfrm>
        </p:spPr>
        <p:txBody>
          <a:bodyPr/>
          <a:lstStyle>
            <a:lvl1pPr>
              <a:lnSpc>
                <a:spcPct val="112000"/>
              </a:lnSpc>
              <a:spcAft>
                <a:spcPts val="0"/>
              </a:spcAf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49" name="Text Placeholder 3">
            <a:extLst>
              <a:ext uri="{FF2B5EF4-FFF2-40B4-BE49-F238E27FC236}">
                <a16:creationId xmlns:a16="http://schemas.microsoft.com/office/drawing/2014/main" id="{9AFA0A99-C125-9748-B85D-2523356ED05E}"/>
              </a:ext>
            </a:extLst>
          </p:cNvPr>
          <p:cNvSpPr>
            <a:spLocks noGrp="1"/>
          </p:cNvSpPr>
          <p:nvPr>
            <p:ph type="body" sz="quarter" idx="13"/>
          </p:nvPr>
        </p:nvSpPr>
        <p:spPr>
          <a:xfrm>
            <a:off x="3549332" y="2442194"/>
            <a:ext cx="2726056" cy="986806"/>
          </a:xfrm>
        </p:spPr>
        <p:txBody>
          <a:bodyPr/>
          <a:lstStyle>
            <a:lvl1pPr>
              <a:lnSpc>
                <a:spcPct val="112000"/>
              </a:lnSpc>
              <a:spcAft>
                <a:spcPts val="0"/>
              </a:spcAf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466983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bg>
      <p:bgPr>
        <a:solidFill>
          <a:schemeClr val="tx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4AB28DA-8311-4C87-A270-A26F9574C9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grpSp>
        <p:nvGrpSpPr>
          <p:cNvPr id="26" name="Group 25">
            <a:extLst>
              <a:ext uri="{FF2B5EF4-FFF2-40B4-BE49-F238E27FC236}">
                <a16:creationId xmlns:a16="http://schemas.microsoft.com/office/drawing/2014/main" id="{746CECC4-0A48-724D-9DE8-9BE917B1CCF3}"/>
              </a:ext>
            </a:extLst>
          </p:cNvPr>
          <p:cNvGrpSpPr>
            <a:grpSpLocks noChangeAspect="1"/>
          </p:cNvGrpSpPr>
          <p:nvPr userDrawn="1"/>
        </p:nvGrpSpPr>
        <p:grpSpPr bwMode="auto">
          <a:xfrm>
            <a:off x="9483954" y="4094268"/>
            <a:ext cx="1991009" cy="1986618"/>
            <a:chOff x="2464" y="1494"/>
            <a:chExt cx="2267" cy="2262"/>
          </a:xfrm>
          <a:solidFill>
            <a:schemeClr val="bg1"/>
          </a:solidFill>
        </p:grpSpPr>
        <p:sp>
          <p:nvSpPr>
            <p:cNvPr id="27" name="Oval 26">
              <a:extLst>
                <a:ext uri="{FF2B5EF4-FFF2-40B4-BE49-F238E27FC236}">
                  <a16:creationId xmlns:a16="http://schemas.microsoft.com/office/drawing/2014/main" id="{500EB822-4111-2847-B3A2-1359C1D5DA7E}"/>
                </a:ext>
              </a:extLst>
            </p:cNvPr>
            <p:cNvSpPr>
              <a:spLocks noChangeArrowheads="1"/>
            </p:cNvSpPr>
            <p:nvPr userDrawn="1"/>
          </p:nvSpPr>
          <p:spPr bwMode="auto">
            <a:xfrm>
              <a:off x="3170" y="3451"/>
              <a:ext cx="70" cy="6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Oval 27">
              <a:extLst>
                <a:ext uri="{FF2B5EF4-FFF2-40B4-BE49-F238E27FC236}">
                  <a16:creationId xmlns:a16="http://schemas.microsoft.com/office/drawing/2014/main" id="{19422B8E-4042-CB44-9F86-7E9AD2FC0571}"/>
                </a:ext>
              </a:extLst>
            </p:cNvPr>
            <p:cNvSpPr>
              <a:spLocks noChangeArrowheads="1"/>
            </p:cNvSpPr>
            <p:nvPr userDrawn="1"/>
          </p:nvSpPr>
          <p:spPr bwMode="auto">
            <a:xfrm>
              <a:off x="4070" y="3451"/>
              <a:ext cx="71" cy="6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Freeform 28">
              <a:extLst>
                <a:ext uri="{FF2B5EF4-FFF2-40B4-BE49-F238E27FC236}">
                  <a16:creationId xmlns:a16="http://schemas.microsoft.com/office/drawing/2014/main" id="{4EEF6F4E-A015-DF4B-940D-0C781730157B}"/>
                </a:ext>
              </a:extLst>
            </p:cNvPr>
            <p:cNvSpPr>
              <a:spLocks noEditPoints="1"/>
            </p:cNvSpPr>
            <p:nvPr userDrawn="1"/>
          </p:nvSpPr>
          <p:spPr bwMode="auto">
            <a:xfrm>
              <a:off x="2771" y="3538"/>
              <a:ext cx="191" cy="218"/>
            </a:xfrm>
            <a:custGeom>
              <a:avLst/>
              <a:gdLst>
                <a:gd name="T0" fmla="*/ 770 w 770"/>
                <a:gd name="T1" fmla="*/ 353 h 881"/>
                <a:gd name="T2" fmla="*/ 770 w 770"/>
                <a:gd name="T3" fmla="*/ 857 h 881"/>
                <a:gd name="T4" fmla="*/ 550 w 770"/>
                <a:gd name="T5" fmla="*/ 857 h 881"/>
                <a:gd name="T6" fmla="*/ 550 w 770"/>
                <a:gd name="T7" fmla="*/ 772 h 881"/>
                <a:gd name="T8" fmla="*/ 310 w 770"/>
                <a:gd name="T9" fmla="*/ 876 h 881"/>
                <a:gd name="T10" fmla="*/ 0 w 770"/>
                <a:gd name="T11" fmla="*/ 617 h 881"/>
                <a:gd name="T12" fmla="*/ 514 w 770"/>
                <a:gd name="T13" fmla="*/ 320 h 881"/>
                <a:gd name="T14" fmla="*/ 543 w 770"/>
                <a:gd name="T15" fmla="*/ 320 h 881"/>
                <a:gd name="T16" fmla="*/ 379 w 770"/>
                <a:gd name="T17" fmla="*/ 190 h 881"/>
                <a:gd name="T18" fmla="*/ 155 w 770"/>
                <a:gd name="T19" fmla="*/ 270 h 881"/>
                <a:gd name="T20" fmla="*/ 22 w 770"/>
                <a:gd name="T21" fmla="*/ 137 h 881"/>
                <a:gd name="T22" fmla="*/ 385 w 770"/>
                <a:gd name="T23" fmla="*/ 0 h 881"/>
                <a:gd name="T24" fmla="*/ 682 w 770"/>
                <a:gd name="T25" fmla="*/ 91 h 881"/>
                <a:gd name="T26" fmla="*/ 770 w 770"/>
                <a:gd name="T27" fmla="*/ 353 h 881"/>
                <a:gd name="T28" fmla="*/ 543 w 770"/>
                <a:gd name="T29" fmla="*/ 493 h 881"/>
                <a:gd name="T30" fmla="*/ 521 w 770"/>
                <a:gd name="T31" fmla="*/ 493 h 881"/>
                <a:gd name="T32" fmla="*/ 326 w 770"/>
                <a:gd name="T33" fmla="*/ 516 h 881"/>
                <a:gd name="T34" fmla="*/ 241 w 770"/>
                <a:gd name="T35" fmla="*/ 602 h 881"/>
                <a:gd name="T36" fmla="*/ 356 w 770"/>
                <a:gd name="T37" fmla="*/ 689 h 881"/>
                <a:gd name="T38" fmla="*/ 543 w 770"/>
                <a:gd name="T39" fmla="*/ 519 h 881"/>
                <a:gd name="T40" fmla="*/ 543 w 770"/>
                <a:gd name="T41" fmla="*/ 493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0" h="881">
                  <a:moveTo>
                    <a:pt x="770" y="353"/>
                  </a:moveTo>
                  <a:cubicBezTo>
                    <a:pt x="770" y="857"/>
                    <a:pt x="770" y="857"/>
                    <a:pt x="770" y="857"/>
                  </a:cubicBezTo>
                  <a:cubicBezTo>
                    <a:pt x="550" y="857"/>
                    <a:pt x="550" y="857"/>
                    <a:pt x="550" y="857"/>
                  </a:cubicBezTo>
                  <a:cubicBezTo>
                    <a:pt x="550" y="772"/>
                    <a:pt x="550" y="772"/>
                    <a:pt x="550" y="772"/>
                  </a:cubicBezTo>
                  <a:cubicBezTo>
                    <a:pt x="492" y="834"/>
                    <a:pt x="421" y="873"/>
                    <a:pt x="310" y="876"/>
                  </a:cubicBezTo>
                  <a:cubicBezTo>
                    <a:pt x="137" y="881"/>
                    <a:pt x="0" y="775"/>
                    <a:pt x="0" y="617"/>
                  </a:cubicBezTo>
                  <a:cubicBezTo>
                    <a:pt x="0" y="373"/>
                    <a:pt x="260" y="320"/>
                    <a:pt x="514" y="320"/>
                  </a:cubicBezTo>
                  <a:cubicBezTo>
                    <a:pt x="543" y="320"/>
                    <a:pt x="543" y="320"/>
                    <a:pt x="543" y="320"/>
                  </a:cubicBezTo>
                  <a:cubicBezTo>
                    <a:pt x="543" y="252"/>
                    <a:pt x="513" y="190"/>
                    <a:pt x="379" y="190"/>
                  </a:cubicBezTo>
                  <a:cubicBezTo>
                    <a:pt x="287" y="190"/>
                    <a:pt x="210" y="219"/>
                    <a:pt x="155" y="270"/>
                  </a:cubicBezTo>
                  <a:cubicBezTo>
                    <a:pt x="22" y="137"/>
                    <a:pt x="22" y="137"/>
                    <a:pt x="22" y="137"/>
                  </a:cubicBezTo>
                  <a:cubicBezTo>
                    <a:pt x="113" y="46"/>
                    <a:pt x="242" y="0"/>
                    <a:pt x="385" y="0"/>
                  </a:cubicBezTo>
                  <a:cubicBezTo>
                    <a:pt x="526" y="0"/>
                    <a:pt x="604" y="20"/>
                    <a:pt x="682" y="91"/>
                  </a:cubicBezTo>
                  <a:cubicBezTo>
                    <a:pt x="757" y="158"/>
                    <a:pt x="770" y="283"/>
                    <a:pt x="770" y="353"/>
                  </a:cubicBezTo>
                  <a:moveTo>
                    <a:pt x="543" y="493"/>
                  </a:moveTo>
                  <a:cubicBezTo>
                    <a:pt x="521" y="493"/>
                    <a:pt x="521" y="493"/>
                    <a:pt x="521" y="493"/>
                  </a:cubicBezTo>
                  <a:cubicBezTo>
                    <a:pt x="484" y="493"/>
                    <a:pt x="394" y="498"/>
                    <a:pt x="326" y="516"/>
                  </a:cubicBezTo>
                  <a:cubicBezTo>
                    <a:pt x="280" y="529"/>
                    <a:pt x="241" y="560"/>
                    <a:pt x="241" y="602"/>
                  </a:cubicBezTo>
                  <a:cubicBezTo>
                    <a:pt x="241" y="663"/>
                    <a:pt x="301" y="689"/>
                    <a:pt x="356" y="689"/>
                  </a:cubicBezTo>
                  <a:cubicBezTo>
                    <a:pt x="473" y="689"/>
                    <a:pt x="543" y="615"/>
                    <a:pt x="543" y="519"/>
                  </a:cubicBezTo>
                  <a:lnTo>
                    <a:pt x="543" y="4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Freeform 29">
              <a:extLst>
                <a:ext uri="{FF2B5EF4-FFF2-40B4-BE49-F238E27FC236}">
                  <a16:creationId xmlns:a16="http://schemas.microsoft.com/office/drawing/2014/main" id="{33E57ED8-1DDF-334D-BC51-56C7A35A5D58}"/>
                </a:ext>
              </a:extLst>
            </p:cNvPr>
            <p:cNvSpPr>
              <a:spLocks/>
            </p:cNvSpPr>
            <p:nvPr userDrawn="1"/>
          </p:nvSpPr>
          <p:spPr bwMode="auto">
            <a:xfrm>
              <a:off x="2983" y="3477"/>
              <a:ext cx="154" cy="278"/>
            </a:xfrm>
            <a:custGeom>
              <a:avLst/>
              <a:gdLst>
                <a:gd name="T0" fmla="*/ 401 w 622"/>
                <a:gd name="T1" fmla="*/ 264 h 1120"/>
                <a:gd name="T2" fmla="*/ 401 w 622"/>
                <a:gd name="T3" fmla="*/ 0 h 1120"/>
                <a:gd name="T4" fmla="*/ 163 w 622"/>
                <a:gd name="T5" fmla="*/ 0 h 1120"/>
                <a:gd name="T6" fmla="*/ 163 w 622"/>
                <a:gd name="T7" fmla="*/ 264 h 1120"/>
                <a:gd name="T8" fmla="*/ 0 w 622"/>
                <a:gd name="T9" fmla="*/ 264 h 1120"/>
                <a:gd name="T10" fmla="*/ 0 w 622"/>
                <a:gd name="T11" fmla="*/ 463 h 1120"/>
                <a:gd name="T12" fmla="*/ 163 w 622"/>
                <a:gd name="T13" fmla="*/ 463 h 1120"/>
                <a:gd name="T14" fmla="*/ 163 w 622"/>
                <a:gd name="T15" fmla="*/ 818 h 1120"/>
                <a:gd name="T16" fmla="*/ 231 w 622"/>
                <a:gd name="T17" fmla="*/ 1055 h 1120"/>
                <a:gd name="T18" fmla="*/ 444 w 622"/>
                <a:gd name="T19" fmla="*/ 1120 h 1120"/>
                <a:gd name="T20" fmla="*/ 622 w 622"/>
                <a:gd name="T21" fmla="*/ 1086 h 1120"/>
                <a:gd name="T22" fmla="*/ 622 w 622"/>
                <a:gd name="T23" fmla="*/ 898 h 1120"/>
                <a:gd name="T24" fmla="*/ 494 w 622"/>
                <a:gd name="T25" fmla="*/ 915 h 1120"/>
                <a:gd name="T26" fmla="*/ 401 w 622"/>
                <a:gd name="T27" fmla="*/ 807 h 1120"/>
                <a:gd name="T28" fmla="*/ 401 w 622"/>
                <a:gd name="T29" fmla="*/ 463 h 1120"/>
                <a:gd name="T30" fmla="*/ 622 w 622"/>
                <a:gd name="T31" fmla="*/ 463 h 1120"/>
                <a:gd name="T32" fmla="*/ 622 w 622"/>
                <a:gd name="T33" fmla="*/ 264 h 1120"/>
                <a:gd name="T34" fmla="*/ 401 w 622"/>
                <a:gd name="T35" fmla="*/ 264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2" h="1120">
                  <a:moveTo>
                    <a:pt x="401" y="264"/>
                  </a:moveTo>
                  <a:cubicBezTo>
                    <a:pt x="401" y="0"/>
                    <a:pt x="401" y="0"/>
                    <a:pt x="401" y="0"/>
                  </a:cubicBezTo>
                  <a:cubicBezTo>
                    <a:pt x="163" y="0"/>
                    <a:pt x="163" y="0"/>
                    <a:pt x="163" y="0"/>
                  </a:cubicBezTo>
                  <a:cubicBezTo>
                    <a:pt x="163" y="264"/>
                    <a:pt x="163" y="264"/>
                    <a:pt x="163" y="264"/>
                  </a:cubicBezTo>
                  <a:cubicBezTo>
                    <a:pt x="0" y="264"/>
                    <a:pt x="0" y="264"/>
                    <a:pt x="0" y="264"/>
                  </a:cubicBezTo>
                  <a:cubicBezTo>
                    <a:pt x="0" y="463"/>
                    <a:pt x="0" y="463"/>
                    <a:pt x="0" y="463"/>
                  </a:cubicBezTo>
                  <a:cubicBezTo>
                    <a:pt x="163" y="463"/>
                    <a:pt x="163" y="463"/>
                    <a:pt x="163" y="463"/>
                  </a:cubicBezTo>
                  <a:cubicBezTo>
                    <a:pt x="163" y="818"/>
                    <a:pt x="163" y="818"/>
                    <a:pt x="163" y="818"/>
                  </a:cubicBezTo>
                  <a:cubicBezTo>
                    <a:pt x="163" y="937"/>
                    <a:pt x="184" y="1008"/>
                    <a:pt x="231" y="1055"/>
                  </a:cubicBezTo>
                  <a:cubicBezTo>
                    <a:pt x="276" y="1099"/>
                    <a:pt x="343" y="1120"/>
                    <a:pt x="444" y="1120"/>
                  </a:cubicBezTo>
                  <a:cubicBezTo>
                    <a:pt x="508" y="1120"/>
                    <a:pt x="572" y="1108"/>
                    <a:pt x="622" y="1086"/>
                  </a:cubicBezTo>
                  <a:cubicBezTo>
                    <a:pt x="622" y="898"/>
                    <a:pt x="622" y="898"/>
                    <a:pt x="622" y="898"/>
                  </a:cubicBezTo>
                  <a:cubicBezTo>
                    <a:pt x="592" y="908"/>
                    <a:pt x="549" y="915"/>
                    <a:pt x="494" y="915"/>
                  </a:cubicBezTo>
                  <a:cubicBezTo>
                    <a:pt x="420" y="915"/>
                    <a:pt x="401" y="874"/>
                    <a:pt x="401" y="807"/>
                  </a:cubicBezTo>
                  <a:cubicBezTo>
                    <a:pt x="401" y="463"/>
                    <a:pt x="401" y="463"/>
                    <a:pt x="401" y="463"/>
                  </a:cubicBezTo>
                  <a:cubicBezTo>
                    <a:pt x="622" y="463"/>
                    <a:pt x="622" y="463"/>
                    <a:pt x="622" y="463"/>
                  </a:cubicBezTo>
                  <a:cubicBezTo>
                    <a:pt x="622" y="264"/>
                    <a:pt x="622" y="264"/>
                    <a:pt x="622" y="264"/>
                  </a:cubicBezTo>
                  <a:lnTo>
                    <a:pt x="401" y="2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Freeform 30">
              <a:extLst>
                <a:ext uri="{FF2B5EF4-FFF2-40B4-BE49-F238E27FC236}">
                  <a16:creationId xmlns:a16="http://schemas.microsoft.com/office/drawing/2014/main" id="{A2091A0A-1651-184C-B7E6-735099B4FAB3}"/>
                </a:ext>
              </a:extLst>
            </p:cNvPr>
            <p:cNvSpPr>
              <a:spLocks noEditPoints="1"/>
            </p:cNvSpPr>
            <p:nvPr userDrawn="1"/>
          </p:nvSpPr>
          <p:spPr bwMode="auto">
            <a:xfrm>
              <a:off x="4426" y="3538"/>
              <a:ext cx="213" cy="217"/>
            </a:xfrm>
            <a:custGeom>
              <a:avLst/>
              <a:gdLst>
                <a:gd name="T0" fmla="*/ 857 w 857"/>
                <a:gd name="T1" fmla="*/ 453 h 876"/>
                <a:gd name="T2" fmla="*/ 857 w 857"/>
                <a:gd name="T3" fmla="*/ 516 h 876"/>
                <a:gd name="T4" fmla="*/ 244 w 857"/>
                <a:gd name="T5" fmla="*/ 516 h 876"/>
                <a:gd name="T6" fmla="*/ 459 w 857"/>
                <a:gd name="T7" fmla="*/ 680 h 876"/>
                <a:gd name="T8" fmla="*/ 678 w 857"/>
                <a:gd name="T9" fmla="*/ 583 h 876"/>
                <a:gd name="T10" fmla="*/ 829 w 857"/>
                <a:gd name="T11" fmla="*/ 693 h 876"/>
                <a:gd name="T12" fmla="*/ 463 w 857"/>
                <a:gd name="T13" fmla="*/ 876 h 876"/>
                <a:gd name="T14" fmla="*/ 0 w 857"/>
                <a:gd name="T15" fmla="*/ 438 h 876"/>
                <a:gd name="T16" fmla="*/ 433 w 857"/>
                <a:gd name="T17" fmla="*/ 0 h 876"/>
                <a:gd name="T18" fmla="*/ 857 w 857"/>
                <a:gd name="T19" fmla="*/ 453 h 876"/>
                <a:gd name="T20" fmla="*/ 605 w 857"/>
                <a:gd name="T21" fmla="*/ 345 h 876"/>
                <a:gd name="T22" fmla="*/ 425 w 857"/>
                <a:gd name="T23" fmla="*/ 189 h 876"/>
                <a:gd name="T24" fmla="*/ 245 w 857"/>
                <a:gd name="T25" fmla="*/ 345 h 876"/>
                <a:gd name="T26" fmla="*/ 605 w 857"/>
                <a:gd name="T27" fmla="*/ 345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7" h="876">
                  <a:moveTo>
                    <a:pt x="857" y="453"/>
                  </a:moveTo>
                  <a:cubicBezTo>
                    <a:pt x="857" y="516"/>
                    <a:pt x="857" y="516"/>
                    <a:pt x="857" y="516"/>
                  </a:cubicBezTo>
                  <a:cubicBezTo>
                    <a:pt x="244" y="516"/>
                    <a:pt x="244" y="516"/>
                    <a:pt x="244" y="516"/>
                  </a:cubicBezTo>
                  <a:cubicBezTo>
                    <a:pt x="249" y="602"/>
                    <a:pt x="345" y="675"/>
                    <a:pt x="459" y="680"/>
                  </a:cubicBezTo>
                  <a:cubicBezTo>
                    <a:pt x="565" y="684"/>
                    <a:pt x="623" y="642"/>
                    <a:pt x="678" y="583"/>
                  </a:cubicBezTo>
                  <a:cubicBezTo>
                    <a:pt x="829" y="693"/>
                    <a:pt x="829" y="693"/>
                    <a:pt x="829" y="693"/>
                  </a:cubicBezTo>
                  <a:cubicBezTo>
                    <a:pt x="737" y="809"/>
                    <a:pt x="624" y="876"/>
                    <a:pt x="463" y="876"/>
                  </a:cubicBezTo>
                  <a:cubicBezTo>
                    <a:pt x="208" y="876"/>
                    <a:pt x="0" y="718"/>
                    <a:pt x="0" y="438"/>
                  </a:cubicBezTo>
                  <a:cubicBezTo>
                    <a:pt x="0" y="215"/>
                    <a:pt x="139" y="0"/>
                    <a:pt x="433" y="0"/>
                  </a:cubicBezTo>
                  <a:cubicBezTo>
                    <a:pt x="736" y="0"/>
                    <a:pt x="857" y="235"/>
                    <a:pt x="857" y="453"/>
                  </a:cubicBezTo>
                  <a:moveTo>
                    <a:pt x="605" y="345"/>
                  </a:moveTo>
                  <a:cubicBezTo>
                    <a:pt x="594" y="254"/>
                    <a:pt x="544" y="187"/>
                    <a:pt x="425" y="189"/>
                  </a:cubicBezTo>
                  <a:cubicBezTo>
                    <a:pt x="324" y="191"/>
                    <a:pt x="256" y="259"/>
                    <a:pt x="245" y="345"/>
                  </a:cubicBezTo>
                  <a:lnTo>
                    <a:pt x="605" y="3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31">
              <a:extLst>
                <a:ext uri="{FF2B5EF4-FFF2-40B4-BE49-F238E27FC236}">
                  <a16:creationId xmlns:a16="http://schemas.microsoft.com/office/drawing/2014/main" id="{B305946B-C562-4B4E-9AC0-91E41860A4F6}"/>
                </a:ext>
              </a:extLst>
            </p:cNvPr>
            <p:cNvSpPr>
              <a:spLocks/>
            </p:cNvSpPr>
            <p:nvPr userDrawn="1"/>
          </p:nvSpPr>
          <p:spPr bwMode="auto">
            <a:xfrm>
              <a:off x="2464" y="3449"/>
              <a:ext cx="272" cy="301"/>
            </a:xfrm>
            <a:custGeom>
              <a:avLst/>
              <a:gdLst>
                <a:gd name="T0" fmla="*/ 207 w 272"/>
                <a:gd name="T1" fmla="*/ 0 h 301"/>
                <a:gd name="T2" fmla="*/ 207 w 272"/>
                <a:gd name="T3" fmla="*/ 204 h 301"/>
                <a:gd name="T4" fmla="*/ 80 w 272"/>
                <a:gd name="T5" fmla="*/ 0 h 301"/>
                <a:gd name="T6" fmla="*/ 0 w 272"/>
                <a:gd name="T7" fmla="*/ 0 h 301"/>
                <a:gd name="T8" fmla="*/ 0 w 272"/>
                <a:gd name="T9" fmla="*/ 301 h 301"/>
                <a:gd name="T10" fmla="*/ 65 w 272"/>
                <a:gd name="T11" fmla="*/ 301 h 301"/>
                <a:gd name="T12" fmla="*/ 65 w 272"/>
                <a:gd name="T13" fmla="*/ 90 h 301"/>
                <a:gd name="T14" fmla="*/ 196 w 272"/>
                <a:gd name="T15" fmla="*/ 301 h 301"/>
                <a:gd name="T16" fmla="*/ 272 w 272"/>
                <a:gd name="T17" fmla="*/ 301 h 301"/>
                <a:gd name="T18" fmla="*/ 272 w 272"/>
                <a:gd name="T19" fmla="*/ 0 h 301"/>
                <a:gd name="T20" fmla="*/ 207 w 272"/>
                <a:gd name="T21"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2" h="301">
                  <a:moveTo>
                    <a:pt x="207" y="0"/>
                  </a:moveTo>
                  <a:lnTo>
                    <a:pt x="207" y="204"/>
                  </a:lnTo>
                  <a:lnTo>
                    <a:pt x="80" y="0"/>
                  </a:lnTo>
                  <a:lnTo>
                    <a:pt x="0" y="0"/>
                  </a:lnTo>
                  <a:lnTo>
                    <a:pt x="0" y="301"/>
                  </a:lnTo>
                  <a:lnTo>
                    <a:pt x="65" y="301"/>
                  </a:lnTo>
                  <a:lnTo>
                    <a:pt x="65" y="90"/>
                  </a:lnTo>
                  <a:lnTo>
                    <a:pt x="196" y="301"/>
                  </a:lnTo>
                  <a:lnTo>
                    <a:pt x="272" y="301"/>
                  </a:lnTo>
                  <a:lnTo>
                    <a:pt x="272" y="0"/>
                  </a:lnTo>
                  <a:lnTo>
                    <a:pt x="2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Freeform 32">
              <a:extLst>
                <a:ext uri="{FF2B5EF4-FFF2-40B4-BE49-F238E27FC236}">
                  <a16:creationId xmlns:a16="http://schemas.microsoft.com/office/drawing/2014/main" id="{FB9DAA7A-7179-D14A-AE50-DEF5D04F4FA9}"/>
                </a:ext>
              </a:extLst>
            </p:cNvPr>
            <p:cNvSpPr>
              <a:spLocks/>
            </p:cNvSpPr>
            <p:nvPr userDrawn="1"/>
          </p:nvSpPr>
          <p:spPr bwMode="auto">
            <a:xfrm>
              <a:off x="3734" y="3543"/>
              <a:ext cx="321" cy="207"/>
            </a:xfrm>
            <a:custGeom>
              <a:avLst/>
              <a:gdLst>
                <a:gd name="T0" fmla="*/ 259 w 321"/>
                <a:gd name="T1" fmla="*/ 0 h 207"/>
                <a:gd name="T2" fmla="*/ 226 w 321"/>
                <a:gd name="T3" fmla="*/ 129 h 207"/>
                <a:gd name="T4" fmla="*/ 192 w 321"/>
                <a:gd name="T5" fmla="*/ 0 h 207"/>
                <a:gd name="T6" fmla="*/ 131 w 321"/>
                <a:gd name="T7" fmla="*/ 0 h 207"/>
                <a:gd name="T8" fmla="*/ 98 w 321"/>
                <a:gd name="T9" fmla="*/ 128 h 207"/>
                <a:gd name="T10" fmla="*/ 65 w 321"/>
                <a:gd name="T11" fmla="*/ 0 h 207"/>
                <a:gd name="T12" fmla="*/ 0 w 321"/>
                <a:gd name="T13" fmla="*/ 0 h 207"/>
                <a:gd name="T14" fmla="*/ 66 w 321"/>
                <a:gd name="T15" fmla="*/ 207 h 207"/>
                <a:gd name="T16" fmla="*/ 125 w 321"/>
                <a:gd name="T17" fmla="*/ 207 h 207"/>
                <a:gd name="T18" fmla="*/ 161 w 321"/>
                <a:gd name="T19" fmla="*/ 77 h 207"/>
                <a:gd name="T20" fmla="*/ 201 w 321"/>
                <a:gd name="T21" fmla="*/ 207 h 207"/>
                <a:gd name="T22" fmla="*/ 255 w 321"/>
                <a:gd name="T23" fmla="*/ 207 h 207"/>
                <a:gd name="T24" fmla="*/ 321 w 321"/>
                <a:gd name="T25" fmla="*/ 0 h 207"/>
                <a:gd name="T26" fmla="*/ 259 w 321"/>
                <a:gd name="T27"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1" h="207">
                  <a:moveTo>
                    <a:pt x="259" y="0"/>
                  </a:moveTo>
                  <a:lnTo>
                    <a:pt x="226" y="129"/>
                  </a:lnTo>
                  <a:lnTo>
                    <a:pt x="192" y="0"/>
                  </a:lnTo>
                  <a:lnTo>
                    <a:pt x="131" y="0"/>
                  </a:lnTo>
                  <a:lnTo>
                    <a:pt x="98" y="128"/>
                  </a:lnTo>
                  <a:lnTo>
                    <a:pt x="65" y="0"/>
                  </a:lnTo>
                  <a:lnTo>
                    <a:pt x="0" y="0"/>
                  </a:lnTo>
                  <a:lnTo>
                    <a:pt x="66" y="207"/>
                  </a:lnTo>
                  <a:lnTo>
                    <a:pt x="125" y="207"/>
                  </a:lnTo>
                  <a:lnTo>
                    <a:pt x="161" y="77"/>
                  </a:lnTo>
                  <a:lnTo>
                    <a:pt x="201" y="207"/>
                  </a:lnTo>
                  <a:lnTo>
                    <a:pt x="255" y="207"/>
                  </a:lnTo>
                  <a:lnTo>
                    <a:pt x="321" y="0"/>
                  </a:lnTo>
                  <a:lnTo>
                    <a:pt x="2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Freeform 33">
              <a:extLst>
                <a:ext uri="{FF2B5EF4-FFF2-40B4-BE49-F238E27FC236}">
                  <a16:creationId xmlns:a16="http://schemas.microsoft.com/office/drawing/2014/main" id="{BC13DBEE-C770-7041-AFA2-0C237AE02B77}"/>
                </a:ext>
              </a:extLst>
            </p:cNvPr>
            <p:cNvSpPr>
              <a:spLocks/>
            </p:cNvSpPr>
            <p:nvPr userDrawn="1"/>
          </p:nvSpPr>
          <p:spPr bwMode="auto">
            <a:xfrm>
              <a:off x="3175" y="3543"/>
              <a:ext cx="60" cy="207"/>
            </a:xfrm>
            <a:custGeom>
              <a:avLst/>
              <a:gdLst>
                <a:gd name="T0" fmla="*/ 60 w 60"/>
                <a:gd name="T1" fmla="*/ 0 h 207"/>
                <a:gd name="T2" fmla="*/ 0 w 60"/>
                <a:gd name="T3" fmla="*/ 0 h 207"/>
                <a:gd name="T4" fmla="*/ 0 w 60"/>
                <a:gd name="T5" fmla="*/ 106 h 207"/>
                <a:gd name="T6" fmla="*/ 0 w 60"/>
                <a:gd name="T7" fmla="*/ 207 h 207"/>
                <a:gd name="T8" fmla="*/ 60 w 60"/>
                <a:gd name="T9" fmla="*/ 207 h 207"/>
                <a:gd name="T10" fmla="*/ 60 w 60"/>
                <a:gd name="T11" fmla="*/ 106 h 207"/>
                <a:gd name="T12" fmla="*/ 60 w 60"/>
                <a:gd name="T13" fmla="*/ 0 h 207"/>
              </a:gdLst>
              <a:ahLst/>
              <a:cxnLst>
                <a:cxn ang="0">
                  <a:pos x="T0" y="T1"/>
                </a:cxn>
                <a:cxn ang="0">
                  <a:pos x="T2" y="T3"/>
                </a:cxn>
                <a:cxn ang="0">
                  <a:pos x="T4" y="T5"/>
                </a:cxn>
                <a:cxn ang="0">
                  <a:pos x="T6" y="T7"/>
                </a:cxn>
                <a:cxn ang="0">
                  <a:pos x="T8" y="T9"/>
                </a:cxn>
                <a:cxn ang="0">
                  <a:pos x="T10" y="T11"/>
                </a:cxn>
                <a:cxn ang="0">
                  <a:pos x="T12" y="T13"/>
                </a:cxn>
              </a:cxnLst>
              <a:rect l="0" t="0" r="r" b="b"/>
              <a:pathLst>
                <a:path w="60" h="207">
                  <a:moveTo>
                    <a:pt x="60" y="0"/>
                  </a:moveTo>
                  <a:lnTo>
                    <a:pt x="0" y="0"/>
                  </a:lnTo>
                  <a:lnTo>
                    <a:pt x="0" y="106"/>
                  </a:lnTo>
                  <a:lnTo>
                    <a:pt x="0" y="207"/>
                  </a:lnTo>
                  <a:lnTo>
                    <a:pt x="60" y="207"/>
                  </a:lnTo>
                  <a:lnTo>
                    <a:pt x="60" y="106"/>
                  </a:lnTo>
                  <a:lnTo>
                    <a:pt x="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Freeform 34">
              <a:extLst>
                <a:ext uri="{FF2B5EF4-FFF2-40B4-BE49-F238E27FC236}">
                  <a16:creationId xmlns:a16="http://schemas.microsoft.com/office/drawing/2014/main" id="{25F55F6D-AE97-BC48-8FF0-AD9F705F70D3}"/>
                </a:ext>
              </a:extLst>
            </p:cNvPr>
            <p:cNvSpPr>
              <a:spLocks/>
            </p:cNvSpPr>
            <p:nvPr userDrawn="1"/>
          </p:nvSpPr>
          <p:spPr bwMode="auto">
            <a:xfrm>
              <a:off x="4076" y="3543"/>
              <a:ext cx="59" cy="207"/>
            </a:xfrm>
            <a:custGeom>
              <a:avLst/>
              <a:gdLst>
                <a:gd name="T0" fmla="*/ 59 w 59"/>
                <a:gd name="T1" fmla="*/ 0 h 207"/>
                <a:gd name="T2" fmla="*/ 0 w 59"/>
                <a:gd name="T3" fmla="*/ 0 h 207"/>
                <a:gd name="T4" fmla="*/ 0 w 59"/>
                <a:gd name="T5" fmla="*/ 106 h 207"/>
                <a:gd name="T6" fmla="*/ 0 w 59"/>
                <a:gd name="T7" fmla="*/ 207 h 207"/>
                <a:gd name="T8" fmla="*/ 59 w 59"/>
                <a:gd name="T9" fmla="*/ 207 h 207"/>
                <a:gd name="T10" fmla="*/ 59 w 59"/>
                <a:gd name="T11" fmla="*/ 106 h 207"/>
                <a:gd name="T12" fmla="*/ 59 w 59"/>
                <a:gd name="T13" fmla="*/ 0 h 207"/>
              </a:gdLst>
              <a:ahLst/>
              <a:cxnLst>
                <a:cxn ang="0">
                  <a:pos x="T0" y="T1"/>
                </a:cxn>
                <a:cxn ang="0">
                  <a:pos x="T2" y="T3"/>
                </a:cxn>
                <a:cxn ang="0">
                  <a:pos x="T4" y="T5"/>
                </a:cxn>
                <a:cxn ang="0">
                  <a:pos x="T6" y="T7"/>
                </a:cxn>
                <a:cxn ang="0">
                  <a:pos x="T8" y="T9"/>
                </a:cxn>
                <a:cxn ang="0">
                  <a:pos x="T10" y="T11"/>
                </a:cxn>
                <a:cxn ang="0">
                  <a:pos x="T12" y="T13"/>
                </a:cxn>
              </a:cxnLst>
              <a:rect l="0" t="0" r="r" b="b"/>
              <a:pathLst>
                <a:path w="59" h="207">
                  <a:moveTo>
                    <a:pt x="59" y="0"/>
                  </a:moveTo>
                  <a:lnTo>
                    <a:pt x="0" y="0"/>
                  </a:lnTo>
                  <a:lnTo>
                    <a:pt x="0" y="106"/>
                  </a:lnTo>
                  <a:lnTo>
                    <a:pt x="0" y="207"/>
                  </a:lnTo>
                  <a:lnTo>
                    <a:pt x="59" y="207"/>
                  </a:lnTo>
                  <a:lnTo>
                    <a:pt x="59" y="106"/>
                  </a:lnTo>
                  <a:lnTo>
                    <a:pt x="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Freeform 35">
              <a:extLst>
                <a:ext uri="{FF2B5EF4-FFF2-40B4-BE49-F238E27FC236}">
                  <a16:creationId xmlns:a16="http://schemas.microsoft.com/office/drawing/2014/main" id="{98642F33-A329-514A-A85F-671C5B468823}"/>
                </a:ext>
              </a:extLst>
            </p:cNvPr>
            <p:cNvSpPr>
              <a:spLocks/>
            </p:cNvSpPr>
            <p:nvPr userDrawn="1"/>
          </p:nvSpPr>
          <p:spPr bwMode="auto">
            <a:xfrm>
              <a:off x="3527" y="3538"/>
              <a:ext cx="190" cy="212"/>
            </a:xfrm>
            <a:custGeom>
              <a:avLst/>
              <a:gdLst>
                <a:gd name="T0" fmla="*/ 686 w 767"/>
                <a:gd name="T1" fmla="*/ 77 h 857"/>
                <a:gd name="T2" fmla="*/ 480 w 767"/>
                <a:gd name="T3" fmla="*/ 0 h 857"/>
                <a:gd name="T4" fmla="*/ 231 w 767"/>
                <a:gd name="T5" fmla="*/ 111 h 857"/>
                <a:gd name="T6" fmla="*/ 231 w 767"/>
                <a:gd name="T7" fmla="*/ 20 h 857"/>
                <a:gd name="T8" fmla="*/ 0 w 767"/>
                <a:gd name="T9" fmla="*/ 20 h 857"/>
                <a:gd name="T10" fmla="*/ 0 w 767"/>
                <a:gd name="T11" fmla="*/ 857 h 857"/>
                <a:gd name="T12" fmla="*/ 241 w 767"/>
                <a:gd name="T13" fmla="*/ 857 h 857"/>
                <a:gd name="T14" fmla="*/ 241 w 767"/>
                <a:gd name="T15" fmla="*/ 402 h 857"/>
                <a:gd name="T16" fmla="*/ 285 w 767"/>
                <a:gd name="T17" fmla="*/ 268 h 857"/>
                <a:gd name="T18" fmla="*/ 390 w 767"/>
                <a:gd name="T19" fmla="*/ 221 h 857"/>
                <a:gd name="T20" fmla="*/ 494 w 767"/>
                <a:gd name="T21" fmla="*/ 268 h 857"/>
                <a:gd name="T22" fmla="*/ 527 w 767"/>
                <a:gd name="T23" fmla="*/ 434 h 857"/>
                <a:gd name="T24" fmla="*/ 527 w 767"/>
                <a:gd name="T25" fmla="*/ 857 h 857"/>
                <a:gd name="T26" fmla="*/ 767 w 767"/>
                <a:gd name="T27" fmla="*/ 857 h 857"/>
                <a:gd name="T28" fmla="*/ 767 w 767"/>
                <a:gd name="T29" fmla="*/ 334 h 857"/>
                <a:gd name="T30" fmla="*/ 686 w 767"/>
                <a:gd name="T31" fmla="*/ 77 h 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67" h="857">
                  <a:moveTo>
                    <a:pt x="686" y="77"/>
                  </a:moveTo>
                  <a:cubicBezTo>
                    <a:pt x="636" y="24"/>
                    <a:pt x="573" y="0"/>
                    <a:pt x="480" y="0"/>
                  </a:cubicBezTo>
                  <a:cubicBezTo>
                    <a:pt x="388" y="1"/>
                    <a:pt x="281" y="46"/>
                    <a:pt x="231" y="111"/>
                  </a:cubicBezTo>
                  <a:cubicBezTo>
                    <a:pt x="231" y="20"/>
                    <a:pt x="231" y="20"/>
                    <a:pt x="231" y="20"/>
                  </a:cubicBezTo>
                  <a:cubicBezTo>
                    <a:pt x="0" y="20"/>
                    <a:pt x="0" y="20"/>
                    <a:pt x="0" y="20"/>
                  </a:cubicBezTo>
                  <a:cubicBezTo>
                    <a:pt x="0" y="857"/>
                    <a:pt x="0" y="857"/>
                    <a:pt x="0" y="857"/>
                  </a:cubicBezTo>
                  <a:cubicBezTo>
                    <a:pt x="241" y="857"/>
                    <a:pt x="241" y="857"/>
                    <a:pt x="241" y="857"/>
                  </a:cubicBezTo>
                  <a:cubicBezTo>
                    <a:pt x="241" y="402"/>
                    <a:pt x="241" y="402"/>
                    <a:pt x="241" y="402"/>
                  </a:cubicBezTo>
                  <a:cubicBezTo>
                    <a:pt x="241" y="343"/>
                    <a:pt x="257" y="299"/>
                    <a:pt x="285" y="268"/>
                  </a:cubicBezTo>
                  <a:cubicBezTo>
                    <a:pt x="309" y="241"/>
                    <a:pt x="345" y="224"/>
                    <a:pt x="390" y="221"/>
                  </a:cubicBezTo>
                  <a:cubicBezTo>
                    <a:pt x="444" y="218"/>
                    <a:pt x="473" y="242"/>
                    <a:pt x="494" y="268"/>
                  </a:cubicBezTo>
                  <a:cubicBezTo>
                    <a:pt x="520" y="300"/>
                    <a:pt x="527" y="357"/>
                    <a:pt x="527" y="434"/>
                  </a:cubicBezTo>
                  <a:cubicBezTo>
                    <a:pt x="527" y="857"/>
                    <a:pt x="527" y="857"/>
                    <a:pt x="527" y="857"/>
                  </a:cubicBezTo>
                  <a:cubicBezTo>
                    <a:pt x="767" y="857"/>
                    <a:pt x="767" y="857"/>
                    <a:pt x="767" y="857"/>
                  </a:cubicBezTo>
                  <a:cubicBezTo>
                    <a:pt x="767" y="334"/>
                    <a:pt x="767" y="334"/>
                    <a:pt x="767" y="334"/>
                  </a:cubicBezTo>
                  <a:cubicBezTo>
                    <a:pt x="767" y="232"/>
                    <a:pt x="754" y="147"/>
                    <a:pt x="686" y="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Freeform 36">
              <a:extLst>
                <a:ext uri="{FF2B5EF4-FFF2-40B4-BE49-F238E27FC236}">
                  <a16:creationId xmlns:a16="http://schemas.microsoft.com/office/drawing/2014/main" id="{6D7E342B-147E-9F46-B8ED-31FC05952700}"/>
                </a:ext>
              </a:extLst>
            </p:cNvPr>
            <p:cNvSpPr>
              <a:spLocks noEditPoints="1"/>
            </p:cNvSpPr>
            <p:nvPr userDrawn="1"/>
          </p:nvSpPr>
          <p:spPr bwMode="auto">
            <a:xfrm>
              <a:off x="4170" y="3449"/>
              <a:ext cx="222" cy="306"/>
            </a:xfrm>
            <a:custGeom>
              <a:avLst/>
              <a:gdLst>
                <a:gd name="T0" fmla="*/ 900 w 900"/>
                <a:gd name="T1" fmla="*/ 0 h 1233"/>
                <a:gd name="T2" fmla="*/ 900 w 900"/>
                <a:gd name="T3" fmla="*/ 1214 h 1233"/>
                <a:gd name="T4" fmla="*/ 673 w 900"/>
                <a:gd name="T5" fmla="*/ 1214 h 1233"/>
                <a:gd name="T6" fmla="*/ 673 w 900"/>
                <a:gd name="T7" fmla="*/ 1121 h 1233"/>
                <a:gd name="T8" fmla="*/ 414 w 900"/>
                <a:gd name="T9" fmla="*/ 1233 h 1233"/>
                <a:gd name="T10" fmla="*/ 124 w 900"/>
                <a:gd name="T11" fmla="*/ 1121 h 1233"/>
                <a:gd name="T12" fmla="*/ 0 w 900"/>
                <a:gd name="T13" fmla="*/ 796 h 1233"/>
                <a:gd name="T14" fmla="*/ 406 w 900"/>
                <a:gd name="T15" fmla="*/ 357 h 1233"/>
                <a:gd name="T16" fmla="*/ 659 w 900"/>
                <a:gd name="T17" fmla="*/ 451 h 1233"/>
                <a:gd name="T18" fmla="*/ 659 w 900"/>
                <a:gd name="T19" fmla="*/ 0 h 1233"/>
                <a:gd name="T20" fmla="*/ 900 w 900"/>
                <a:gd name="T21" fmla="*/ 0 h 1233"/>
                <a:gd name="T22" fmla="*/ 666 w 900"/>
                <a:gd name="T23" fmla="*/ 796 h 1233"/>
                <a:gd name="T24" fmla="*/ 453 w 900"/>
                <a:gd name="T25" fmla="*/ 569 h 1233"/>
                <a:gd name="T26" fmla="*/ 241 w 900"/>
                <a:gd name="T27" fmla="*/ 796 h 1233"/>
                <a:gd name="T28" fmla="*/ 453 w 900"/>
                <a:gd name="T29" fmla="*/ 1022 h 1233"/>
                <a:gd name="T30" fmla="*/ 666 w 900"/>
                <a:gd name="T31" fmla="*/ 796 h 1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0" h="1233">
                  <a:moveTo>
                    <a:pt x="900" y="0"/>
                  </a:moveTo>
                  <a:cubicBezTo>
                    <a:pt x="900" y="1214"/>
                    <a:pt x="900" y="1214"/>
                    <a:pt x="900" y="1214"/>
                  </a:cubicBezTo>
                  <a:cubicBezTo>
                    <a:pt x="673" y="1214"/>
                    <a:pt x="673" y="1214"/>
                    <a:pt x="673" y="1214"/>
                  </a:cubicBezTo>
                  <a:cubicBezTo>
                    <a:pt x="673" y="1121"/>
                    <a:pt x="673" y="1121"/>
                    <a:pt x="673" y="1121"/>
                  </a:cubicBezTo>
                  <a:cubicBezTo>
                    <a:pt x="620" y="1182"/>
                    <a:pt x="534" y="1233"/>
                    <a:pt x="414" y="1233"/>
                  </a:cubicBezTo>
                  <a:cubicBezTo>
                    <a:pt x="298" y="1233"/>
                    <a:pt x="198" y="1195"/>
                    <a:pt x="124" y="1121"/>
                  </a:cubicBezTo>
                  <a:cubicBezTo>
                    <a:pt x="44" y="1041"/>
                    <a:pt x="0" y="926"/>
                    <a:pt x="0" y="796"/>
                  </a:cubicBezTo>
                  <a:cubicBezTo>
                    <a:pt x="0" y="541"/>
                    <a:pt x="171" y="357"/>
                    <a:pt x="406" y="357"/>
                  </a:cubicBezTo>
                  <a:cubicBezTo>
                    <a:pt x="508" y="357"/>
                    <a:pt x="594" y="389"/>
                    <a:pt x="659" y="451"/>
                  </a:cubicBezTo>
                  <a:cubicBezTo>
                    <a:pt x="659" y="0"/>
                    <a:pt x="659" y="0"/>
                    <a:pt x="659" y="0"/>
                  </a:cubicBezTo>
                  <a:lnTo>
                    <a:pt x="900" y="0"/>
                  </a:lnTo>
                  <a:close/>
                  <a:moveTo>
                    <a:pt x="666" y="796"/>
                  </a:moveTo>
                  <a:cubicBezTo>
                    <a:pt x="666" y="683"/>
                    <a:pt x="593" y="569"/>
                    <a:pt x="453" y="569"/>
                  </a:cubicBezTo>
                  <a:cubicBezTo>
                    <a:pt x="314" y="569"/>
                    <a:pt x="241" y="683"/>
                    <a:pt x="241" y="796"/>
                  </a:cubicBezTo>
                  <a:cubicBezTo>
                    <a:pt x="241" y="908"/>
                    <a:pt x="314" y="1022"/>
                    <a:pt x="453" y="1022"/>
                  </a:cubicBezTo>
                  <a:cubicBezTo>
                    <a:pt x="593" y="1022"/>
                    <a:pt x="666" y="908"/>
                    <a:pt x="666" y="7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Freeform 37">
              <a:extLst>
                <a:ext uri="{FF2B5EF4-FFF2-40B4-BE49-F238E27FC236}">
                  <a16:creationId xmlns:a16="http://schemas.microsoft.com/office/drawing/2014/main" id="{BC4714C2-C589-7440-8B2D-CDE7ECF95AB1}"/>
                </a:ext>
              </a:extLst>
            </p:cNvPr>
            <p:cNvSpPr>
              <a:spLocks noEditPoints="1"/>
            </p:cNvSpPr>
            <p:nvPr userDrawn="1"/>
          </p:nvSpPr>
          <p:spPr bwMode="auto">
            <a:xfrm>
              <a:off x="3269" y="3538"/>
              <a:ext cx="224" cy="217"/>
            </a:xfrm>
            <a:custGeom>
              <a:avLst/>
              <a:gdLst>
                <a:gd name="T0" fmla="*/ 905 w 905"/>
                <a:gd name="T1" fmla="*/ 438 h 877"/>
                <a:gd name="T2" fmla="*/ 453 w 905"/>
                <a:gd name="T3" fmla="*/ 877 h 877"/>
                <a:gd name="T4" fmla="*/ 0 w 905"/>
                <a:gd name="T5" fmla="*/ 438 h 877"/>
                <a:gd name="T6" fmla="*/ 453 w 905"/>
                <a:gd name="T7" fmla="*/ 0 h 877"/>
                <a:gd name="T8" fmla="*/ 905 w 905"/>
                <a:gd name="T9" fmla="*/ 438 h 877"/>
                <a:gd name="T10" fmla="*/ 453 w 905"/>
                <a:gd name="T11" fmla="*/ 212 h 877"/>
                <a:gd name="T12" fmla="*/ 241 w 905"/>
                <a:gd name="T13" fmla="*/ 438 h 877"/>
                <a:gd name="T14" fmla="*/ 453 w 905"/>
                <a:gd name="T15" fmla="*/ 664 h 877"/>
                <a:gd name="T16" fmla="*/ 665 w 905"/>
                <a:gd name="T17" fmla="*/ 438 h 877"/>
                <a:gd name="T18" fmla="*/ 453 w 905"/>
                <a:gd name="T19" fmla="*/ 212 h 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5" h="877">
                  <a:moveTo>
                    <a:pt x="905" y="438"/>
                  </a:moveTo>
                  <a:cubicBezTo>
                    <a:pt x="905" y="692"/>
                    <a:pt x="715" y="877"/>
                    <a:pt x="453" y="877"/>
                  </a:cubicBezTo>
                  <a:cubicBezTo>
                    <a:pt x="190" y="877"/>
                    <a:pt x="0" y="692"/>
                    <a:pt x="0" y="438"/>
                  </a:cubicBezTo>
                  <a:cubicBezTo>
                    <a:pt x="0" y="184"/>
                    <a:pt x="190" y="0"/>
                    <a:pt x="453" y="0"/>
                  </a:cubicBezTo>
                  <a:cubicBezTo>
                    <a:pt x="715" y="0"/>
                    <a:pt x="905" y="184"/>
                    <a:pt x="905" y="438"/>
                  </a:cubicBezTo>
                  <a:moveTo>
                    <a:pt x="453" y="212"/>
                  </a:moveTo>
                  <a:cubicBezTo>
                    <a:pt x="313" y="212"/>
                    <a:pt x="241" y="326"/>
                    <a:pt x="241" y="438"/>
                  </a:cubicBezTo>
                  <a:cubicBezTo>
                    <a:pt x="241" y="551"/>
                    <a:pt x="313" y="664"/>
                    <a:pt x="453" y="664"/>
                  </a:cubicBezTo>
                  <a:cubicBezTo>
                    <a:pt x="592" y="664"/>
                    <a:pt x="665" y="551"/>
                    <a:pt x="665" y="438"/>
                  </a:cubicBezTo>
                  <a:cubicBezTo>
                    <a:pt x="665" y="326"/>
                    <a:pt x="592" y="212"/>
                    <a:pt x="453"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38">
              <a:extLst>
                <a:ext uri="{FF2B5EF4-FFF2-40B4-BE49-F238E27FC236}">
                  <a16:creationId xmlns:a16="http://schemas.microsoft.com/office/drawing/2014/main" id="{756C9AE0-AC13-5044-BB09-DE4242EA4E39}"/>
                </a:ext>
              </a:extLst>
            </p:cNvPr>
            <p:cNvSpPr>
              <a:spLocks noEditPoints="1"/>
            </p:cNvSpPr>
            <p:nvPr userDrawn="1"/>
          </p:nvSpPr>
          <p:spPr bwMode="auto">
            <a:xfrm>
              <a:off x="4636" y="3449"/>
              <a:ext cx="95" cy="95"/>
            </a:xfrm>
            <a:custGeom>
              <a:avLst/>
              <a:gdLst>
                <a:gd name="T0" fmla="*/ 118 w 383"/>
                <a:gd name="T1" fmla="*/ 299 h 382"/>
                <a:gd name="T2" fmla="*/ 158 w 383"/>
                <a:gd name="T3" fmla="*/ 299 h 382"/>
                <a:gd name="T4" fmla="*/ 158 w 383"/>
                <a:gd name="T5" fmla="*/ 209 h 382"/>
                <a:gd name="T6" fmla="*/ 187 w 383"/>
                <a:gd name="T7" fmla="*/ 209 h 382"/>
                <a:gd name="T8" fmla="*/ 242 w 383"/>
                <a:gd name="T9" fmla="*/ 299 h 382"/>
                <a:gd name="T10" fmla="*/ 284 w 383"/>
                <a:gd name="T11" fmla="*/ 299 h 382"/>
                <a:gd name="T12" fmla="*/ 227 w 383"/>
                <a:gd name="T13" fmla="*/ 206 h 382"/>
                <a:gd name="T14" fmla="*/ 279 w 383"/>
                <a:gd name="T15" fmla="*/ 146 h 382"/>
                <a:gd name="T16" fmla="*/ 202 w 383"/>
                <a:gd name="T17" fmla="*/ 80 h 382"/>
                <a:gd name="T18" fmla="*/ 118 w 383"/>
                <a:gd name="T19" fmla="*/ 80 h 382"/>
                <a:gd name="T20" fmla="*/ 118 w 383"/>
                <a:gd name="T21" fmla="*/ 299 h 382"/>
                <a:gd name="T22" fmla="*/ 158 w 383"/>
                <a:gd name="T23" fmla="*/ 114 h 382"/>
                <a:gd name="T24" fmla="*/ 187 w 383"/>
                <a:gd name="T25" fmla="*/ 114 h 382"/>
                <a:gd name="T26" fmla="*/ 239 w 383"/>
                <a:gd name="T27" fmla="*/ 145 h 382"/>
                <a:gd name="T28" fmla="*/ 187 w 383"/>
                <a:gd name="T29" fmla="*/ 176 h 382"/>
                <a:gd name="T30" fmla="*/ 158 w 383"/>
                <a:gd name="T31" fmla="*/ 176 h 382"/>
                <a:gd name="T32" fmla="*/ 158 w 383"/>
                <a:gd name="T33" fmla="*/ 114 h 382"/>
                <a:gd name="T34" fmla="*/ 0 w 383"/>
                <a:gd name="T35" fmla="*/ 191 h 382"/>
                <a:gd name="T36" fmla="*/ 191 w 383"/>
                <a:gd name="T37" fmla="*/ 382 h 382"/>
                <a:gd name="T38" fmla="*/ 383 w 383"/>
                <a:gd name="T39" fmla="*/ 191 h 382"/>
                <a:gd name="T40" fmla="*/ 191 w 383"/>
                <a:gd name="T41" fmla="*/ 0 h 382"/>
                <a:gd name="T42" fmla="*/ 0 w 383"/>
                <a:gd name="T43" fmla="*/ 191 h 382"/>
                <a:gd name="T44" fmla="*/ 34 w 383"/>
                <a:gd name="T45" fmla="*/ 191 h 382"/>
                <a:gd name="T46" fmla="*/ 191 w 383"/>
                <a:gd name="T47" fmla="*/ 34 h 382"/>
                <a:gd name="T48" fmla="*/ 349 w 383"/>
                <a:gd name="T49" fmla="*/ 191 h 382"/>
                <a:gd name="T50" fmla="*/ 191 w 383"/>
                <a:gd name="T51" fmla="*/ 349 h 382"/>
                <a:gd name="T52" fmla="*/ 34 w 383"/>
                <a:gd name="T53" fmla="*/ 19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3" h="382">
                  <a:moveTo>
                    <a:pt x="118" y="299"/>
                  </a:moveTo>
                  <a:cubicBezTo>
                    <a:pt x="158" y="299"/>
                    <a:pt x="158" y="299"/>
                    <a:pt x="158" y="299"/>
                  </a:cubicBezTo>
                  <a:cubicBezTo>
                    <a:pt x="158" y="209"/>
                    <a:pt x="158" y="209"/>
                    <a:pt x="158" y="209"/>
                  </a:cubicBezTo>
                  <a:cubicBezTo>
                    <a:pt x="187" y="209"/>
                    <a:pt x="187" y="209"/>
                    <a:pt x="187" y="209"/>
                  </a:cubicBezTo>
                  <a:cubicBezTo>
                    <a:pt x="242" y="299"/>
                    <a:pt x="242" y="299"/>
                    <a:pt x="242" y="299"/>
                  </a:cubicBezTo>
                  <a:cubicBezTo>
                    <a:pt x="284" y="299"/>
                    <a:pt x="284" y="299"/>
                    <a:pt x="284" y="299"/>
                  </a:cubicBezTo>
                  <a:cubicBezTo>
                    <a:pt x="227" y="206"/>
                    <a:pt x="227" y="206"/>
                    <a:pt x="227" y="206"/>
                  </a:cubicBezTo>
                  <a:cubicBezTo>
                    <a:pt x="257" y="203"/>
                    <a:pt x="279" y="184"/>
                    <a:pt x="279" y="146"/>
                  </a:cubicBezTo>
                  <a:cubicBezTo>
                    <a:pt x="279" y="104"/>
                    <a:pt x="255" y="80"/>
                    <a:pt x="202" y="80"/>
                  </a:cubicBezTo>
                  <a:cubicBezTo>
                    <a:pt x="118" y="80"/>
                    <a:pt x="118" y="80"/>
                    <a:pt x="118" y="80"/>
                  </a:cubicBezTo>
                  <a:lnTo>
                    <a:pt x="118" y="299"/>
                  </a:lnTo>
                  <a:close/>
                  <a:moveTo>
                    <a:pt x="158" y="114"/>
                  </a:moveTo>
                  <a:cubicBezTo>
                    <a:pt x="187" y="114"/>
                    <a:pt x="187" y="114"/>
                    <a:pt x="187" y="114"/>
                  </a:cubicBezTo>
                  <a:cubicBezTo>
                    <a:pt x="212" y="114"/>
                    <a:pt x="239" y="115"/>
                    <a:pt x="239" y="145"/>
                  </a:cubicBezTo>
                  <a:cubicBezTo>
                    <a:pt x="239" y="174"/>
                    <a:pt x="212" y="176"/>
                    <a:pt x="187" y="176"/>
                  </a:cubicBezTo>
                  <a:cubicBezTo>
                    <a:pt x="158" y="176"/>
                    <a:pt x="158" y="176"/>
                    <a:pt x="158" y="176"/>
                  </a:cubicBezTo>
                  <a:lnTo>
                    <a:pt x="158" y="114"/>
                  </a:lnTo>
                  <a:close/>
                  <a:moveTo>
                    <a:pt x="0" y="191"/>
                  </a:moveTo>
                  <a:cubicBezTo>
                    <a:pt x="0" y="296"/>
                    <a:pt x="86" y="382"/>
                    <a:pt x="191" y="382"/>
                  </a:cubicBezTo>
                  <a:cubicBezTo>
                    <a:pt x="297" y="382"/>
                    <a:pt x="383" y="296"/>
                    <a:pt x="383" y="191"/>
                  </a:cubicBezTo>
                  <a:cubicBezTo>
                    <a:pt x="383" y="86"/>
                    <a:pt x="297" y="0"/>
                    <a:pt x="191" y="0"/>
                  </a:cubicBezTo>
                  <a:cubicBezTo>
                    <a:pt x="86" y="0"/>
                    <a:pt x="0" y="86"/>
                    <a:pt x="0" y="191"/>
                  </a:cubicBezTo>
                  <a:moveTo>
                    <a:pt x="34" y="191"/>
                  </a:moveTo>
                  <a:cubicBezTo>
                    <a:pt x="34" y="104"/>
                    <a:pt x="104" y="34"/>
                    <a:pt x="191" y="34"/>
                  </a:cubicBezTo>
                  <a:cubicBezTo>
                    <a:pt x="278" y="34"/>
                    <a:pt x="349" y="104"/>
                    <a:pt x="349" y="191"/>
                  </a:cubicBezTo>
                  <a:cubicBezTo>
                    <a:pt x="349" y="278"/>
                    <a:pt x="278" y="349"/>
                    <a:pt x="191" y="349"/>
                  </a:cubicBezTo>
                  <a:cubicBezTo>
                    <a:pt x="104" y="349"/>
                    <a:pt x="34" y="278"/>
                    <a:pt x="34" y="19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39">
              <a:extLst>
                <a:ext uri="{FF2B5EF4-FFF2-40B4-BE49-F238E27FC236}">
                  <a16:creationId xmlns:a16="http://schemas.microsoft.com/office/drawing/2014/main" id="{DE12E4C2-A267-0F4B-96D4-B4D8191D7249}"/>
                </a:ext>
              </a:extLst>
            </p:cNvPr>
            <p:cNvSpPr>
              <a:spLocks/>
            </p:cNvSpPr>
            <p:nvPr userDrawn="1"/>
          </p:nvSpPr>
          <p:spPr bwMode="auto">
            <a:xfrm>
              <a:off x="3768" y="1895"/>
              <a:ext cx="434" cy="1109"/>
            </a:xfrm>
            <a:custGeom>
              <a:avLst/>
              <a:gdLst>
                <a:gd name="T0" fmla="*/ 509 w 1751"/>
                <a:gd name="T1" fmla="*/ 0 h 4481"/>
                <a:gd name="T2" fmla="*/ 509 w 1751"/>
                <a:gd name="T3" fmla="*/ 2792 h 4481"/>
                <a:gd name="T4" fmla="*/ 161 w 1751"/>
                <a:gd name="T5" fmla="*/ 2452 h 4481"/>
                <a:gd name="T6" fmla="*/ 161 w 1751"/>
                <a:gd name="T7" fmla="*/ 3527 h 4481"/>
                <a:gd name="T8" fmla="*/ 19 w 1751"/>
                <a:gd name="T9" fmla="*/ 4087 h 4481"/>
                <a:gd name="T10" fmla="*/ 17 w 1751"/>
                <a:gd name="T11" fmla="*/ 4090 h 4481"/>
                <a:gd name="T12" fmla="*/ 0 w 1751"/>
                <a:gd name="T13" fmla="*/ 4110 h 4481"/>
                <a:gd name="T14" fmla="*/ 393 w 1751"/>
                <a:gd name="T15" fmla="*/ 4481 h 4481"/>
                <a:gd name="T16" fmla="*/ 1751 w 1751"/>
                <a:gd name="T17" fmla="*/ 4481 h 4481"/>
                <a:gd name="T18" fmla="*/ 1751 w 1751"/>
                <a:gd name="T19" fmla="*/ 0 h 4481"/>
                <a:gd name="T20" fmla="*/ 509 w 1751"/>
                <a:gd name="T21" fmla="*/ 0 h 4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1" h="4481">
                  <a:moveTo>
                    <a:pt x="509" y="0"/>
                  </a:moveTo>
                  <a:cubicBezTo>
                    <a:pt x="509" y="2792"/>
                    <a:pt x="509" y="2792"/>
                    <a:pt x="509" y="2792"/>
                  </a:cubicBezTo>
                  <a:cubicBezTo>
                    <a:pt x="161" y="2452"/>
                    <a:pt x="161" y="2452"/>
                    <a:pt x="161" y="2452"/>
                  </a:cubicBezTo>
                  <a:cubicBezTo>
                    <a:pt x="161" y="3527"/>
                    <a:pt x="161" y="3527"/>
                    <a:pt x="161" y="3527"/>
                  </a:cubicBezTo>
                  <a:cubicBezTo>
                    <a:pt x="161" y="3775"/>
                    <a:pt x="139" y="3938"/>
                    <a:pt x="19" y="4087"/>
                  </a:cubicBezTo>
                  <a:cubicBezTo>
                    <a:pt x="17" y="4090"/>
                    <a:pt x="17" y="4090"/>
                    <a:pt x="17" y="4090"/>
                  </a:cubicBezTo>
                  <a:cubicBezTo>
                    <a:pt x="11" y="4097"/>
                    <a:pt x="5" y="4103"/>
                    <a:pt x="0" y="4110"/>
                  </a:cubicBezTo>
                  <a:cubicBezTo>
                    <a:pt x="393" y="4481"/>
                    <a:pt x="393" y="4481"/>
                    <a:pt x="393" y="4481"/>
                  </a:cubicBezTo>
                  <a:cubicBezTo>
                    <a:pt x="1751" y="4481"/>
                    <a:pt x="1751" y="4481"/>
                    <a:pt x="1751" y="4481"/>
                  </a:cubicBezTo>
                  <a:cubicBezTo>
                    <a:pt x="1751" y="0"/>
                    <a:pt x="1751" y="0"/>
                    <a:pt x="1751" y="0"/>
                  </a:cubicBezTo>
                  <a:lnTo>
                    <a:pt x="50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40">
              <a:extLst>
                <a:ext uri="{FF2B5EF4-FFF2-40B4-BE49-F238E27FC236}">
                  <a16:creationId xmlns:a16="http://schemas.microsoft.com/office/drawing/2014/main" id="{F5F7AF99-A6E7-8E44-B8C3-C6EA336293D4}"/>
                </a:ext>
              </a:extLst>
            </p:cNvPr>
            <p:cNvSpPr>
              <a:spLocks/>
            </p:cNvSpPr>
            <p:nvPr userDrawn="1"/>
          </p:nvSpPr>
          <p:spPr bwMode="auto">
            <a:xfrm>
              <a:off x="2850" y="1895"/>
              <a:ext cx="523" cy="1109"/>
            </a:xfrm>
            <a:custGeom>
              <a:avLst/>
              <a:gdLst>
                <a:gd name="T0" fmla="*/ 1242 w 2112"/>
                <a:gd name="T1" fmla="*/ 1773 h 4481"/>
                <a:gd name="T2" fmla="*/ 1839 w 2112"/>
                <a:gd name="T3" fmla="*/ 2338 h 4481"/>
                <a:gd name="T4" fmla="*/ 1856 w 2112"/>
                <a:gd name="T5" fmla="*/ 1719 h 4481"/>
                <a:gd name="T6" fmla="*/ 1912 w 2112"/>
                <a:gd name="T7" fmla="*/ 1629 h 4481"/>
                <a:gd name="T8" fmla="*/ 2062 w 2112"/>
                <a:gd name="T9" fmla="*/ 795 h 4481"/>
                <a:gd name="T10" fmla="*/ 2112 w 2112"/>
                <a:gd name="T11" fmla="*/ 740 h 4481"/>
                <a:gd name="T12" fmla="*/ 1354 w 2112"/>
                <a:gd name="T13" fmla="*/ 0 h 4481"/>
                <a:gd name="T14" fmla="*/ 0 w 2112"/>
                <a:gd name="T15" fmla="*/ 0 h 4481"/>
                <a:gd name="T16" fmla="*/ 0 w 2112"/>
                <a:gd name="T17" fmla="*/ 4481 h 4481"/>
                <a:gd name="T18" fmla="*/ 1242 w 2112"/>
                <a:gd name="T19" fmla="*/ 4481 h 4481"/>
                <a:gd name="T20" fmla="*/ 1242 w 2112"/>
                <a:gd name="T21" fmla="*/ 1773 h 4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2" h="4481">
                  <a:moveTo>
                    <a:pt x="1242" y="1773"/>
                  </a:moveTo>
                  <a:cubicBezTo>
                    <a:pt x="1242" y="1773"/>
                    <a:pt x="1790" y="2292"/>
                    <a:pt x="1839" y="2338"/>
                  </a:cubicBezTo>
                  <a:cubicBezTo>
                    <a:pt x="1787" y="2144"/>
                    <a:pt x="1751" y="1887"/>
                    <a:pt x="1856" y="1719"/>
                  </a:cubicBezTo>
                  <a:cubicBezTo>
                    <a:pt x="1912" y="1629"/>
                    <a:pt x="1912" y="1629"/>
                    <a:pt x="1912" y="1629"/>
                  </a:cubicBezTo>
                  <a:cubicBezTo>
                    <a:pt x="1855" y="1323"/>
                    <a:pt x="1869" y="1006"/>
                    <a:pt x="2062" y="795"/>
                  </a:cubicBezTo>
                  <a:cubicBezTo>
                    <a:pt x="2112" y="740"/>
                    <a:pt x="2112" y="740"/>
                    <a:pt x="2112" y="740"/>
                  </a:cubicBezTo>
                  <a:cubicBezTo>
                    <a:pt x="1354" y="0"/>
                    <a:pt x="1354" y="0"/>
                    <a:pt x="1354" y="0"/>
                  </a:cubicBezTo>
                  <a:cubicBezTo>
                    <a:pt x="0" y="0"/>
                    <a:pt x="0" y="0"/>
                    <a:pt x="0" y="0"/>
                  </a:cubicBezTo>
                  <a:cubicBezTo>
                    <a:pt x="0" y="4481"/>
                    <a:pt x="0" y="4481"/>
                    <a:pt x="0" y="4481"/>
                  </a:cubicBezTo>
                  <a:cubicBezTo>
                    <a:pt x="1242" y="4481"/>
                    <a:pt x="1242" y="4481"/>
                    <a:pt x="1242" y="4481"/>
                  </a:cubicBezTo>
                  <a:lnTo>
                    <a:pt x="1242" y="17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2" name="Freeform 41">
              <a:extLst>
                <a:ext uri="{FF2B5EF4-FFF2-40B4-BE49-F238E27FC236}">
                  <a16:creationId xmlns:a16="http://schemas.microsoft.com/office/drawing/2014/main" id="{BA6B4724-173F-A148-A58A-7BD739179432}"/>
                </a:ext>
              </a:extLst>
            </p:cNvPr>
            <p:cNvSpPr>
              <a:spLocks/>
            </p:cNvSpPr>
            <p:nvPr userDrawn="1"/>
          </p:nvSpPr>
          <p:spPr bwMode="auto">
            <a:xfrm>
              <a:off x="3792" y="3082"/>
              <a:ext cx="352" cy="210"/>
            </a:xfrm>
            <a:custGeom>
              <a:avLst/>
              <a:gdLst>
                <a:gd name="T0" fmla="*/ 264 w 1420"/>
                <a:gd name="T1" fmla="*/ 22 h 850"/>
                <a:gd name="T2" fmla="*/ 977 w 1420"/>
                <a:gd name="T3" fmla="*/ 90 h 850"/>
                <a:gd name="T4" fmla="*/ 1098 w 1420"/>
                <a:gd name="T5" fmla="*/ 235 h 850"/>
                <a:gd name="T6" fmla="*/ 839 w 1420"/>
                <a:gd name="T7" fmla="*/ 204 h 850"/>
                <a:gd name="T8" fmla="*/ 830 w 1420"/>
                <a:gd name="T9" fmla="*/ 299 h 850"/>
                <a:gd name="T10" fmla="*/ 1115 w 1420"/>
                <a:gd name="T11" fmla="*/ 258 h 850"/>
                <a:gd name="T12" fmla="*/ 1406 w 1420"/>
                <a:gd name="T13" fmla="*/ 463 h 850"/>
                <a:gd name="T14" fmla="*/ 1104 w 1420"/>
                <a:gd name="T15" fmla="*/ 436 h 850"/>
                <a:gd name="T16" fmla="*/ 636 w 1420"/>
                <a:gd name="T17" fmla="*/ 622 h 850"/>
                <a:gd name="T18" fmla="*/ 120 w 1420"/>
                <a:gd name="T19" fmla="*/ 850 h 850"/>
                <a:gd name="T20" fmla="*/ 429 w 1420"/>
                <a:gd name="T21" fmla="*/ 520 h 850"/>
                <a:gd name="T22" fmla="*/ 131 w 1420"/>
                <a:gd name="T23" fmla="*/ 416 h 850"/>
                <a:gd name="T24" fmla="*/ 375 w 1420"/>
                <a:gd name="T25" fmla="*/ 203 h 850"/>
                <a:gd name="T26" fmla="*/ 0 w 1420"/>
                <a:gd name="T27" fmla="*/ 0 h 850"/>
                <a:gd name="T28" fmla="*/ 264 w 1420"/>
                <a:gd name="T29" fmla="*/ 22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20" h="850">
                  <a:moveTo>
                    <a:pt x="264" y="22"/>
                  </a:moveTo>
                  <a:cubicBezTo>
                    <a:pt x="558" y="44"/>
                    <a:pt x="767" y="64"/>
                    <a:pt x="977" y="90"/>
                  </a:cubicBezTo>
                  <a:cubicBezTo>
                    <a:pt x="1057" y="100"/>
                    <a:pt x="1088" y="192"/>
                    <a:pt x="1098" y="235"/>
                  </a:cubicBezTo>
                  <a:cubicBezTo>
                    <a:pt x="998" y="210"/>
                    <a:pt x="839" y="204"/>
                    <a:pt x="839" y="204"/>
                  </a:cubicBezTo>
                  <a:cubicBezTo>
                    <a:pt x="830" y="299"/>
                    <a:pt x="830" y="299"/>
                    <a:pt x="830" y="299"/>
                  </a:cubicBezTo>
                  <a:cubicBezTo>
                    <a:pt x="830" y="299"/>
                    <a:pt x="966" y="260"/>
                    <a:pt x="1115" y="258"/>
                  </a:cubicBezTo>
                  <a:cubicBezTo>
                    <a:pt x="1115" y="258"/>
                    <a:pt x="1420" y="257"/>
                    <a:pt x="1406" y="463"/>
                  </a:cubicBezTo>
                  <a:cubicBezTo>
                    <a:pt x="1322" y="405"/>
                    <a:pt x="1152" y="428"/>
                    <a:pt x="1104" y="436"/>
                  </a:cubicBezTo>
                  <a:cubicBezTo>
                    <a:pt x="951" y="461"/>
                    <a:pt x="805" y="532"/>
                    <a:pt x="636" y="622"/>
                  </a:cubicBezTo>
                  <a:cubicBezTo>
                    <a:pt x="482" y="703"/>
                    <a:pt x="315" y="791"/>
                    <a:pt x="120" y="850"/>
                  </a:cubicBezTo>
                  <a:cubicBezTo>
                    <a:pt x="206" y="767"/>
                    <a:pt x="429" y="520"/>
                    <a:pt x="429" y="520"/>
                  </a:cubicBezTo>
                  <a:cubicBezTo>
                    <a:pt x="131" y="416"/>
                    <a:pt x="131" y="416"/>
                    <a:pt x="131" y="416"/>
                  </a:cubicBezTo>
                  <a:cubicBezTo>
                    <a:pt x="375" y="203"/>
                    <a:pt x="375" y="203"/>
                    <a:pt x="375" y="203"/>
                  </a:cubicBezTo>
                  <a:cubicBezTo>
                    <a:pt x="0" y="0"/>
                    <a:pt x="0" y="0"/>
                    <a:pt x="0" y="0"/>
                  </a:cubicBezTo>
                  <a:cubicBezTo>
                    <a:pt x="93" y="8"/>
                    <a:pt x="182" y="15"/>
                    <a:pt x="264"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Freeform 42">
              <a:extLst>
                <a:ext uri="{FF2B5EF4-FFF2-40B4-BE49-F238E27FC236}">
                  <a16:creationId xmlns:a16="http://schemas.microsoft.com/office/drawing/2014/main" id="{73690B43-7688-2046-B603-45F20CD5DA0C}"/>
                </a:ext>
              </a:extLst>
            </p:cNvPr>
            <p:cNvSpPr>
              <a:spLocks/>
            </p:cNvSpPr>
            <p:nvPr userDrawn="1"/>
          </p:nvSpPr>
          <p:spPr bwMode="auto">
            <a:xfrm>
              <a:off x="3750" y="1503"/>
              <a:ext cx="59" cy="1386"/>
            </a:xfrm>
            <a:custGeom>
              <a:avLst/>
              <a:gdLst>
                <a:gd name="T0" fmla="*/ 236 w 236"/>
                <a:gd name="T1" fmla="*/ 0 h 5594"/>
                <a:gd name="T2" fmla="*/ 116 w 236"/>
                <a:gd name="T3" fmla="*/ 1792 h 5594"/>
                <a:gd name="T4" fmla="*/ 116 w 236"/>
                <a:gd name="T5" fmla="*/ 5108 h 5594"/>
                <a:gd name="T6" fmla="*/ 0 w 236"/>
                <a:gd name="T7" fmla="*/ 5594 h 5594"/>
              </a:gdLst>
              <a:ahLst/>
              <a:cxnLst>
                <a:cxn ang="0">
                  <a:pos x="T0" y="T1"/>
                </a:cxn>
                <a:cxn ang="0">
                  <a:pos x="T2" y="T3"/>
                </a:cxn>
                <a:cxn ang="0">
                  <a:pos x="T4" y="T5"/>
                </a:cxn>
                <a:cxn ang="0">
                  <a:pos x="T6" y="T7"/>
                </a:cxn>
              </a:cxnLst>
              <a:rect l="0" t="0" r="r" b="b"/>
              <a:pathLst>
                <a:path w="236" h="5594">
                  <a:moveTo>
                    <a:pt x="236" y="0"/>
                  </a:moveTo>
                  <a:cubicBezTo>
                    <a:pt x="236" y="0"/>
                    <a:pt x="116" y="644"/>
                    <a:pt x="116" y="1792"/>
                  </a:cubicBezTo>
                  <a:cubicBezTo>
                    <a:pt x="116" y="5108"/>
                    <a:pt x="116" y="5108"/>
                    <a:pt x="116" y="5108"/>
                  </a:cubicBezTo>
                  <a:cubicBezTo>
                    <a:pt x="116" y="5337"/>
                    <a:pt x="96" y="5474"/>
                    <a:pt x="0" y="55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43">
              <a:extLst>
                <a:ext uri="{FF2B5EF4-FFF2-40B4-BE49-F238E27FC236}">
                  <a16:creationId xmlns:a16="http://schemas.microsoft.com/office/drawing/2014/main" id="{A01F9FB1-2BA6-E94F-BB12-01CB2F12C7BC}"/>
                </a:ext>
              </a:extLst>
            </p:cNvPr>
            <p:cNvSpPr>
              <a:spLocks/>
            </p:cNvSpPr>
            <p:nvPr userDrawn="1"/>
          </p:nvSpPr>
          <p:spPr bwMode="auto">
            <a:xfrm>
              <a:off x="2919" y="1494"/>
              <a:ext cx="934" cy="1816"/>
            </a:xfrm>
            <a:custGeom>
              <a:avLst/>
              <a:gdLst>
                <a:gd name="T0" fmla="*/ 3358 w 3774"/>
                <a:gd name="T1" fmla="*/ 5632 h 7335"/>
                <a:gd name="T2" fmla="*/ 3079 w 3774"/>
                <a:gd name="T3" fmla="*/ 6187 h 7335"/>
                <a:gd name="T4" fmla="*/ 3079 w 3774"/>
                <a:gd name="T5" fmla="*/ 6187 h 7335"/>
                <a:gd name="T6" fmla="*/ 3302 w 3774"/>
                <a:gd name="T7" fmla="*/ 6410 h 7335"/>
                <a:gd name="T8" fmla="*/ 3720 w 3774"/>
                <a:gd name="T9" fmla="*/ 6636 h 7335"/>
                <a:gd name="T10" fmla="*/ 3449 w 3774"/>
                <a:gd name="T11" fmla="*/ 6873 h 7335"/>
                <a:gd name="T12" fmla="*/ 3774 w 3774"/>
                <a:gd name="T13" fmla="*/ 6975 h 7335"/>
                <a:gd name="T14" fmla="*/ 3441 w 3774"/>
                <a:gd name="T15" fmla="*/ 7312 h 7335"/>
                <a:gd name="T16" fmla="*/ 3169 w 3774"/>
                <a:gd name="T17" fmla="*/ 7335 h 7335"/>
                <a:gd name="T18" fmla="*/ 1281 w 3774"/>
                <a:gd name="T19" fmla="*/ 6924 h 7335"/>
                <a:gd name="T20" fmla="*/ 636 w 3774"/>
                <a:gd name="T21" fmla="*/ 7086 h 7335"/>
                <a:gd name="T22" fmla="*/ 823 w 3774"/>
                <a:gd name="T23" fmla="*/ 6882 h 7335"/>
                <a:gd name="T24" fmla="*/ 339 w 3774"/>
                <a:gd name="T25" fmla="*/ 6912 h 7335"/>
                <a:gd name="T26" fmla="*/ 675 w 3774"/>
                <a:gd name="T27" fmla="*/ 6684 h 7335"/>
                <a:gd name="T28" fmla="*/ 0 w 3774"/>
                <a:gd name="T29" fmla="*/ 6500 h 7335"/>
                <a:gd name="T30" fmla="*/ 1280 w 3774"/>
                <a:gd name="T31" fmla="*/ 6465 h 7335"/>
                <a:gd name="T32" fmla="*/ 2083 w 3774"/>
                <a:gd name="T33" fmla="*/ 6498 h 7335"/>
                <a:gd name="T34" fmla="*/ 1500 w 3774"/>
                <a:gd name="T35" fmla="*/ 6006 h 7335"/>
                <a:gd name="T36" fmla="*/ 1976 w 3774"/>
                <a:gd name="T37" fmla="*/ 6078 h 7335"/>
                <a:gd name="T38" fmla="*/ 1432 w 3774"/>
                <a:gd name="T39" fmla="*/ 5412 h 7335"/>
                <a:gd name="T40" fmla="*/ 1964 w 3774"/>
                <a:gd name="T41" fmla="*/ 5598 h 7335"/>
                <a:gd name="T42" fmla="*/ 1482 w 3774"/>
                <a:gd name="T43" fmla="*/ 4831 h 7335"/>
                <a:gd name="T44" fmla="*/ 1902 w 3774"/>
                <a:gd name="T45" fmla="*/ 5096 h 7335"/>
                <a:gd name="T46" fmla="*/ 1544 w 3774"/>
                <a:gd name="T47" fmla="*/ 4223 h 7335"/>
                <a:gd name="T48" fmla="*/ 1936 w 3774"/>
                <a:gd name="T49" fmla="*/ 4487 h 7335"/>
                <a:gd name="T50" fmla="*/ 1678 w 3774"/>
                <a:gd name="T51" fmla="*/ 3401 h 7335"/>
                <a:gd name="T52" fmla="*/ 2063 w 3774"/>
                <a:gd name="T53" fmla="*/ 4032 h 7335"/>
                <a:gd name="T54" fmla="*/ 1872 w 3774"/>
                <a:gd name="T55" fmla="*/ 2493 h 7335"/>
                <a:gd name="T56" fmla="*/ 2345 w 3774"/>
                <a:gd name="T57" fmla="*/ 3685 h 7335"/>
                <a:gd name="T58" fmla="*/ 2340 w 3774"/>
                <a:gd name="T59" fmla="*/ 1341 h 7335"/>
                <a:gd name="T60" fmla="*/ 2525 w 3774"/>
                <a:gd name="T61" fmla="*/ 2863 h 7335"/>
                <a:gd name="T62" fmla="*/ 3007 w 3774"/>
                <a:gd name="T63" fmla="*/ 550 h 7335"/>
                <a:gd name="T64" fmla="*/ 2911 w 3774"/>
                <a:gd name="T65" fmla="*/ 2268 h 7335"/>
                <a:gd name="T66" fmla="*/ 3594 w 3774"/>
                <a:gd name="T67" fmla="*/ 38 h 7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74" h="7335">
                  <a:moveTo>
                    <a:pt x="3358" y="5632"/>
                  </a:moveTo>
                  <a:cubicBezTo>
                    <a:pt x="3219" y="5793"/>
                    <a:pt x="3040" y="6021"/>
                    <a:pt x="3079" y="6187"/>
                  </a:cubicBezTo>
                  <a:cubicBezTo>
                    <a:pt x="3079" y="6187"/>
                    <a:pt x="3079" y="6187"/>
                    <a:pt x="3079" y="6187"/>
                  </a:cubicBezTo>
                  <a:cubicBezTo>
                    <a:pt x="3107" y="6325"/>
                    <a:pt x="3302" y="6410"/>
                    <a:pt x="3302" y="6410"/>
                  </a:cubicBezTo>
                  <a:cubicBezTo>
                    <a:pt x="3720" y="6636"/>
                    <a:pt x="3720" y="6636"/>
                    <a:pt x="3720" y="6636"/>
                  </a:cubicBezTo>
                  <a:cubicBezTo>
                    <a:pt x="3449" y="6873"/>
                    <a:pt x="3449" y="6873"/>
                    <a:pt x="3449" y="6873"/>
                  </a:cubicBezTo>
                  <a:cubicBezTo>
                    <a:pt x="3774" y="6975"/>
                    <a:pt x="3774" y="6975"/>
                    <a:pt x="3774" y="6975"/>
                  </a:cubicBezTo>
                  <a:cubicBezTo>
                    <a:pt x="3774" y="6975"/>
                    <a:pt x="3476" y="7281"/>
                    <a:pt x="3441" y="7312"/>
                  </a:cubicBezTo>
                  <a:cubicBezTo>
                    <a:pt x="3356" y="7326"/>
                    <a:pt x="3266" y="7335"/>
                    <a:pt x="3169" y="7335"/>
                  </a:cubicBezTo>
                  <a:cubicBezTo>
                    <a:pt x="2479" y="7335"/>
                    <a:pt x="1519" y="6927"/>
                    <a:pt x="1281" y="6924"/>
                  </a:cubicBezTo>
                  <a:cubicBezTo>
                    <a:pt x="995" y="6921"/>
                    <a:pt x="636" y="7086"/>
                    <a:pt x="636" y="7086"/>
                  </a:cubicBezTo>
                  <a:cubicBezTo>
                    <a:pt x="823" y="6882"/>
                    <a:pt x="823" y="6882"/>
                    <a:pt x="823" y="6882"/>
                  </a:cubicBezTo>
                  <a:cubicBezTo>
                    <a:pt x="823" y="6882"/>
                    <a:pt x="577" y="6932"/>
                    <a:pt x="339" y="6912"/>
                  </a:cubicBezTo>
                  <a:cubicBezTo>
                    <a:pt x="675" y="6684"/>
                    <a:pt x="675" y="6684"/>
                    <a:pt x="675" y="6684"/>
                  </a:cubicBezTo>
                  <a:cubicBezTo>
                    <a:pt x="380" y="6674"/>
                    <a:pt x="122" y="6586"/>
                    <a:pt x="0" y="6500"/>
                  </a:cubicBezTo>
                  <a:cubicBezTo>
                    <a:pt x="0" y="6500"/>
                    <a:pt x="543" y="6457"/>
                    <a:pt x="1280" y="6465"/>
                  </a:cubicBezTo>
                  <a:cubicBezTo>
                    <a:pt x="1578" y="6468"/>
                    <a:pt x="2083" y="6498"/>
                    <a:pt x="2083" y="6498"/>
                  </a:cubicBezTo>
                  <a:cubicBezTo>
                    <a:pt x="1834" y="6392"/>
                    <a:pt x="1600" y="6252"/>
                    <a:pt x="1500" y="6006"/>
                  </a:cubicBezTo>
                  <a:cubicBezTo>
                    <a:pt x="1976" y="6078"/>
                    <a:pt x="1976" y="6078"/>
                    <a:pt x="1976" y="6078"/>
                  </a:cubicBezTo>
                  <a:cubicBezTo>
                    <a:pt x="1776" y="5956"/>
                    <a:pt x="1486" y="5649"/>
                    <a:pt x="1432" y="5412"/>
                  </a:cubicBezTo>
                  <a:cubicBezTo>
                    <a:pt x="1964" y="5598"/>
                    <a:pt x="1964" y="5598"/>
                    <a:pt x="1964" y="5598"/>
                  </a:cubicBezTo>
                  <a:cubicBezTo>
                    <a:pt x="1869" y="5496"/>
                    <a:pt x="1541" y="5188"/>
                    <a:pt x="1482" y="4831"/>
                  </a:cubicBezTo>
                  <a:cubicBezTo>
                    <a:pt x="1902" y="5096"/>
                    <a:pt x="1902" y="5096"/>
                    <a:pt x="1902" y="5096"/>
                  </a:cubicBezTo>
                  <a:cubicBezTo>
                    <a:pt x="1792" y="4985"/>
                    <a:pt x="1493" y="4396"/>
                    <a:pt x="1544" y="4223"/>
                  </a:cubicBezTo>
                  <a:cubicBezTo>
                    <a:pt x="1936" y="4487"/>
                    <a:pt x="1936" y="4487"/>
                    <a:pt x="1936" y="4487"/>
                  </a:cubicBezTo>
                  <a:cubicBezTo>
                    <a:pt x="1748" y="4255"/>
                    <a:pt x="1529" y="3640"/>
                    <a:pt x="1678" y="3401"/>
                  </a:cubicBezTo>
                  <a:cubicBezTo>
                    <a:pt x="1797" y="3864"/>
                    <a:pt x="2063" y="4032"/>
                    <a:pt x="2063" y="4032"/>
                  </a:cubicBezTo>
                  <a:cubicBezTo>
                    <a:pt x="1889" y="3780"/>
                    <a:pt x="1513" y="2887"/>
                    <a:pt x="1872" y="2493"/>
                  </a:cubicBezTo>
                  <a:cubicBezTo>
                    <a:pt x="1966" y="3384"/>
                    <a:pt x="2345" y="3685"/>
                    <a:pt x="2345" y="3685"/>
                  </a:cubicBezTo>
                  <a:cubicBezTo>
                    <a:pt x="2031" y="3186"/>
                    <a:pt x="1674" y="1652"/>
                    <a:pt x="2340" y="1341"/>
                  </a:cubicBezTo>
                  <a:cubicBezTo>
                    <a:pt x="2210" y="2327"/>
                    <a:pt x="2525" y="2863"/>
                    <a:pt x="2525" y="2863"/>
                  </a:cubicBezTo>
                  <a:cubicBezTo>
                    <a:pt x="2326" y="1955"/>
                    <a:pt x="2332" y="668"/>
                    <a:pt x="3007" y="550"/>
                  </a:cubicBezTo>
                  <a:cubicBezTo>
                    <a:pt x="2676" y="1520"/>
                    <a:pt x="2911" y="2268"/>
                    <a:pt x="2911" y="2268"/>
                  </a:cubicBezTo>
                  <a:cubicBezTo>
                    <a:pt x="2863" y="0"/>
                    <a:pt x="3594" y="38"/>
                    <a:pt x="3594" y="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5" name="Title 1">
            <a:extLst>
              <a:ext uri="{FF2B5EF4-FFF2-40B4-BE49-F238E27FC236}">
                <a16:creationId xmlns:a16="http://schemas.microsoft.com/office/drawing/2014/main" id="{AF7DE4F0-2CFA-574F-AAAF-6305AD1421A1}"/>
              </a:ext>
            </a:extLst>
          </p:cNvPr>
          <p:cNvSpPr>
            <a:spLocks noGrp="1"/>
          </p:cNvSpPr>
          <p:nvPr>
            <p:ph type="title"/>
          </p:nvPr>
        </p:nvSpPr>
        <p:spPr>
          <a:xfrm>
            <a:off x="504825" y="549275"/>
            <a:ext cx="5770563" cy="1653686"/>
          </a:xfrm>
        </p:spPr>
        <p:txBody>
          <a:bodyPr/>
          <a:lstStyle>
            <a:lvl1pPr>
              <a:defRPr>
                <a:solidFill>
                  <a:schemeClr val="bg1"/>
                </a:solidFill>
              </a:defRPr>
            </a:lvl1pPr>
          </a:lstStyle>
          <a:p>
            <a:r>
              <a:rPr lang="en-US"/>
              <a:t>Click to edit Master title style</a:t>
            </a:r>
            <a:endParaRPr lang="en-GB"/>
          </a:p>
        </p:txBody>
      </p:sp>
      <p:sp>
        <p:nvSpPr>
          <p:cNvPr id="45" name="Text Placeholder 3">
            <a:extLst>
              <a:ext uri="{FF2B5EF4-FFF2-40B4-BE49-F238E27FC236}">
                <a16:creationId xmlns:a16="http://schemas.microsoft.com/office/drawing/2014/main" id="{D9636366-842F-6746-91E5-B98A25227510}"/>
              </a:ext>
            </a:extLst>
          </p:cNvPr>
          <p:cNvSpPr>
            <a:spLocks noGrp="1"/>
          </p:cNvSpPr>
          <p:nvPr>
            <p:ph type="body" sz="quarter" idx="12"/>
          </p:nvPr>
        </p:nvSpPr>
        <p:spPr>
          <a:xfrm>
            <a:off x="504824" y="2442194"/>
            <a:ext cx="2726056" cy="986806"/>
          </a:xfrm>
        </p:spPr>
        <p:txBody>
          <a:bodyPr/>
          <a:lstStyle>
            <a:lvl1pPr>
              <a:lnSpc>
                <a:spcPct val="112000"/>
              </a:lnSpc>
              <a:spcAft>
                <a:spcPts val="0"/>
              </a:spcAf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46" name="Text Placeholder 3">
            <a:extLst>
              <a:ext uri="{FF2B5EF4-FFF2-40B4-BE49-F238E27FC236}">
                <a16:creationId xmlns:a16="http://schemas.microsoft.com/office/drawing/2014/main" id="{F1304CE5-D1B1-A34F-B482-6E13A01C7F1B}"/>
              </a:ext>
            </a:extLst>
          </p:cNvPr>
          <p:cNvSpPr>
            <a:spLocks noGrp="1"/>
          </p:cNvSpPr>
          <p:nvPr>
            <p:ph type="body" sz="quarter" idx="13"/>
          </p:nvPr>
        </p:nvSpPr>
        <p:spPr>
          <a:xfrm>
            <a:off x="3549332" y="2442194"/>
            <a:ext cx="2726056" cy="986806"/>
          </a:xfrm>
        </p:spPr>
        <p:txBody>
          <a:bodyPr/>
          <a:lstStyle>
            <a:lvl1pPr>
              <a:lnSpc>
                <a:spcPct val="112000"/>
              </a:lnSpc>
              <a:spcAft>
                <a:spcPts val="0"/>
              </a:spcAf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38129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p:bg>
      <p:bgPr>
        <a:solidFill>
          <a:schemeClr val="tx2"/>
        </a:solidFill>
        <a:effectLst/>
      </p:bgPr>
    </p:bg>
    <p:spTree>
      <p:nvGrpSpPr>
        <p:cNvPr id="1" name=""/>
        <p:cNvGrpSpPr/>
        <p:nvPr/>
      </p:nvGrpSpPr>
      <p:grpSpPr>
        <a:xfrm>
          <a:off x="0" y="0"/>
          <a:ext cx="0" cy="0"/>
          <a:chOff x="0" y="0"/>
          <a:chExt cx="0" cy="0"/>
        </a:xfrm>
      </p:grpSpPr>
      <p:pic>
        <p:nvPicPr>
          <p:cNvPr id="5" name="Picture 4" descr="A picture containing pie chart&#10;&#10;Description automatically generated">
            <a:extLst>
              <a:ext uri="{FF2B5EF4-FFF2-40B4-BE49-F238E27FC236}">
                <a16:creationId xmlns:a16="http://schemas.microsoft.com/office/drawing/2014/main" id="{6A3F484B-733E-DD40-9856-D3480EB05B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5" name="Picture 44">
            <a:extLst>
              <a:ext uri="{FF2B5EF4-FFF2-40B4-BE49-F238E27FC236}">
                <a16:creationId xmlns:a16="http://schemas.microsoft.com/office/drawing/2014/main" id="{958F4D21-EEDA-41F1-870B-3790AF38A4D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26800" y="2369017"/>
            <a:ext cx="2138400" cy="2334271"/>
          </a:xfrm>
          <a:prstGeom prst="rect">
            <a:avLst/>
          </a:prstGeom>
        </p:spPr>
      </p:pic>
    </p:spTree>
    <p:extLst>
      <p:ext uri="{BB962C8B-B14F-4D97-AF65-F5344CB8AC3E}">
        <p14:creationId xmlns:p14="http://schemas.microsoft.com/office/powerpoint/2010/main" val="394986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36940F4-4C25-4D67-9351-D7D2C1C1BDA3}"/>
              </a:ext>
            </a:extLst>
          </p:cNvPr>
          <p:cNvSpPr>
            <a:spLocks noGrp="1"/>
          </p:cNvSpPr>
          <p:nvPr>
            <p:ph type="title"/>
          </p:nvPr>
        </p:nvSpPr>
        <p:spPr/>
        <p:txBody>
          <a:bodyPr/>
          <a:lstStyle/>
          <a:p>
            <a:r>
              <a:rPr lang="en-US"/>
              <a:t>Click to edit Master title style</a:t>
            </a:r>
            <a:endParaRPr lang="en-GB"/>
          </a:p>
        </p:txBody>
      </p:sp>
      <p:sp>
        <p:nvSpPr>
          <p:cNvPr id="9" name="Text Placeholder 8">
            <a:extLst>
              <a:ext uri="{FF2B5EF4-FFF2-40B4-BE49-F238E27FC236}">
                <a16:creationId xmlns:a16="http://schemas.microsoft.com/office/drawing/2014/main" id="{CFD3E70C-B524-482C-8CA3-D6F041003102}"/>
              </a:ext>
            </a:extLst>
          </p:cNvPr>
          <p:cNvSpPr>
            <a:spLocks noGrp="1"/>
          </p:cNvSpPr>
          <p:nvPr>
            <p:ph type="body" sz="quarter" idx="13"/>
          </p:nvPr>
        </p:nvSpPr>
        <p:spPr>
          <a:xfrm>
            <a:off x="503237" y="2028825"/>
            <a:ext cx="3442833" cy="4352925"/>
          </a:xfrm>
        </p:spPr>
        <p:txBody>
          <a:bodyPr numCol="1" spcCol="432000"/>
          <a:lstStyle>
            <a:lvl1pPr>
              <a:spcAft>
                <a:spcPts val="567"/>
              </a:spcAft>
              <a:tabLst>
                <a:tab pos="378000" algn="l"/>
              </a:tabLst>
              <a:defRPr sz="1200"/>
            </a:lvl1pPr>
            <a:lvl2pPr>
              <a:spcBef>
                <a:spcPts val="1984"/>
              </a:spcBef>
              <a:spcAft>
                <a:spcPts val="567"/>
              </a:spcAft>
              <a:tabLst>
                <a:tab pos="378000" algn="l"/>
              </a:tabLst>
              <a:defRPr sz="1200"/>
            </a:lvl2pPr>
            <a:lvl3pPr>
              <a:defRPr sz="1000"/>
            </a:lvl3pPr>
            <a:lvl4pPr>
              <a:defRPr sz="1000"/>
            </a:lvl4pPr>
            <a:lvl5pPr>
              <a:defRPr sz="1000"/>
            </a:lvl5pPr>
          </a:lstStyle>
          <a:p>
            <a:pPr lvl="0"/>
            <a:r>
              <a:rPr lang="en-US"/>
              <a:t>Click to edit Master text styles</a:t>
            </a:r>
          </a:p>
          <a:p>
            <a:pPr lvl="1"/>
            <a:r>
              <a:rPr lang="en-US"/>
              <a:t>Second level</a:t>
            </a:r>
          </a:p>
        </p:txBody>
      </p:sp>
      <p:sp>
        <p:nvSpPr>
          <p:cNvPr id="14" name="Text Placeholder 8">
            <a:extLst>
              <a:ext uri="{FF2B5EF4-FFF2-40B4-BE49-F238E27FC236}">
                <a16:creationId xmlns:a16="http://schemas.microsoft.com/office/drawing/2014/main" id="{C137E720-7C19-45D8-93AC-F3C347EBF28C}"/>
              </a:ext>
            </a:extLst>
          </p:cNvPr>
          <p:cNvSpPr>
            <a:spLocks noGrp="1"/>
          </p:cNvSpPr>
          <p:nvPr>
            <p:ph type="body" sz="quarter" idx="14"/>
          </p:nvPr>
        </p:nvSpPr>
        <p:spPr>
          <a:xfrm>
            <a:off x="4374584" y="2028824"/>
            <a:ext cx="3442833" cy="4352925"/>
          </a:xfrm>
        </p:spPr>
        <p:txBody>
          <a:bodyPr numCol="1" spcCol="432000"/>
          <a:lstStyle>
            <a:lvl1pPr>
              <a:spcAft>
                <a:spcPts val="567"/>
              </a:spcAft>
              <a:tabLst>
                <a:tab pos="378000" algn="l"/>
              </a:tabLst>
              <a:defRPr sz="1200"/>
            </a:lvl1pPr>
            <a:lvl2pPr>
              <a:spcBef>
                <a:spcPts val="1984"/>
              </a:spcBef>
              <a:spcAft>
                <a:spcPts val="567"/>
              </a:spcAft>
              <a:tabLst>
                <a:tab pos="378000" algn="l"/>
              </a:tabLst>
              <a:defRPr sz="1200"/>
            </a:lvl2pPr>
            <a:lvl3pPr>
              <a:defRPr sz="1000"/>
            </a:lvl3pPr>
            <a:lvl4pPr>
              <a:defRPr sz="1000"/>
            </a:lvl4pPr>
            <a:lvl5pPr>
              <a:defRPr sz="1000"/>
            </a:lvl5pPr>
          </a:lstStyle>
          <a:p>
            <a:pPr lvl="0"/>
            <a:r>
              <a:rPr lang="en-US"/>
              <a:t>Click to edit Master text styles</a:t>
            </a:r>
          </a:p>
          <a:p>
            <a:pPr lvl="1"/>
            <a:r>
              <a:rPr lang="en-US"/>
              <a:t>Second level</a:t>
            </a:r>
          </a:p>
        </p:txBody>
      </p:sp>
      <p:sp>
        <p:nvSpPr>
          <p:cNvPr id="15" name="Text Placeholder 8">
            <a:extLst>
              <a:ext uri="{FF2B5EF4-FFF2-40B4-BE49-F238E27FC236}">
                <a16:creationId xmlns:a16="http://schemas.microsoft.com/office/drawing/2014/main" id="{AAE46DAB-D2A9-4816-A4C7-0D70ED515CDD}"/>
              </a:ext>
            </a:extLst>
          </p:cNvPr>
          <p:cNvSpPr>
            <a:spLocks noGrp="1"/>
          </p:cNvSpPr>
          <p:nvPr>
            <p:ph type="body" sz="quarter" idx="15"/>
          </p:nvPr>
        </p:nvSpPr>
        <p:spPr>
          <a:xfrm>
            <a:off x="8244342" y="2028825"/>
            <a:ext cx="3442833" cy="4352925"/>
          </a:xfrm>
        </p:spPr>
        <p:txBody>
          <a:bodyPr numCol="1" spcCol="432000"/>
          <a:lstStyle>
            <a:lvl1pPr>
              <a:spcAft>
                <a:spcPts val="567"/>
              </a:spcAft>
              <a:tabLst>
                <a:tab pos="378000" algn="l"/>
              </a:tabLst>
              <a:defRPr sz="1200"/>
            </a:lvl1pPr>
            <a:lvl2pPr>
              <a:spcBef>
                <a:spcPts val="1984"/>
              </a:spcBef>
              <a:spcAft>
                <a:spcPts val="567"/>
              </a:spcAft>
              <a:tabLst>
                <a:tab pos="378000" algn="l"/>
              </a:tabLst>
              <a:defRPr sz="1200"/>
            </a:lvl2pPr>
            <a:lvl3pPr>
              <a:defRPr sz="1000"/>
            </a:lvl3pPr>
            <a:lvl4pPr>
              <a:defRPr sz="1000"/>
            </a:lvl4pPr>
            <a:lvl5pPr>
              <a:defRPr sz="1000"/>
            </a:lvl5pPr>
          </a:lstStyle>
          <a:p>
            <a:pPr lvl="0"/>
            <a:r>
              <a:rPr lang="en-US"/>
              <a:t>Click to edit Master text styles</a:t>
            </a:r>
          </a:p>
          <a:p>
            <a:pPr lvl="1"/>
            <a:r>
              <a:rPr lang="en-US"/>
              <a:t>Second level</a:t>
            </a:r>
          </a:p>
        </p:txBody>
      </p:sp>
      <p:sp>
        <p:nvSpPr>
          <p:cNvPr id="10" name="Date Placeholder 9">
            <a:extLst>
              <a:ext uri="{FF2B5EF4-FFF2-40B4-BE49-F238E27FC236}">
                <a16:creationId xmlns:a16="http://schemas.microsoft.com/office/drawing/2014/main" id="{A2836D8F-646B-402F-9B80-2A2AE690B7C1}"/>
              </a:ext>
            </a:extLst>
          </p:cNvPr>
          <p:cNvSpPr>
            <a:spLocks noGrp="1"/>
          </p:cNvSpPr>
          <p:nvPr>
            <p:ph type="dt" sz="half" idx="16"/>
          </p:nvPr>
        </p:nvSpPr>
        <p:spPr/>
        <p:txBody>
          <a:bodyPr/>
          <a:lstStyle/>
          <a:p>
            <a:pPr algn="l"/>
            <a:fld id="{99FB4F80-B509-4318-AEA2-271565442194}" type="datetime1">
              <a:rPr lang="en-GB" smtClean="0"/>
              <a:t>20/06/2024</a:t>
            </a:fld>
            <a:endParaRPr lang="en-GB"/>
          </a:p>
        </p:txBody>
      </p:sp>
      <p:sp>
        <p:nvSpPr>
          <p:cNvPr id="16" name="Footer Placeholder 15">
            <a:extLst>
              <a:ext uri="{FF2B5EF4-FFF2-40B4-BE49-F238E27FC236}">
                <a16:creationId xmlns:a16="http://schemas.microsoft.com/office/drawing/2014/main" id="{83CE1247-CA20-4FDE-862F-00A2DA3BF0A8}"/>
              </a:ext>
            </a:extLst>
          </p:cNvPr>
          <p:cNvSpPr>
            <a:spLocks noGrp="1"/>
          </p:cNvSpPr>
          <p:nvPr>
            <p:ph type="ftr" sz="quarter" idx="17"/>
          </p:nvPr>
        </p:nvSpPr>
        <p:spPr/>
        <p:txBody>
          <a:bodyPr/>
          <a:lstStyle/>
          <a:p>
            <a:r>
              <a:rPr lang="en-GB"/>
              <a:t>To create or edit a header or footer, go to Insert &gt; Header &amp; Footer</a:t>
            </a:r>
          </a:p>
        </p:txBody>
      </p:sp>
      <p:sp>
        <p:nvSpPr>
          <p:cNvPr id="17" name="Slide Number Placeholder 16">
            <a:extLst>
              <a:ext uri="{FF2B5EF4-FFF2-40B4-BE49-F238E27FC236}">
                <a16:creationId xmlns:a16="http://schemas.microsoft.com/office/drawing/2014/main" id="{4ABD9BE9-7037-484D-A63B-DAF752468104}"/>
              </a:ext>
            </a:extLst>
          </p:cNvPr>
          <p:cNvSpPr>
            <a:spLocks noGrp="1"/>
          </p:cNvSpPr>
          <p:nvPr>
            <p:ph type="sldNum" sz="quarter" idx="18"/>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262665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7417E-3B96-499C-AC3A-CDF07AEF4B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92A555-CEFA-4D21-902E-3F719B31B3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434DF19-C9BA-D048-9E40-3B3C63627094}"/>
              </a:ext>
            </a:extLst>
          </p:cNvPr>
          <p:cNvSpPr>
            <a:spLocks noGrp="1"/>
          </p:cNvSpPr>
          <p:nvPr>
            <p:ph type="dt" sz="half" idx="10"/>
          </p:nvPr>
        </p:nvSpPr>
        <p:spPr/>
        <p:txBody>
          <a:bodyPr/>
          <a:lstStyle/>
          <a:p>
            <a:pPr algn="l"/>
            <a:fld id="{D383866C-883B-4BFB-A9B2-179037340266}" type="datetime1">
              <a:rPr lang="en-GB" smtClean="0"/>
              <a:t>20/06/2024</a:t>
            </a:fld>
            <a:endParaRPr lang="en-GB"/>
          </a:p>
        </p:txBody>
      </p:sp>
      <p:sp>
        <p:nvSpPr>
          <p:cNvPr id="8" name="Footer Placeholder 7">
            <a:extLst>
              <a:ext uri="{FF2B5EF4-FFF2-40B4-BE49-F238E27FC236}">
                <a16:creationId xmlns:a16="http://schemas.microsoft.com/office/drawing/2014/main" id="{CCADF828-A606-B144-B40B-41CC623EF845}"/>
              </a:ext>
            </a:extLst>
          </p:cNvPr>
          <p:cNvSpPr>
            <a:spLocks noGrp="1"/>
          </p:cNvSpPr>
          <p:nvPr>
            <p:ph type="ftr" sz="quarter" idx="11"/>
          </p:nvPr>
        </p:nvSpPr>
        <p:spPr/>
        <p:txBody>
          <a:bodyPr/>
          <a:lstStyle/>
          <a:p>
            <a:r>
              <a:rPr lang="en-GB"/>
              <a:t>To create or edit a header or footer, go to Insert &gt; Header &amp; Footer</a:t>
            </a:r>
          </a:p>
        </p:txBody>
      </p:sp>
      <p:sp>
        <p:nvSpPr>
          <p:cNvPr id="9" name="Slide Number Placeholder 8">
            <a:extLst>
              <a:ext uri="{FF2B5EF4-FFF2-40B4-BE49-F238E27FC236}">
                <a16:creationId xmlns:a16="http://schemas.microsoft.com/office/drawing/2014/main" id="{AC2C5185-2FFB-9042-B8D2-9F63941B9E6D}"/>
              </a:ext>
            </a:extLst>
          </p:cNvPr>
          <p:cNvSpPr>
            <a:spLocks noGrp="1"/>
          </p:cNvSpPr>
          <p:nvPr>
            <p:ph type="sldNum" sz="quarter" idx="12"/>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3990185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Blocks of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F0A54-5B28-4308-9F4C-A89070E90C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02CCA4-3CB8-459B-8F0C-82B1623A942F}"/>
              </a:ext>
            </a:extLst>
          </p:cNvPr>
          <p:cNvSpPr>
            <a:spLocks noGrp="1"/>
          </p:cNvSpPr>
          <p:nvPr>
            <p:ph sz="half" idx="1"/>
          </p:nvPr>
        </p:nvSpPr>
        <p:spPr>
          <a:xfrm>
            <a:off x="504000" y="2028824"/>
            <a:ext cx="5410800" cy="43529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57DC9AC-5058-43F9-9D95-42D4C6DCD43E}"/>
              </a:ext>
            </a:extLst>
          </p:cNvPr>
          <p:cNvSpPr>
            <a:spLocks noGrp="1"/>
          </p:cNvSpPr>
          <p:nvPr>
            <p:ph sz="half" idx="2"/>
          </p:nvPr>
        </p:nvSpPr>
        <p:spPr>
          <a:xfrm>
            <a:off x="6275388" y="2028824"/>
            <a:ext cx="5410800" cy="43529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a:extLst>
              <a:ext uri="{FF2B5EF4-FFF2-40B4-BE49-F238E27FC236}">
                <a16:creationId xmlns:a16="http://schemas.microsoft.com/office/drawing/2014/main" id="{2DBAA558-0E78-C349-9E01-07AEEEEBFDB4}"/>
              </a:ext>
            </a:extLst>
          </p:cNvPr>
          <p:cNvSpPr>
            <a:spLocks noGrp="1"/>
          </p:cNvSpPr>
          <p:nvPr>
            <p:ph type="dt" sz="half" idx="10"/>
          </p:nvPr>
        </p:nvSpPr>
        <p:spPr/>
        <p:txBody>
          <a:bodyPr/>
          <a:lstStyle/>
          <a:p>
            <a:pPr algn="l"/>
            <a:fld id="{DCF9FAD8-DE4B-4795-B79C-742169803AB8}" type="datetime1">
              <a:rPr lang="en-GB" smtClean="0"/>
              <a:t>20/06/2024</a:t>
            </a:fld>
            <a:endParaRPr lang="en-GB"/>
          </a:p>
        </p:txBody>
      </p:sp>
      <p:sp>
        <p:nvSpPr>
          <p:cNvPr id="9" name="Footer Placeholder 8">
            <a:extLst>
              <a:ext uri="{FF2B5EF4-FFF2-40B4-BE49-F238E27FC236}">
                <a16:creationId xmlns:a16="http://schemas.microsoft.com/office/drawing/2014/main" id="{6392F214-B197-0F43-85E3-7646D7E61044}"/>
              </a:ext>
            </a:extLst>
          </p:cNvPr>
          <p:cNvSpPr>
            <a:spLocks noGrp="1"/>
          </p:cNvSpPr>
          <p:nvPr>
            <p:ph type="ftr" sz="quarter" idx="11"/>
          </p:nvPr>
        </p:nvSpPr>
        <p:spPr/>
        <p:txBody>
          <a:bodyPr/>
          <a:lstStyle/>
          <a:p>
            <a:r>
              <a:rPr lang="en-GB"/>
              <a:t>To create or edit a header or footer, go to Insert &gt; Header &amp; Footer</a:t>
            </a:r>
          </a:p>
        </p:txBody>
      </p:sp>
      <p:sp>
        <p:nvSpPr>
          <p:cNvPr id="10" name="Slide Number Placeholder 9">
            <a:extLst>
              <a:ext uri="{FF2B5EF4-FFF2-40B4-BE49-F238E27FC236}">
                <a16:creationId xmlns:a16="http://schemas.microsoft.com/office/drawing/2014/main" id="{618F6384-5879-204E-9BF1-65A3DB0BE6BA}"/>
              </a:ext>
            </a:extLst>
          </p:cNvPr>
          <p:cNvSpPr>
            <a:spLocks noGrp="1"/>
          </p:cNvSpPr>
          <p:nvPr>
            <p:ph type="sldNum" sz="quarter" idx="12"/>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369115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Blocks of Content and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F0A54-5B28-4308-9F4C-A89070E90C66}"/>
              </a:ext>
            </a:extLst>
          </p:cNvPr>
          <p:cNvSpPr>
            <a:spLocks noGrp="1"/>
          </p:cNvSpPr>
          <p:nvPr>
            <p:ph type="title" hasCustomPrompt="1"/>
          </p:nvPr>
        </p:nvSpPr>
        <p:spPr/>
        <p:txBody>
          <a:bodyPr/>
          <a:lstStyle/>
          <a:p>
            <a:r>
              <a:rPr lang="en-GB"/>
              <a:t>Click to </a:t>
            </a:r>
            <a:br>
              <a:rPr lang="en-GB"/>
            </a:br>
            <a:r>
              <a:rPr lang="en-GB"/>
              <a:t>edit Master title style</a:t>
            </a:r>
          </a:p>
        </p:txBody>
      </p:sp>
      <p:sp>
        <p:nvSpPr>
          <p:cNvPr id="3" name="Content Placeholder 2">
            <a:extLst>
              <a:ext uri="{FF2B5EF4-FFF2-40B4-BE49-F238E27FC236}">
                <a16:creationId xmlns:a16="http://schemas.microsoft.com/office/drawing/2014/main" id="{0B02CCA4-3CB8-459B-8F0C-82B1623A942F}"/>
              </a:ext>
            </a:extLst>
          </p:cNvPr>
          <p:cNvSpPr>
            <a:spLocks noGrp="1"/>
          </p:cNvSpPr>
          <p:nvPr>
            <p:ph sz="half" idx="1"/>
          </p:nvPr>
        </p:nvSpPr>
        <p:spPr>
          <a:xfrm>
            <a:off x="504000" y="2570205"/>
            <a:ext cx="3384000" cy="3811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57DC9AC-5058-43F9-9D95-42D4C6DCD43E}"/>
              </a:ext>
            </a:extLst>
          </p:cNvPr>
          <p:cNvSpPr>
            <a:spLocks noGrp="1"/>
          </p:cNvSpPr>
          <p:nvPr>
            <p:ph sz="half" idx="2"/>
          </p:nvPr>
        </p:nvSpPr>
        <p:spPr>
          <a:xfrm>
            <a:off x="4404000" y="2570205"/>
            <a:ext cx="3384000" cy="3811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3">
            <a:extLst>
              <a:ext uri="{FF2B5EF4-FFF2-40B4-BE49-F238E27FC236}">
                <a16:creationId xmlns:a16="http://schemas.microsoft.com/office/drawing/2014/main" id="{49180339-D40B-3C49-9210-4319F4484A6D}"/>
              </a:ext>
            </a:extLst>
          </p:cNvPr>
          <p:cNvSpPr>
            <a:spLocks noGrp="1"/>
          </p:cNvSpPr>
          <p:nvPr>
            <p:ph sz="half" idx="13"/>
          </p:nvPr>
        </p:nvSpPr>
        <p:spPr>
          <a:xfrm>
            <a:off x="8295322" y="2570205"/>
            <a:ext cx="3384000" cy="3811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6C76187D-BF9E-C24D-AE49-F93C909EFA87}"/>
              </a:ext>
            </a:extLst>
          </p:cNvPr>
          <p:cNvSpPr>
            <a:spLocks noGrp="1"/>
          </p:cNvSpPr>
          <p:nvPr>
            <p:ph type="body" sz="quarter" idx="14"/>
          </p:nvPr>
        </p:nvSpPr>
        <p:spPr>
          <a:xfrm>
            <a:off x="504826" y="2028826"/>
            <a:ext cx="11182350" cy="442526"/>
          </a:xfrm>
        </p:spPr>
        <p:txBody>
          <a:bodyPr/>
          <a:lstStyle>
            <a:lvl1pPr>
              <a:defRPr sz="1700" b="1" i="0">
                <a:latin typeface="+mn-lt"/>
                <a:cs typeface="Gotham-Medium" pitchFamily="2" charset="0"/>
              </a:defRPr>
            </a:lvl1pPr>
            <a:lvl2pPr>
              <a:defRPr sz="1500"/>
            </a:lvl2pPr>
            <a:lvl3pPr>
              <a:defRPr sz="1500"/>
            </a:lvl3pPr>
            <a:lvl4pPr>
              <a:defRPr sz="1500"/>
            </a:lvl4pPr>
            <a:lvl5pPr>
              <a:defRPr sz="1500"/>
            </a:lvl5pPr>
          </a:lstStyle>
          <a:p>
            <a:pPr lvl="0"/>
            <a:r>
              <a:rPr lang="en-US"/>
              <a:t>Click to edit Master text styles</a:t>
            </a:r>
          </a:p>
        </p:txBody>
      </p:sp>
      <p:sp>
        <p:nvSpPr>
          <p:cNvPr id="11" name="Date Placeholder 10">
            <a:extLst>
              <a:ext uri="{FF2B5EF4-FFF2-40B4-BE49-F238E27FC236}">
                <a16:creationId xmlns:a16="http://schemas.microsoft.com/office/drawing/2014/main" id="{78CADE54-A192-C146-97A9-D92CB40BA643}"/>
              </a:ext>
            </a:extLst>
          </p:cNvPr>
          <p:cNvSpPr>
            <a:spLocks noGrp="1"/>
          </p:cNvSpPr>
          <p:nvPr>
            <p:ph type="dt" sz="half" idx="15"/>
          </p:nvPr>
        </p:nvSpPr>
        <p:spPr/>
        <p:txBody>
          <a:bodyPr/>
          <a:lstStyle/>
          <a:p>
            <a:pPr algn="l"/>
            <a:fld id="{54760F5D-3A5B-4C73-B892-C7BB22EBEBE8}" type="datetime1">
              <a:rPr lang="en-GB" smtClean="0"/>
              <a:t>20/06/2024</a:t>
            </a:fld>
            <a:endParaRPr lang="en-GB"/>
          </a:p>
        </p:txBody>
      </p:sp>
      <p:sp>
        <p:nvSpPr>
          <p:cNvPr id="12" name="Footer Placeholder 11">
            <a:extLst>
              <a:ext uri="{FF2B5EF4-FFF2-40B4-BE49-F238E27FC236}">
                <a16:creationId xmlns:a16="http://schemas.microsoft.com/office/drawing/2014/main" id="{2A1076F2-5931-524E-A720-A0AA49C46A54}"/>
              </a:ext>
            </a:extLst>
          </p:cNvPr>
          <p:cNvSpPr>
            <a:spLocks noGrp="1"/>
          </p:cNvSpPr>
          <p:nvPr>
            <p:ph type="ftr" sz="quarter" idx="16"/>
          </p:nvPr>
        </p:nvSpPr>
        <p:spPr/>
        <p:txBody>
          <a:bodyPr/>
          <a:lstStyle/>
          <a:p>
            <a:r>
              <a:rPr lang="en-GB"/>
              <a:t>To create or edit a header or footer, go to Insert &gt; Header &amp; Footer</a:t>
            </a:r>
          </a:p>
        </p:txBody>
      </p:sp>
      <p:sp>
        <p:nvSpPr>
          <p:cNvPr id="13" name="Slide Number Placeholder 12">
            <a:extLst>
              <a:ext uri="{FF2B5EF4-FFF2-40B4-BE49-F238E27FC236}">
                <a16:creationId xmlns:a16="http://schemas.microsoft.com/office/drawing/2014/main" id="{CDD5FDB5-FE92-EB4E-8AF2-9AA1BD15901B}"/>
              </a:ext>
            </a:extLst>
          </p:cNvPr>
          <p:cNvSpPr>
            <a:spLocks noGrp="1"/>
          </p:cNvSpPr>
          <p:nvPr>
            <p:ph type="sldNum" sz="quarter" idx="17"/>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3018340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7417E-3B96-499C-AC3A-CDF07AEF4BCB}"/>
              </a:ext>
            </a:extLst>
          </p:cNvPr>
          <p:cNvSpPr>
            <a:spLocks noGrp="1"/>
          </p:cNvSpPr>
          <p:nvPr>
            <p:ph type="title"/>
          </p:nvPr>
        </p:nvSpPr>
        <p:spPr>
          <a:xfrm>
            <a:off x="504000" y="550800"/>
            <a:ext cx="11183175" cy="1187450"/>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92A555-CEFA-4D21-902E-3F719B31B369}"/>
              </a:ext>
            </a:extLst>
          </p:cNvPr>
          <p:cNvSpPr>
            <a:spLocks noGrp="1"/>
          </p:cNvSpPr>
          <p:nvPr>
            <p:ph idx="1"/>
          </p:nvPr>
        </p:nvSpPr>
        <p:spPr>
          <a:xfrm>
            <a:off x="504824" y="2026801"/>
            <a:ext cx="4140000" cy="43549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Picture Placeholder 6">
            <a:extLst>
              <a:ext uri="{FF2B5EF4-FFF2-40B4-BE49-F238E27FC236}">
                <a16:creationId xmlns:a16="http://schemas.microsoft.com/office/drawing/2014/main" id="{7D6F183F-50F5-F347-8D3A-DF3311A81380}"/>
              </a:ext>
            </a:extLst>
          </p:cNvPr>
          <p:cNvSpPr>
            <a:spLocks noGrp="1"/>
          </p:cNvSpPr>
          <p:nvPr>
            <p:ph type="pic" sz="quarter" idx="13"/>
          </p:nvPr>
        </p:nvSpPr>
        <p:spPr>
          <a:xfrm>
            <a:off x="5077575" y="2028826"/>
            <a:ext cx="6609600" cy="4352924"/>
          </a:xfrm>
          <a:solidFill>
            <a:schemeClr val="bg1">
              <a:lumMod val="85000"/>
            </a:schemeClr>
          </a:solidFill>
        </p:spPr>
        <p:txBody>
          <a:bodyPr/>
          <a:lstStyle/>
          <a:p>
            <a:r>
              <a:rPr lang="en-US"/>
              <a:t>Click icon to add picture</a:t>
            </a:r>
            <a:endParaRPr lang="en-GB"/>
          </a:p>
        </p:txBody>
      </p:sp>
      <p:sp>
        <p:nvSpPr>
          <p:cNvPr id="8" name="Date Placeholder 7">
            <a:extLst>
              <a:ext uri="{FF2B5EF4-FFF2-40B4-BE49-F238E27FC236}">
                <a16:creationId xmlns:a16="http://schemas.microsoft.com/office/drawing/2014/main" id="{2D6CA709-9FB5-6845-95C1-FC8B4536BEEC}"/>
              </a:ext>
            </a:extLst>
          </p:cNvPr>
          <p:cNvSpPr>
            <a:spLocks noGrp="1"/>
          </p:cNvSpPr>
          <p:nvPr>
            <p:ph type="dt" sz="half" idx="14"/>
          </p:nvPr>
        </p:nvSpPr>
        <p:spPr/>
        <p:txBody>
          <a:bodyPr/>
          <a:lstStyle/>
          <a:p>
            <a:pPr algn="l"/>
            <a:fld id="{C12907D2-C7B1-421C-B98F-7A8B9954CA4C}" type="datetime1">
              <a:rPr lang="en-GB" smtClean="0"/>
              <a:t>20/06/2024</a:t>
            </a:fld>
            <a:endParaRPr lang="en-GB"/>
          </a:p>
        </p:txBody>
      </p:sp>
      <p:sp>
        <p:nvSpPr>
          <p:cNvPr id="9" name="Footer Placeholder 8">
            <a:extLst>
              <a:ext uri="{FF2B5EF4-FFF2-40B4-BE49-F238E27FC236}">
                <a16:creationId xmlns:a16="http://schemas.microsoft.com/office/drawing/2014/main" id="{73CF6AB0-3DB5-ED4F-A1C3-2AF73A378427}"/>
              </a:ext>
            </a:extLst>
          </p:cNvPr>
          <p:cNvSpPr>
            <a:spLocks noGrp="1"/>
          </p:cNvSpPr>
          <p:nvPr>
            <p:ph type="ftr" sz="quarter" idx="15"/>
          </p:nvPr>
        </p:nvSpPr>
        <p:spPr/>
        <p:txBody>
          <a:bodyPr/>
          <a:lstStyle/>
          <a:p>
            <a:r>
              <a:rPr lang="en-GB"/>
              <a:t>To create or edit a header or footer, go to Insert &gt; Header &amp; Footer</a:t>
            </a:r>
          </a:p>
        </p:txBody>
      </p:sp>
      <p:sp>
        <p:nvSpPr>
          <p:cNvPr id="10" name="Slide Number Placeholder 9">
            <a:extLst>
              <a:ext uri="{FF2B5EF4-FFF2-40B4-BE49-F238E27FC236}">
                <a16:creationId xmlns:a16="http://schemas.microsoft.com/office/drawing/2014/main" id="{9CB336D1-9CBF-9B4C-A6D6-8FBC5CB36FEC}"/>
              </a:ext>
            </a:extLst>
          </p:cNvPr>
          <p:cNvSpPr>
            <a:spLocks noGrp="1"/>
          </p:cNvSpPr>
          <p:nvPr>
            <p:ph type="sldNum" sz="quarter" idx="16"/>
          </p:nvPr>
        </p:nvSpPr>
        <p:spPr/>
        <p:txBody>
          <a:bodyPr/>
          <a:lstStyle/>
          <a:p>
            <a:fld id="{5B4A74C5-79B0-4340-9A8D-1CCBE3E8C644}" type="slidenum">
              <a:rPr lang="en-GB" smtClean="0"/>
              <a:pPr/>
              <a:t>‹#›</a:t>
            </a:fld>
            <a:endParaRPr lang="en-GB"/>
          </a:p>
        </p:txBody>
      </p:sp>
    </p:spTree>
    <p:extLst>
      <p:ext uri="{BB962C8B-B14F-4D97-AF65-F5344CB8AC3E}">
        <p14:creationId xmlns:p14="http://schemas.microsoft.com/office/powerpoint/2010/main" val="193447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7D5398-7070-473B-A412-A9AEA384C93D}"/>
              </a:ext>
            </a:extLst>
          </p:cNvPr>
          <p:cNvSpPr>
            <a:spLocks noGrp="1"/>
          </p:cNvSpPr>
          <p:nvPr>
            <p:ph type="title"/>
          </p:nvPr>
        </p:nvSpPr>
        <p:spPr>
          <a:xfrm>
            <a:off x="504000" y="550798"/>
            <a:ext cx="11183175" cy="13680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47719C-7D6E-4EC3-9B77-5FE8197F9D7B}"/>
              </a:ext>
            </a:extLst>
          </p:cNvPr>
          <p:cNvSpPr>
            <a:spLocks noGrp="1"/>
          </p:cNvSpPr>
          <p:nvPr>
            <p:ph type="body" idx="1"/>
          </p:nvPr>
        </p:nvSpPr>
        <p:spPr>
          <a:xfrm>
            <a:off x="504825" y="2026801"/>
            <a:ext cx="11182350" cy="4354949"/>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1E4EEA-1D06-4A33-84C5-C0AB423854A0}"/>
              </a:ext>
            </a:extLst>
          </p:cNvPr>
          <p:cNvSpPr>
            <a:spLocks noGrp="1"/>
          </p:cNvSpPr>
          <p:nvPr>
            <p:ph type="dt" sz="half" idx="2"/>
          </p:nvPr>
        </p:nvSpPr>
        <p:spPr>
          <a:xfrm>
            <a:off x="5126400" y="6597651"/>
            <a:ext cx="790213" cy="260349"/>
          </a:xfrm>
          <a:prstGeom prst="rect">
            <a:avLst/>
          </a:prstGeom>
        </p:spPr>
        <p:txBody>
          <a:bodyPr vert="horz" lIns="0" tIns="0" rIns="0" bIns="0" rtlCol="0" anchor="t" anchorCtr="0">
            <a:noAutofit/>
          </a:bodyPr>
          <a:lstStyle>
            <a:lvl1pPr algn="l">
              <a:lnSpc>
                <a:spcPct val="90000"/>
              </a:lnSpc>
              <a:spcBef>
                <a:spcPts val="0"/>
              </a:spcBef>
              <a:defRPr sz="600">
                <a:solidFill>
                  <a:schemeClr val="tx1"/>
                </a:solidFill>
              </a:defRPr>
            </a:lvl1pPr>
          </a:lstStyle>
          <a:p>
            <a:pPr algn="l"/>
            <a:fld id="{99FB4F80-B509-4318-AEA2-271565442194}" type="datetime1">
              <a:rPr lang="en-GB" smtClean="0"/>
              <a:t>20/06/2024</a:t>
            </a:fld>
            <a:endParaRPr lang="en-GB"/>
          </a:p>
        </p:txBody>
      </p:sp>
      <p:sp>
        <p:nvSpPr>
          <p:cNvPr id="5" name="Footer Placeholder 4">
            <a:extLst>
              <a:ext uri="{FF2B5EF4-FFF2-40B4-BE49-F238E27FC236}">
                <a16:creationId xmlns:a16="http://schemas.microsoft.com/office/drawing/2014/main" id="{00AF207B-B60F-4C7F-AA4F-411C5E312FDF}"/>
              </a:ext>
            </a:extLst>
          </p:cNvPr>
          <p:cNvSpPr>
            <a:spLocks noGrp="1"/>
          </p:cNvSpPr>
          <p:nvPr>
            <p:ph type="ftr" sz="quarter" idx="3"/>
          </p:nvPr>
        </p:nvSpPr>
        <p:spPr>
          <a:xfrm>
            <a:off x="720000" y="6597649"/>
            <a:ext cx="4406400" cy="260351"/>
          </a:xfrm>
          <a:prstGeom prst="rect">
            <a:avLst/>
          </a:prstGeom>
        </p:spPr>
        <p:txBody>
          <a:bodyPr vert="horz" lIns="0" tIns="0" rIns="0" bIns="0" rtlCol="0" anchor="t" anchorCtr="0">
            <a:noAutofit/>
          </a:bodyPr>
          <a:lstStyle>
            <a:lvl1pPr algn="l">
              <a:lnSpc>
                <a:spcPct val="90000"/>
              </a:lnSpc>
              <a:spcBef>
                <a:spcPts val="0"/>
              </a:spcBef>
              <a:defRPr sz="600">
                <a:solidFill>
                  <a:schemeClr val="tx1"/>
                </a:solidFill>
              </a:defRPr>
            </a:lvl1pPr>
          </a:lstStyle>
          <a:p>
            <a:r>
              <a:rPr lang="en-GB"/>
              <a:t>To create or edit a header or footer, go to Insert &gt; Header &amp; Footer</a:t>
            </a:r>
          </a:p>
        </p:txBody>
      </p:sp>
      <p:sp>
        <p:nvSpPr>
          <p:cNvPr id="6" name="Slide Number Placeholder 5">
            <a:extLst>
              <a:ext uri="{FF2B5EF4-FFF2-40B4-BE49-F238E27FC236}">
                <a16:creationId xmlns:a16="http://schemas.microsoft.com/office/drawing/2014/main" id="{B3B18286-AFC3-45C1-9396-A22798BC906A}"/>
              </a:ext>
            </a:extLst>
          </p:cNvPr>
          <p:cNvSpPr>
            <a:spLocks noGrp="1"/>
          </p:cNvSpPr>
          <p:nvPr>
            <p:ph type="sldNum" sz="quarter" idx="4"/>
          </p:nvPr>
        </p:nvSpPr>
        <p:spPr>
          <a:xfrm>
            <a:off x="216001" y="6552000"/>
            <a:ext cx="238510" cy="306000"/>
          </a:xfrm>
          <a:prstGeom prst="rect">
            <a:avLst/>
          </a:prstGeom>
        </p:spPr>
        <p:txBody>
          <a:bodyPr vert="horz" lIns="0" tIns="0" rIns="0" bIns="0" rtlCol="0" anchor="t" anchorCtr="0">
            <a:noAutofit/>
          </a:bodyPr>
          <a:lstStyle>
            <a:lvl1pPr algn="l">
              <a:lnSpc>
                <a:spcPct val="90000"/>
              </a:lnSpc>
              <a:spcBef>
                <a:spcPts val="0"/>
              </a:spcBef>
              <a:defRPr sz="1000">
                <a:solidFill>
                  <a:srgbClr val="999999"/>
                </a:solidFill>
              </a:defRPr>
            </a:lvl1pPr>
          </a:lstStyle>
          <a:p>
            <a:fld id="{5B4A74C5-79B0-4340-9A8D-1CCBE3E8C644}" type="slidenum">
              <a:rPr lang="en-GB" smtClean="0"/>
              <a:pPr/>
              <a:t>‹#›</a:t>
            </a:fld>
            <a:endParaRPr lang="en-GB"/>
          </a:p>
        </p:txBody>
      </p:sp>
    </p:spTree>
    <p:extLst>
      <p:ext uri="{BB962C8B-B14F-4D97-AF65-F5344CB8AC3E}">
        <p14:creationId xmlns:p14="http://schemas.microsoft.com/office/powerpoint/2010/main" val="1132594695"/>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72" r:id="rId3"/>
    <p:sldLayoutId id="2147483670" r:id="rId4"/>
    <p:sldLayoutId id="2147483669" r:id="rId5"/>
    <p:sldLayoutId id="2147483650" r:id="rId6"/>
    <p:sldLayoutId id="2147483652" r:id="rId7"/>
    <p:sldLayoutId id="2147483663" r:id="rId8"/>
    <p:sldLayoutId id="2147483659" r:id="rId9"/>
    <p:sldLayoutId id="2147483661" r:id="rId10"/>
    <p:sldLayoutId id="2147483662" r:id="rId11"/>
    <p:sldLayoutId id="2147483651" r:id="rId12"/>
    <p:sldLayoutId id="2147483657" r:id="rId13"/>
    <p:sldLayoutId id="2147483658" r:id="rId14"/>
    <p:sldLayoutId id="2147483654" r:id="rId15"/>
    <p:sldLayoutId id="2147483655" r:id="rId16"/>
    <p:sldLayoutId id="2147483673" r:id="rId17"/>
    <p:sldLayoutId id="2147483674" r:id="rId18"/>
  </p:sldLayoutIdLst>
  <p:hf hdr="0" dt="0"/>
  <p:txStyles>
    <p:titleStyle>
      <a:lvl1pPr algn="l" defTabSz="914400" rtl="0" eaLnBrk="1" latinLnBrk="0" hangingPunct="1">
        <a:lnSpc>
          <a:spcPct val="90000"/>
        </a:lnSpc>
        <a:spcBef>
          <a:spcPts val="0"/>
        </a:spcBef>
        <a:buNone/>
        <a:defRPr sz="2800" b="1" kern="1200">
          <a:solidFill>
            <a:schemeClr val="bg2"/>
          </a:solidFill>
          <a:latin typeface="+mj-lt"/>
          <a:ea typeface="+mj-ea"/>
          <a:cs typeface="+mj-cs"/>
        </a:defRPr>
      </a:lvl1pPr>
    </p:titleStyle>
    <p:bodyStyle>
      <a:lvl1pPr marL="0" indent="0" algn="l" defTabSz="914400" rtl="0" eaLnBrk="1" latinLnBrk="0" hangingPunct="1">
        <a:lnSpc>
          <a:spcPct val="112000"/>
        </a:lnSpc>
        <a:spcBef>
          <a:spcPts val="0"/>
        </a:spcBef>
        <a:spcAft>
          <a:spcPts val="1200"/>
        </a:spcAft>
        <a:buFont typeface="Arial" panose="020B0604020202020204" pitchFamily="34" charset="0"/>
        <a:buNone/>
        <a:defRPr sz="1400" kern="1200">
          <a:solidFill>
            <a:schemeClr val="tx1"/>
          </a:solidFill>
          <a:latin typeface="+mn-lt"/>
          <a:ea typeface="+mn-ea"/>
          <a:cs typeface="+mn-cs"/>
        </a:defRPr>
      </a:lvl1pPr>
      <a:lvl2pPr marL="0" indent="0" algn="l" defTabSz="914400" rtl="0" eaLnBrk="1" latinLnBrk="0" hangingPunct="1">
        <a:lnSpc>
          <a:spcPct val="112000"/>
        </a:lnSpc>
        <a:spcBef>
          <a:spcPts val="0"/>
        </a:spcBef>
        <a:buFont typeface="Arial" panose="020B0604020202020204" pitchFamily="34" charset="0"/>
        <a:buNone/>
        <a:defRPr sz="1400" b="1" kern="1200">
          <a:solidFill>
            <a:schemeClr val="tx1"/>
          </a:solidFill>
          <a:latin typeface="+mn-lt"/>
          <a:ea typeface="+mn-ea"/>
          <a:cs typeface="Gotham Bold" pitchFamily="50" charset="0"/>
        </a:defRPr>
      </a:lvl2pPr>
      <a:lvl3pPr marL="180000" indent="-180000" algn="l" defTabSz="914400" rtl="0" eaLnBrk="1" latinLnBrk="0" hangingPunct="1">
        <a:lnSpc>
          <a:spcPct val="112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360000" indent="-180000" algn="l" defTabSz="914400" rtl="0" eaLnBrk="1" latinLnBrk="0" hangingPunct="1">
        <a:lnSpc>
          <a:spcPct val="112000"/>
        </a:lnSpc>
        <a:spcBef>
          <a:spcPts val="0"/>
        </a:spcBef>
        <a:spcAft>
          <a:spcPts val="1200"/>
        </a:spcAft>
        <a:buFont typeface="Courier New" panose="02070309020205020404" pitchFamily="49" charset="0"/>
        <a:buChar char="o"/>
        <a:defRPr sz="1400" kern="1200">
          <a:solidFill>
            <a:schemeClr val="tx1"/>
          </a:solidFill>
          <a:latin typeface="+mn-lt"/>
          <a:ea typeface="+mn-ea"/>
          <a:cs typeface="+mn-cs"/>
        </a:defRPr>
      </a:lvl4pPr>
      <a:lvl5pPr marL="540000" indent="-180000" algn="l" defTabSz="914400" rtl="0" eaLnBrk="1" latinLnBrk="0" hangingPunct="1">
        <a:lnSpc>
          <a:spcPct val="112000"/>
        </a:lnSpc>
        <a:spcBef>
          <a:spcPts val="0"/>
        </a:spcBef>
        <a:spcAft>
          <a:spcPts val="1200"/>
        </a:spcAft>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18" userDrawn="1">
          <p15:clr>
            <a:srgbClr val="F26B43"/>
          </p15:clr>
        </p15:guide>
        <p15:guide id="4" pos="7362" userDrawn="1">
          <p15:clr>
            <a:srgbClr val="F26B43"/>
          </p15:clr>
        </p15:guide>
        <p15:guide id="5" orient="horz" pos="346" userDrawn="1">
          <p15:clr>
            <a:srgbClr val="F26B43"/>
          </p15:clr>
        </p15:guide>
        <p15:guide id="6" orient="horz" pos="4156" userDrawn="1">
          <p15:clr>
            <a:srgbClr val="F26B43"/>
          </p15:clr>
        </p15:guide>
        <p15:guide id="7" orient="horz" pos="1278" userDrawn="1">
          <p15:clr>
            <a:srgbClr val="F26B43"/>
          </p15:clr>
        </p15:guide>
        <p15:guide id="8" pos="3727" userDrawn="1">
          <p15:clr>
            <a:srgbClr val="F26B43"/>
          </p15:clr>
        </p15:guide>
        <p15:guide id="9" pos="3953" userDrawn="1">
          <p15:clr>
            <a:srgbClr val="F26B43"/>
          </p15:clr>
        </p15:guide>
        <p15:guide id="10"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7.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21.sv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7.xml"/><Relationship Id="rId6" Type="http://schemas.openxmlformats.org/officeDocument/2006/relationships/hyperlink" Target="https://www.ssa.gov/OACT/quickcalc/index.html" TargetMode="External"/><Relationship Id="rId5" Type="http://schemas.openxmlformats.org/officeDocument/2006/relationships/hyperlink" Target="https://www.floridaretirementresources.com/regular-class-pension" TargetMode="External"/><Relationship Id="rId4" Type="http://schemas.openxmlformats.org/officeDocument/2006/relationships/image" Target="../media/image21.svg"/></Relationships>
</file>

<file path=ppt/slides/_rels/slide18.xml.rels><?xml version="1.0" encoding="UTF-8" standalone="yes"?>
<Relationships xmlns="http://schemas.openxmlformats.org/package/2006/relationships"><Relationship Id="rId3" Type="http://schemas.openxmlformats.org/officeDocument/2006/relationships/image" Target="../media/image24.emf"/><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8.xml"/><Relationship Id="rId6" Type="http://schemas.openxmlformats.org/officeDocument/2006/relationships/image" Target="../media/image26.jpeg"/><Relationship Id="rId5" Type="http://schemas.openxmlformats.org/officeDocument/2006/relationships/hyperlink" Target="mailto:bazzeld@nationwide.com" TargetMode="External"/><Relationship Id="rId4" Type="http://schemas.openxmlformats.org/officeDocument/2006/relationships/image" Target="../media/image25.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sv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nrsforu.com/rsc-web-preauth/articles/incomeamerica5forlife?_ga=2.44763300.1281723607.1716309079-423695251.1711397895"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3DE31-C8DE-46D4-B2E9-C0C8BCB4255B}"/>
              </a:ext>
            </a:extLst>
          </p:cNvPr>
          <p:cNvSpPr>
            <a:spLocks noGrp="1"/>
          </p:cNvSpPr>
          <p:nvPr>
            <p:ph type="title"/>
          </p:nvPr>
        </p:nvSpPr>
        <p:spPr>
          <a:xfrm>
            <a:off x="504824" y="2113906"/>
            <a:ext cx="11182352" cy="1653686"/>
          </a:xfrm>
        </p:spPr>
        <p:txBody>
          <a:bodyPr/>
          <a:lstStyle/>
          <a:p>
            <a:r>
              <a:rPr lang="en-US" dirty="0"/>
              <a:t>Risk-Resilient Retirement: </a:t>
            </a:r>
            <a:br>
              <a:rPr lang="en-US" dirty="0"/>
            </a:br>
            <a:r>
              <a:rPr lang="en-US" dirty="0"/>
              <a:t>Helping employees build protected retirement income   </a:t>
            </a:r>
          </a:p>
        </p:txBody>
      </p:sp>
      <p:sp>
        <p:nvSpPr>
          <p:cNvPr id="3" name="Text Placeholder 2">
            <a:extLst>
              <a:ext uri="{FF2B5EF4-FFF2-40B4-BE49-F238E27FC236}">
                <a16:creationId xmlns:a16="http://schemas.microsoft.com/office/drawing/2014/main" id="{4D15B7A9-A446-43EE-83E3-42308255DE2F}"/>
              </a:ext>
            </a:extLst>
          </p:cNvPr>
          <p:cNvSpPr>
            <a:spLocks noGrp="1"/>
          </p:cNvSpPr>
          <p:nvPr>
            <p:ph type="body" sz="quarter" idx="12"/>
          </p:nvPr>
        </p:nvSpPr>
        <p:spPr>
          <a:xfrm>
            <a:off x="504824" y="5182849"/>
            <a:ext cx="2726056" cy="986806"/>
          </a:xfrm>
        </p:spPr>
        <p:txBody>
          <a:bodyPr/>
          <a:lstStyle/>
          <a:p>
            <a:r>
              <a:rPr lang="en-US"/>
              <a:t>June 26, 2024</a:t>
            </a:r>
          </a:p>
        </p:txBody>
      </p:sp>
      <p:sp>
        <p:nvSpPr>
          <p:cNvPr id="4" name="TextBox 3">
            <a:extLst>
              <a:ext uri="{FF2B5EF4-FFF2-40B4-BE49-F238E27FC236}">
                <a16:creationId xmlns:a16="http://schemas.microsoft.com/office/drawing/2014/main" id="{A158CEEB-8164-E196-8509-DA0FA1732415}"/>
              </a:ext>
            </a:extLst>
          </p:cNvPr>
          <p:cNvSpPr txBox="1"/>
          <p:nvPr/>
        </p:nvSpPr>
        <p:spPr>
          <a:xfrm>
            <a:off x="5181600" y="6535553"/>
            <a:ext cx="914400" cy="914400"/>
          </a:xfrm>
          <a:prstGeom prst="rect">
            <a:avLst/>
          </a:prstGeom>
          <a:noFill/>
        </p:spPr>
        <p:txBody>
          <a:bodyPr wrap="none" lIns="0" tIns="0" rIns="0" bIns="0" rtlCol="0">
            <a:noAutofit/>
          </a:bodyPr>
          <a:lstStyle/>
          <a:p>
            <a:pPr algn="l">
              <a:lnSpc>
                <a:spcPct val="112000"/>
              </a:lnSpc>
            </a:pPr>
            <a:r>
              <a:rPr lang="en-US" sz="1400">
                <a:solidFill>
                  <a:schemeClr val="bg1"/>
                </a:solidFill>
              </a:rPr>
              <a:t>For Plan Sponsor Use Only</a:t>
            </a:r>
          </a:p>
        </p:txBody>
      </p:sp>
    </p:spTree>
    <p:extLst>
      <p:ext uri="{BB962C8B-B14F-4D97-AF65-F5344CB8AC3E}">
        <p14:creationId xmlns:p14="http://schemas.microsoft.com/office/powerpoint/2010/main" val="2449124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3211E-F367-FDAA-40C0-26335ECC6D70}"/>
              </a:ext>
            </a:extLst>
          </p:cNvPr>
          <p:cNvSpPr>
            <a:spLocks noGrp="1"/>
          </p:cNvSpPr>
          <p:nvPr>
            <p:ph type="title"/>
          </p:nvPr>
        </p:nvSpPr>
        <p:spPr>
          <a:xfrm>
            <a:off x="504825" y="549275"/>
            <a:ext cx="4951095" cy="1653686"/>
          </a:xfrm>
        </p:spPr>
        <p:txBody>
          <a:bodyPr/>
          <a:lstStyle/>
          <a:p>
            <a:r>
              <a:rPr lang="en-US"/>
              <a:t>Moving Forward: </a:t>
            </a:r>
            <a:br>
              <a:rPr lang="en-US"/>
            </a:br>
            <a:r>
              <a:rPr lang="en-US"/>
              <a:t>FAC Plans making income a reality </a:t>
            </a:r>
          </a:p>
        </p:txBody>
      </p:sp>
    </p:spTree>
    <p:extLst>
      <p:ext uri="{BB962C8B-B14F-4D97-AF65-F5344CB8AC3E}">
        <p14:creationId xmlns:p14="http://schemas.microsoft.com/office/powerpoint/2010/main" val="2226259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3DEFE-1BAE-8034-B643-5783BBDF5464}"/>
              </a:ext>
            </a:extLst>
          </p:cNvPr>
          <p:cNvSpPr>
            <a:spLocks noGrp="1"/>
          </p:cNvSpPr>
          <p:nvPr>
            <p:ph type="title"/>
          </p:nvPr>
        </p:nvSpPr>
        <p:spPr>
          <a:xfrm>
            <a:off x="504825" y="549275"/>
            <a:ext cx="5591175" cy="1653686"/>
          </a:xfrm>
        </p:spPr>
        <p:txBody>
          <a:bodyPr/>
          <a:lstStyle/>
          <a:p>
            <a:r>
              <a:rPr lang="en-US" dirty="0">
                <a:solidFill>
                  <a:schemeClr val="bg1"/>
                </a:solidFill>
              </a:rPr>
              <a:t>Giving participants the confidence of a holistic income plan – that’s protected</a:t>
            </a:r>
            <a:br>
              <a:rPr lang="en-US" dirty="0">
                <a:solidFill>
                  <a:schemeClr val="bg1"/>
                </a:solidFill>
              </a:rPr>
            </a:br>
            <a:br>
              <a:rPr lang="en-US" dirty="0">
                <a:solidFill>
                  <a:schemeClr val="bg1"/>
                </a:solidFill>
              </a:rPr>
            </a:br>
            <a:endParaRPr lang="en-US" dirty="0"/>
          </a:p>
        </p:txBody>
      </p:sp>
    </p:spTree>
    <p:extLst>
      <p:ext uri="{BB962C8B-B14F-4D97-AF65-F5344CB8AC3E}">
        <p14:creationId xmlns:p14="http://schemas.microsoft.com/office/powerpoint/2010/main" val="350181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94B386-7499-0BC7-4153-70DC2F508CDA}"/>
              </a:ext>
            </a:extLst>
          </p:cNvPr>
          <p:cNvSpPr>
            <a:spLocks noGrp="1"/>
          </p:cNvSpPr>
          <p:nvPr>
            <p:ph type="sldNum" sz="quarter" idx="10"/>
          </p:nvPr>
        </p:nvSpPr>
        <p:spPr/>
        <p:txBody>
          <a:bodyPr/>
          <a:lstStyle/>
          <a:p>
            <a:fld id="{CACD57DD-E820-4B11-80C4-823179BCC2F4}" type="slidenum">
              <a:rPr lang="en-US" smtClean="0"/>
              <a:pPr/>
              <a:t>12</a:t>
            </a:fld>
            <a:endParaRPr lang="en-US"/>
          </a:p>
        </p:txBody>
      </p:sp>
      <p:sp>
        <p:nvSpPr>
          <p:cNvPr id="3" name="Title 2">
            <a:extLst>
              <a:ext uri="{FF2B5EF4-FFF2-40B4-BE49-F238E27FC236}">
                <a16:creationId xmlns:a16="http://schemas.microsoft.com/office/drawing/2014/main" id="{C254E7A2-F28F-C370-556A-E945E74DF5D8}"/>
              </a:ext>
            </a:extLst>
          </p:cNvPr>
          <p:cNvSpPr>
            <a:spLocks noGrp="1"/>
          </p:cNvSpPr>
          <p:nvPr>
            <p:ph type="title"/>
          </p:nvPr>
        </p:nvSpPr>
        <p:spPr>
          <a:xfrm>
            <a:off x="377475" y="597742"/>
            <a:ext cx="11855555" cy="914400"/>
          </a:xfrm>
        </p:spPr>
        <p:txBody>
          <a:bodyPr/>
          <a:lstStyle/>
          <a:p>
            <a:r>
              <a:rPr lang="en-US"/>
              <a:t>When it comes to saving, many don’t have the time or expertise</a:t>
            </a:r>
            <a:br>
              <a:rPr lang="en-US" b="1" baseline="30000">
                <a:solidFill>
                  <a:srgbClr val="141B4D"/>
                </a:solidFill>
                <a:latin typeface="Arial"/>
              </a:rPr>
            </a:br>
            <a:endParaRPr lang="en-US"/>
          </a:p>
        </p:txBody>
      </p:sp>
      <p:sp>
        <p:nvSpPr>
          <p:cNvPr id="6" name="Rectangle 5">
            <a:extLst>
              <a:ext uri="{FF2B5EF4-FFF2-40B4-BE49-F238E27FC236}">
                <a16:creationId xmlns:a16="http://schemas.microsoft.com/office/drawing/2014/main" id="{5A8B22C8-42EA-B9E7-412D-FF98A7595868}"/>
              </a:ext>
            </a:extLst>
          </p:cNvPr>
          <p:cNvSpPr/>
          <p:nvPr/>
        </p:nvSpPr>
        <p:spPr>
          <a:xfrm>
            <a:off x="0" y="2322901"/>
            <a:ext cx="12192000" cy="37294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FFFFFF"/>
              </a:solidFill>
              <a:effectLst/>
              <a:uLnTx/>
              <a:uFillTx/>
              <a:latin typeface="Arial"/>
              <a:ea typeface="+mn-ea"/>
              <a:cs typeface="+mn-cs"/>
            </a:endParaRPr>
          </a:p>
        </p:txBody>
      </p:sp>
      <p:sp>
        <p:nvSpPr>
          <p:cNvPr id="7" name="TextBox 6">
            <a:extLst>
              <a:ext uri="{FF2B5EF4-FFF2-40B4-BE49-F238E27FC236}">
                <a16:creationId xmlns:a16="http://schemas.microsoft.com/office/drawing/2014/main" id="{79AC35EE-37C6-0DF7-0925-01CFA461B558}"/>
              </a:ext>
            </a:extLst>
          </p:cNvPr>
          <p:cNvSpPr txBox="1"/>
          <p:nvPr/>
        </p:nvSpPr>
        <p:spPr>
          <a:xfrm>
            <a:off x="1514530" y="2449127"/>
            <a:ext cx="3685461" cy="661720"/>
          </a:xfrm>
          <a:prstGeom prst="rect">
            <a:avLst/>
          </a:prstGeom>
          <a:noFill/>
        </p:spPr>
        <p:txBody>
          <a:bodyPr wrap="square" lIns="0" tIns="91440" rIns="0" bIns="0" rtlCol="0" anchor="t" anchorCtr="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a:ln>
                  <a:noFill/>
                </a:ln>
                <a:solidFill>
                  <a:srgbClr val="0047BB"/>
                </a:solidFill>
                <a:effectLst/>
                <a:uLnTx/>
                <a:uFillTx/>
                <a:latin typeface="Arial" panose="020B0604020202020204" pitchFamily="34" charset="0"/>
                <a:ea typeface="+mn-ea"/>
                <a:cs typeface="Arial" panose="020B0604020202020204" pitchFamily="34" charset="0"/>
              </a:rPr>
              <a:t>Auto-enrollment</a:t>
            </a:r>
          </a:p>
          <a:p>
            <a:pPr marL="0" marR="0" lvl="0" indent="0" algn="l" defTabSz="685800" rtl="0" eaLnBrk="1" fontAlgn="auto" latinLnBrk="0" hangingPunct="1">
              <a:lnSpc>
                <a:spcPct val="100000"/>
              </a:lnSpc>
              <a:spcBef>
                <a:spcPts val="0"/>
              </a:spcBef>
              <a:spcAft>
                <a:spcPts val="600"/>
              </a:spcAft>
              <a:buClrTx/>
              <a:buSzTx/>
              <a:buFontTx/>
              <a:buNone/>
              <a:tabLst/>
              <a:defRPr/>
            </a:pPr>
            <a:r>
              <a:rPr lang="en-US" sz="1400">
                <a:solidFill>
                  <a:srgbClr val="141B4D"/>
                </a:solidFill>
                <a:latin typeface="Arial"/>
              </a:rPr>
              <a:t>Leads to higher plan participation</a:t>
            </a:r>
            <a:r>
              <a:rPr kumimoji="0" lang="en-US" sz="1400" b="0" i="0" u="none" strike="noStrike" kern="1200" cap="none" spc="0" normalizeH="0" baseline="30000" noProof="0">
                <a:ln>
                  <a:noFill/>
                </a:ln>
                <a:solidFill>
                  <a:srgbClr val="141B4D"/>
                </a:solidFill>
                <a:effectLst/>
                <a:uLnTx/>
                <a:uFillTx/>
                <a:latin typeface="Arial" panose="020B0604020202020204" pitchFamily="34" charset="0"/>
                <a:ea typeface="+mn-ea"/>
                <a:cs typeface="Arial" panose="020B0604020202020204" pitchFamily="34" charset="0"/>
              </a:rPr>
              <a:t>1</a:t>
            </a:r>
            <a:r>
              <a:rPr lang="en-US" sz="1400">
                <a:solidFill>
                  <a:srgbClr val="141B4D"/>
                </a:solidFill>
                <a:latin typeface="Arial"/>
              </a:rPr>
              <a:t> </a:t>
            </a:r>
            <a:endParaRPr kumimoji="0" lang="en-US" sz="1400" b="0" i="0" u="none" strike="noStrike" kern="1200" cap="none" spc="0" normalizeH="0" baseline="30000" noProof="0">
              <a:ln>
                <a:noFill/>
              </a:ln>
              <a:solidFill>
                <a:srgbClr val="141B4D"/>
              </a:solidFill>
              <a:effectLst/>
              <a:uLnTx/>
              <a:uFillTx/>
              <a:latin typeface="Arial"/>
              <a:ea typeface="+mn-ea"/>
              <a:cs typeface="+mn-cs"/>
            </a:endParaRPr>
          </a:p>
        </p:txBody>
      </p:sp>
      <p:sp>
        <p:nvSpPr>
          <p:cNvPr id="9" name="TextBox 8">
            <a:extLst>
              <a:ext uri="{FF2B5EF4-FFF2-40B4-BE49-F238E27FC236}">
                <a16:creationId xmlns:a16="http://schemas.microsoft.com/office/drawing/2014/main" id="{E7EF5217-00C7-3B21-A981-6AC3A9118FF3}"/>
              </a:ext>
            </a:extLst>
          </p:cNvPr>
          <p:cNvSpPr txBox="1"/>
          <p:nvPr/>
        </p:nvSpPr>
        <p:spPr>
          <a:xfrm>
            <a:off x="1514530" y="3715282"/>
            <a:ext cx="4351986" cy="661720"/>
          </a:xfrm>
          <a:prstGeom prst="rect">
            <a:avLst/>
          </a:prstGeom>
          <a:noFill/>
        </p:spPr>
        <p:txBody>
          <a:bodyPr wrap="square" lIns="0" tIns="91440" rIns="0" bIns="0" rtlCol="0" anchor="t" anchorCtr="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a:ln>
                  <a:noFill/>
                </a:ln>
                <a:solidFill>
                  <a:srgbClr val="0047BB"/>
                </a:solidFill>
                <a:effectLst/>
                <a:uLnTx/>
                <a:uFillTx/>
                <a:latin typeface="Arial" panose="020B0604020202020204" pitchFamily="34" charset="0"/>
                <a:ea typeface="+mn-ea"/>
                <a:cs typeface="Arial" panose="020B0604020202020204" pitchFamily="34" charset="0"/>
              </a:rPr>
              <a:t>Auto-escalation</a:t>
            </a:r>
          </a:p>
          <a:p>
            <a:pPr marL="0" marR="0" lvl="0" indent="0" algn="l" defTabSz="6858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a:ln>
                  <a:noFill/>
                </a:ln>
                <a:solidFill>
                  <a:srgbClr val="141B4D"/>
                </a:solidFill>
                <a:effectLst/>
                <a:uLnTx/>
                <a:uFillTx/>
                <a:latin typeface="Arial"/>
                <a:ea typeface="+mn-ea"/>
                <a:cs typeface="+mn-cs"/>
              </a:rPr>
              <a:t>Impacts how much workers may save</a:t>
            </a:r>
            <a:endParaRPr kumimoji="0" lang="en-US" sz="1400" b="0" i="0" u="none" strike="noStrike" kern="1200" cap="none" spc="0" normalizeH="0" baseline="30000" noProof="0">
              <a:ln>
                <a:noFill/>
              </a:ln>
              <a:solidFill>
                <a:srgbClr val="141B4D"/>
              </a:solidFill>
              <a:effectLst/>
              <a:uLnTx/>
              <a:uFillTx/>
              <a:latin typeface="Arial"/>
              <a:ea typeface="+mn-ea"/>
              <a:cs typeface="+mn-cs"/>
            </a:endParaRPr>
          </a:p>
        </p:txBody>
      </p:sp>
      <p:sp>
        <p:nvSpPr>
          <p:cNvPr id="13" name="TextBox 12">
            <a:extLst>
              <a:ext uri="{FF2B5EF4-FFF2-40B4-BE49-F238E27FC236}">
                <a16:creationId xmlns:a16="http://schemas.microsoft.com/office/drawing/2014/main" id="{1E200211-A7E5-9D9B-1158-F977E5A25E5A}"/>
              </a:ext>
            </a:extLst>
          </p:cNvPr>
          <p:cNvSpPr txBox="1"/>
          <p:nvPr/>
        </p:nvSpPr>
        <p:spPr>
          <a:xfrm>
            <a:off x="1435838" y="4941057"/>
            <a:ext cx="4351988" cy="661720"/>
          </a:xfrm>
          <a:prstGeom prst="rect">
            <a:avLst/>
          </a:prstGeom>
          <a:noFill/>
        </p:spPr>
        <p:txBody>
          <a:bodyPr wrap="square" lIns="0" tIns="91440" rIns="0" bIns="0" rtlCol="0" anchor="t" anchorCtr="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a:ln>
                  <a:noFill/>
                </a:ln>
                <a:solidFill>
                  <a:srgbClr val="0047BB"/>
                </a:solidFill>
                <a:effectLst/>
                <a:uLnTx/>
                <a:uFillTx/>
                <a:latin typeface="Arial" panose="020B0604020202020204" pitchFamily="34" charset="0"/>
                <a:ea typeface="+mn-ea"/>
                <a:cs typeface="Arial" panose="020B0604020202020204" pitchFamily="34" charset="0"/>
              </a:rPr>
              <a:t>Professional management</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a:ln>
                  <a:noFill/>
                </a:ln>
                <a:solidFill>
                  <a:srgbClr val="141B4D"/>
                </a:solidFill>
                <a:effectLst/>
                <a:uLnTx/>
                <a:uFillTx/>
                <a:latin typeface="Arial" panose="020B0604020202020204" pitchFamily="34" charset="0"/>
                <a:ea typeface="+mn-ea"/>
                <a:cs typeface="Arial" panose="020B0604020202020204" pitchFamily="34" charset="0"/>
              </a:rPr>
              <a:t>Outperforms individual investors on average</a:t>
            </a:r>
            <a:r>
              <a:rPr kumimoji="0" lang="en-US" sz="1400" b="0" i="0" u="none" strike="noStrike" kern="1200" cap="none" spc="0" normalizeH="0" baseline="30000" noProof="0">
                <a:ln>
                  <a:noFill/>
                </a:ln>
                <a:solidFill>
                  <a:srgbClr val="141B4D"/>
                </a:solidFill>
                <a:effectLst/>
                <a:uLnTx/>
                <a:uFillTx/>
                <a:latin typeface="Arial" panose="020B0604020202020204" pitchFamily="34" charset="0"/>
                <a:ea typeface="+mn-ea"/>
                <a:cs typeface="Arial" panose="020B0604020202020204" pitchFamily="34" charset="0"/>
              </a:rPr>
              <a:t>2</a:t>
            </a:r>
          </a:p>
        </p:txBody>
      </p:sp>
      <p:sp>
        <p:nvSpPr>
          <p:cNvPr id="14" name="Graphic 35">
            <a:extLst>
              <a:ext uri="{FF2B5EF4-FFF2-40B4-BE49-F238E27FC236}">
                <a16:creationId xmlns:a16="http://schemas.microsoft.com/office/drawing/2014/main" id="{543C5011-0E23-02A2-41B7-B8CFC1D36B49}"/>
              </a:ext>
            </a:extLst>
          </p:cNvPr>
          <p:cNvSpPr>
            <a:spLocks noChangeAspect="1"/>
          </p:cNvSpPr>
          <p:nvPr/>
        </p:nvSpPr>
        <p:spPr>
          <a:xfrm>
            <a:off x="434533" y="5011228"/>
            <a:ext cx="822960" cy="822960"/>
          </a:xfrm>
          <a:custGeom>
            <a:avLst/>
            <a:gdLst>
              <a:gd name="connsiteX0" fmla="*/ 342900 w 685800"/>
              <a:gd name="connsiteY0" fmla="*/ 0 h 685800"/>
              <a:gd name="connsiteX1" fmla="*/ 0 w 685800"/>
              <a:gd name="connsiteY1" fmla="*/ 342900 h 685800"/>
              <a:gd name="connsiteX2" fmla="*/ 342900 w 685800"/>
              <a:gd name="connsiteY2" fmla="*/ 685800 h 685800"/>
              <a:gd name="connsiteX3" fmla="*/ 685800 w 685800"/>
              <a:gd name="connsiteY3" fmla="*/ 342900 h 685800"/>
              <a:gd name="connsiteX4" fmla="*/ 342900 w 685800"/>
              <a:gd name="connsiteY4" fmla="*/ 0 h 685800"/>
              <a:gd name="connsiteX5" fmla="*/ 342900 w 685800"/>
              <a:gd name="connsiteY5" fmla="*/ 514350 h 685800"/>
              <a:gd name="connsiteX6" fmla="*/ 171450 w 685800"/>
              <a:gd name="connsiteY6" fmla="*/ 342900 h 685800"/>
              <a:gd name="connsiteX7" fmla="*/ 342900 w 685800"/>
              <a:gd name="connsiteY7" fmla="*/ 171450 h 685800"/>
              <a:gd name="connsiteX8" fmla="*/ 514350 w 685800"/>
              <a:gd name="connsiteY8" fmla="*/ 342900 h 685800"/>
              <a:gd name="connsiteX9" fmla="*/ 342900 w 685800"/>
              <a:gd name="connsiteY9" fmla="*/ 514350 h 685800"/>
              <a:gd name="connsiteX10" fmla="*/ 342900 w 685800"/>
              <a:gd name="connsiteY10" fmla="*/ 188595 h 685800"/>
              <a:gd name="connsiteX11" fmla="*/ 188595 w 685800"/>
              <a:gd name="connsiteY11" fmla="*/ 342900 h 685800"/>
              <a:gd name="connsiteX12" fmla="*/ 342900 w 685800"/>
              <a:gd name="connsiteY12" fmla="*/ 497205 h 685800"/>
              <a:gd name="connsiteX13" fmla="*/ 497205 w 685800"/>
              <a:gd name="connsiteY13" fmla="*/ 342900 h 685800"/>
              <a:gd name="connsiteX14" fmla="*/ 342900 w 685800"/>
              <a:gd name="connsiteY14" fmla="*/ 188595 h 685800"/>
              <a:gd name="connsiteX15" fmla="*/ 316654 w 685800"/>
              <a:gd name="connsiteY15" fmla="*/ 397358 h 685800"/>
              <a:gd name="connsiteX16" fmla="*/ 259687 w 685800"/>
              <a:gd name="connsiteY16" fmla="*/ 340388 h 685800"/>
              <a:gd name="connsiteX17" fmla="*/ 271808 w 685800"/>
              <a:gd name="connsiteY17" fmla="*/ 328267 h 685800"/>
              <a:gd name="connsiteX18" fmla="*/ 317711 w 685800"/>
              <a:gd name="connsiteY18" fmla="*/ 374167 h 685800"/>
              <a:gd name="connsiteX19" fmla="*/ 414561 w 685800"/>
              <a:gd name="connsiteY19" fmla="*/ 293449 h 685800"/>
              <a:gd name="connsiteX20" fmla="*/ 425544 w 685800"/>
              <a:gd name="connsiteY20" fmla="*/ 306626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 h="685800">
                <a:moveTo>
                  <a:pt x="342900" y="0"/>
                </a:moveTo>
                <a:cubicBezTo>
                  <a:pt x="153521" y="0"/>
                  <a:pt x="0" y="153521"/>
                  <a:pt x="0" y="342900"/>
                </a:cubicBezTo>
                <a:cubicBezTo>
                  <a:pt x="0" y="532279"/>
                  <a:pt x="153521" y="685800"/>
                  <a:pt x="342900" y="685800"/>
                </a:cubicBezTo>
                <a:cubicBezTo>
                  <a:pt x="532279" y="685800"/>
                  <a:pt x="685800" y="532279"/>
                  <a:pt x="685800" y="342900"/>
                </a:cubicBezTo>
                <a:cubicBezTo>
                  <a:pt x="685800" y="153521"/>
                  <a:pt x="532279" y="0"/>
                  <a:pt x="342900" y="0"/>
                </a:cubicBezTo>
                <a:close/>
                <a:moveTo>
                  <a:pt x="342900" y="514350"/>
                </a:moveTo>
                <a:cubicBezTo>
                  <a:pt x="248212" y="514350"/>
                  <a:pt x="171450" y="437588"/>
                  <a:pt x="171450" y="342900"/>
                </a:cubicBezTo>
                <a:cubicBezTo>
                  <a:pt x="171450" y="248212"/>
                  <a:pt x="248212" y="171450"/>
                  <a:pt x="342900" y="171450"/>
                </a:cubicBezTo>
                <a:cubicBezTo>
                  <a:pt x="437588" y="171450"/>
                  <a:pt x="514350" y="248212"/>
                  <a:pt x="514350" y="342900"/>
                </a:cubicBezTo>
                <a:cubicBezTo>
                  <a:pt x="514245" y="437546"/>
                  <a:pt x="437546" y="514245"/>
                  <a:pt x="342900" y="514350"/>
                </a:cubicBezTo>
                <a:close/>
                <a:moveTo>
                  <a:pt x="342900" y="188595"/>
                </a:moveTo>
                <a:cubicBezTo>
                  <a:pt x="257679" y="188595"/>
                  <a:pt x="188595" y="257679"/>
                  <a:pt x="188595" y="342900"/>
                </a:cubicBezTo>
                <a:cubicBezTo>
                  <a:pt x="188595" y="428121"/>
                  <a:pt x="257679" y="497205"/>
                  <a:pt x="342900" y="497205"/>
                </a:cubicBezTo>
                <a:cubicBezTo>
                  <a:pt x="428121" y="497205"/>
                  <a:pt x="497205" y="428121"/>
                  <a:pt x="497205" y="342900"/>
                </a:cubicBezTo>
                <a:cubicBezTo>
                  <a:pt x="497111" y="257719"/>
                  <a:pt x="428082" y="188689"/>
                  <a:pt x="342900" y="188595"/>
                </a:cubicBezTo>
                <a:close/>
                <a:moveTo>
                  <a:pt x="316654" y="397358"/>
                </a:moveTo>
                <a:lnTo>
                  <a:pt x="259687" y="340388"/>
                </a:lnTo>
                <a:lnTo>
                  <a:pt x="271808" y="328267"/>
                </a:lnTo>
                <a:lnTo>
                  <a:pt x="317711" y="374167"/>
                </a:lnTo>
                <a:lnTo>
                  <a:pt x="414561" y="293449"/>
                </a:lnTo>
                <a:lnTo>
                  <a:pt x="425544" y="306626"/>
                </a:lnTo>
                <a:close/>
              </a:path>
            </a:pathLst>
          </a:custGeom>
          <a:solidFill>
            <a:srgbClr val="141B4D"/>
          </a:solidFill>
          <a:ln w="170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cxnSp>
        <p:nvCxnSpPr>
          <p:cNvPr id="16" name="Straight Connector 15">
            <a:extLst>
              <a:ext uri="{FF2B5EF4-FFF2-40B4-BE49-F238E27FC236}">
                <a16:creationId xmlns:a16="http://schemas.microsoft.com/office/drawing/2014/main" id="{C755F8EA-8AAF-B8A2-012D-A5C850B582A2}"/>
              </a:ext>
            </a:extLst>
          </p:cNvPr>
          <p:cNvCxnSpPr>
            <a:cxnSpLocks/>
          </p:cNvCxnSpPr>
          <p:nvPr/>
        </p:nvCxnSpPr>
        <p:spPr>
          <a:xfrm flipH="1">
            <a:off x="424926" y="3637634"/>
            <a:ext cx="5050971"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235B80C-0BD6-DFDE-F81D-ABA9854A7C1C}"/>
              </a:ext>
            </a:extLst>
          </p:cNvPr>
          <p:cNvCxnSpPr>
            <a:cxnSpLocks/>
          </p:cNvCxnSpPr>
          <p:nvPr/>
        </p:nvCxnSpPr>
        <p:spPr>
          <a:xfrm flipH="1">
            <a:off x="6302829" y="3636332"/>
            <a:ext cx="5428919"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F3B5B5B-795A-4600-08CE-1412BECEC1AE}"/>
              </a:ext>
            </a:extLst>
          </p:cNvPr>
          <p:cNvCxnSpPr>
            <a:cxnSpLocks/>
          </p:cNvCxnSpPr>
          <p:nvPr/>
        </p:nvCxnSpPr>
        <p:spPr>
          <a:xfrm flipH="1">
            <a:off x="424926" y="4856834"/>
            <a:ext cx="5050971"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Graphic 34">
            <a:extLst>
              <a:ext uri="{FF2B5EF4-FFF2-40B4-BE49-F238E27FC236}">
                <a16:creationId xmlns:a16="http://schemas.microsoft.com/office/drawing/2014/main" id="{3DF2002B-25AA-BEE0-83E4-445CEA7017D6}"/>
              </a:ext>
            </a:extLst>
          </p:cNvPr>
          <p:cNvSpPr>
            <a:spLocks noChangeAspect="1"/>
          </p:cNvSpPr>
          <p:nvPr/>
        </p:nvSpPr>
        <p:spPr>
          <a:xfrm>
            <a:off x="434533" y="3769485"/>
            <a:ext cx="822960" cy="822960"/>
          </a:xfrm>
          <a:custGeom>
            <a:avLst/>
            <a:gdLst>
              <a:gd name="connsiteX0" fmla="*/ 363596 w 685800"/>
              <a:gd name="connsiteY0" fmla="*/ 351473 h 685800"/>
              <a:gd name="connsiteX1" fmla="*/ 496771 w 685800"/>
              <a:gd name="connsiteY1" fmla="*/ 351473 h 685800"/>
              <a:gd name="connsiteX2" fmla="*/ 457736 w 685800"/>
              <a:gd name="connsiteY2" fmla="*/ 445599 h 685800"/>
              <a:gd name="connsiteX3" fmla="*/ 342900 w 685800"/>
              <a:gd name="connsiteY3" fmla="*/ 188595 h 685800"/>
              <a:gd name="connsiteX4" fmla="*/ 188569 w 685800"/>
              <a:gd name="connsiteY4" fmla="*/ 342670 h 685800"/>
              <a:gd name="connsiteX5" fmla="*/ 334328 w 685800"/>
              <a:gd name="connsiteY5" fmla="*/ 496771 h 685800"/>
              <a:gd name="connsiteX6" fmla="*/ 334328 w 685800"/>
              <a:gd name="connsiteY6" fmla="*/ 339351 h 685800"/>
              <a:gd name="connsiteX7" fmla="*/ 445614 w 685800"/>
              <a:gd name="connsiteY7" fmla="*/ 228080 h 685800"/>
              <a:gd name="connsiteX8" fmla="*/ 342900 w 685800"/>
              <a:gd name="connsiteY8" fmla="*/ 188595 h 685800"/>
              <a:gd name="connsiteX9" fmla="*/ 351473 w 685800"/>
              <a:gd name="connsiteY9" fmla="*/ 496771 h 685800"/>
              <a:gd name="connsiteX10" fmla="*/ 445614 w 685800"/>
              <a:gd name="connsiteY10" fmla="*/ 457727 h 685800"/>
              <a:gd name="connsiteX11" fmla="*/ 351473 w 685800"/>
              <a:gd name="connsiteY11" fmla="*/ 363594 h 685800"/>
              <a:gd name="connsiteX12" fmla="*/ 363596 w 685800"/>
              <a:gd name="connsiteY12" fmla="*/ 334328 h 685800"/>
              <a:gd name="connsiteX13" fmla="*/ 496771 w 685800"/>
              <a:gd name="connsiteY13" fmla="*/ 334328 h 685800"/>
              <a:gd name="connsiteX14" fmla="*/ 457736 w 685800"/>
              <a:gd name="connsiteY14" fmla="*/ 240201 h 685800"/>
              <a:gd name="connsiteX15" fmla="*/ 685800 w 685800"/>
              <a:gd name="connsiteY15" fmla="*/ 342900 h 685800"/>
              <a:gd name="connsiteX16" fmla="*/ 342900 w 685800"/>
              <a:gd name="connsiteY16" fmla="*/ 685800 h 685800"/>
              <a:gd name="connsiteX17" fmla="*/ 0 w 685800"/>
              <a:gd name="connsiteY17" fmla="*/ 342900 h 685800"/>
              <a:gd name="connsiteX18" fmla="*/ 342900 w 685800"/>
              <a:gd name="connsiteY18" fmla="*/ 0 h 685800"/>
              <a:gd name="connsiteX19" fmla="*/ 685800 w 685800"/>
              <a:gd name="connsiteY19" fmla="*/ 342900 h 685800"/>
              <a:gd name="connsiteX20" fmla="*/ 514350 w 685800"/>
              <a:gd name="connsiteY20" fmla="*/ 342900 h 685800"/>
              <a:gd name="connsiteX21" fmla="*/ 342900 w 685800"/>
              <a:gd name="connsiteY21" fmla="*/ 171450 h 685800"/>
              <a:gd name="connsiteX22" fmla="*/ 171450 w 685800"/>
              <a:gd name="connsiteY22" fmla="*/ 342900 h 685800"/>
              <a:gd name="connsiteX23" fmla="*/ 342900 w 685800"/>
              <a:gd name="connsiteY23" fmla="*/ 514350 h 685800"/>
              <a:gd name="connsiteX24" fmla="*/ 514350 w 685800"/>
              <a:gd name="connsiteY24"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800" h="685800">
                <a:moveTo>
                  <a:pt x="363596" y="351473"/>
                </a:moveTo>
                <a:lnTo>
                  <a:pt x="496771" y="351473"/>
                </a:lnTo>
                <a:cubicBezTo>
                  <a:pt x="494860" y="386378"/>
                  <a:pt x="481089" y="419584"/>
                  <a:pt x="457736" y="445599"/>
                </a:cubicBezTo>
                <a:close/>
                <a:moveTo>
                  <a:pt x="342900" y="188595"/>
                </a:moveTo>
                <a:cubicBezTo>
                  <a:pt x="257736" y="188525"/>
                  <a:pt x="188640" y="257506"/>
                  <a:pt x="188569" y="342670"/>
                </a:cubicBezTo>
                <a:cubicBezTo>
                  <a:pt x="188501" y="424604"/>
                  <a:pt x="252518" y="492284"/>
                  <a:pt x="334328" y="496771"/>
                </a:cubicBezTo>
                <a:lnTo>
                  <a:pt x="334328" y="339351"/>
                </a:lnTo>
                <a:lnTo>
                  <a:pt x="445614" y="228080"/>
                </a:lnTo>
                <a:cubicBezTo>
                  <a:pt x="417433" y="202676"/>
                  <a:pt x="380842" y="188610"/>
                  <a:pt x="342900" y="188595"/>
                </a:cubicBezTo>
                <a:close/>
                <a:moveTo>
                  <a:pt x="351473" y="496771"/>
                </a:moveTo>
                <a:cubicBezTo>
                  <a:pt x="386385" y="494861"/>
                  <a:pt x="419598" y="481087"/>
                  <a:pt x="445614" y="457727"/>
                </a:cubicBezTo>
                <a:lnTo>
                  <a:pt x="351473" y="363594"/>
                </a:lnTo>
                <a:close/>
                <a:moveTo>
                  <a:pt x="363596" y="334328"/>
                </a:moveTo>
                <a:lnTo>
                  <a:pt x="496771" y="334328"/>
                </a:lnTo>
                <a:cubicBezTo>
                  <a:pt x="494860" y="299422"/>
                  <a:pt x="481089" y="266216"/>
                  <a:pt x="457736" y="240201"/>
                </a:cubicBezTo>
                <a:close/>
                <a:moveTo>
                  <a:pt x="685800" y="342900"/>
                </a:moveTo>
                <a:cubicBezTo>
                  <a:pt x="685800" y="532279"/>
                  <a:pt x="532279" y="685800"/>
                  <a:pt x="342900" y="685800"/>
                </a:cubicBezTo>
                <a:cubicBezTo>
                  <a:pt x="153521" y="685800"/>
                  <a:pt x="0" y="532279"/>
                  <a:pt x="0" y="342900"/>
                </a:cubicBezTo>
                <a:cubicBezTo>
                  <a:pt x="0" y="153521"/>
                  <a:pt x="153521" y="0"/>
                  <a:pt x="342900" y="0"/>
                </a:cubicBezTo>
                <a:cubicBezTo>
                  <a:pt x="532279" y="0"/>
                  <a:pt x="685800" y="153521"/>
                  <a:pt x="685800" y="342900"/>
                </a:cubicBezTo>
                <a:close/>
                <a:moveTo>
                  <a:pt x="514350" y="342900"/>
                </a:moveTo>
                <a:cubicBezTo>
                  <a:pt x="514350" y="248212"/>
                  <a:pt x="437588" y="171450"/>
                  <a:pt x="342900" y="171450"/>
                </a:cubicBezTo>
                <a:cubicBezTo>
                  <a:pt x="248212" y="171450"/>
                  <a:pt x="171450" y="248212"/>
                  <a:pt x="171450" y="342900"/>
                </a:cubicBezTo>
                <a:cubicBezTo>
                  <a:pt x="171450" y="437588"/>
                  <a:pt x="248212" y="514350"/>
                  <a:pt x="342900" y="514350"/>
                </a:cubicBezTo>
                <a:cubicBezTo>
                  <a:pt x="437544" y="514242"/>
                  <a:pt x="514242" y="437544"/>
                  <a:pt x="514350" y="342900"/>
                </a:cubicBezTo>
                <a:close/>
              </a:path>
            </a:pathLst>
          </a:custGeom>
          <a:solidFill>
            <a:srgbClr val="141B4D"/>
          </a:solidFill>
          <a:ln w="17066" cap="flat">
            <a:noFill/>
            <a:prstDash val="solid"/>
            <a:miter/>
          </a:ln>
        </p:spPr>
        <p:txBody>
          <a:bodyPr rtlCol="0" anchor="ctr"/>
          <a:lstStyle/>
          <a:p>
            <a:endParaRPr lang="en-US">
              <a:solidFill>
                <a:srgbClr val="000000"/>
              </a:solidFill>
              <a:latin typeface="Arial"/>
            </a:endParaRPr>
          </a:p>
        </p:txBody>
      </p:sp>
      <p:sp>
        <p:nvSpPr>
          <p:cNvPr id="22" name="Graphic 36">
            <a:extLst>
              <a:ext uri="{FF2B5EF4-FFF2-40B4-BE49-F238E27FC236}">
                <a16:creationId xmlns:a16="http://schemas.microsoft.com/office/drawing/2014/main" id="{EA2A4E5A-9112-E449-40EC-4F23F6014422}"/>
              </a:ext>
            </a:extLst>
          </p:cNvPr>
          <p:cNvSpPr>
            <a:spLocks noChangeAspect="1"/>
          </p:cNvSpPr>
          <p:nvPr/>
        </p:nvSpPr>
        <p:spPr>
          <a:xfrm>
            <a:off x="434533" y="2499040"/>
            <a:ext cx="822960" cy="822960"/>
          </a:xfrm>
          <a:custGeom>
            <a:avLst/>
            <a:gdLst>
              <a:gd name="connsiteX0" fmla="*/ 342900 w 685800"/>
              <a:gd name="connsiteY0" fmla="*/ 0 h 685800"/>
              <a:gd name="connsiteX1" fmla="*/ 0 w 685800"/>
              <a:gd name="connsiteY1" fmla="*/ 342900 h 685800"/>
              <a:gd name="connsiteX2" fmla="*/ 342900 w 685800"/>
              <a:gd name="connsiteY2" fmla="*/ 685800 h 685800"/>
              <a:gd name="connsiteX3" fmla="*/ 685800 w 685800"/>
              <a:gd name="connsiteY3" fmla="*/ 342900 h 685800"/>
              <a:gd name="connsiteX4" fmla="*/ 342900 w 685800"/>
              <a:gd name="connsiteY4" fmla="*/ 0 h 685800"/>
              <a:gd name="connsiteX5" fmla="*/ 445770 w 685800"/>
              <a:gd name="connsiteY5" fmla="*/ 240030 h 685800"/>
              <a:gd name="connsiteX6" fmla="*/ 462915 w 685800"/>
              <a:gd name="connsiteY6" fmla="*/ 240030 h 685800"/>
              <a:gd name="connsiteX7" fmla="*/ 462915 w 685800"/>
              <a:gd name="connsiteY7" fmla="*/ 445770 h 685800"/>
              <a:gd name="connsiteX8" fmla="*/ 445770 w 685800"/>
              <a:gd name="connsiteY8" fmla="*/ 445770 h 685800"/>
              <a:gd name="connsiteX9" fmla="*/ 377190 w 685800"/>
              <a:gd name="connsiteY9" fmla="*/ 291465 h 685800"/>
              <a:gd name="connsiteX10" fmla="*/ 394335 w 685800"/>
              <a:gd name="connsiteY10" fmla="*/ 291465 h 685800"/>
              <a:gd name="connsiteX11" fmla="*/ 394335 w 685800"/>
              <a:gd name="connsiteY11" fmla="*/ 445770 h 685800"/>
              <a:gd name="connsiteX12" fmla="*/ 377190 w 685800"/>
              <a:gd name="connsiteY12" fmla="*/ 445770 h 685800"/>
              <a:gd name="connsiteX13" fmla="*/ 308610 w 685800"/>
              <a:gd name="connsiteY13" fmla="*/ 360045 h 685800"/>
              <a:gd name="connsiteX14" fmla="*/ 325755 w 685800"/>
              <a:gd name="connsiteY14" fmla="*/ 360045 h 685800"/>
              <a:gd name="connsiteX15" fmla="*/ 325755 w 685800"/>
              <a:gd name="connsiteY15" fmla="*/ 445770 h 685800"/>
              <a:gd name="connsiteX16" fmla="*/ 308610 w 685800"/>
              <a:gd name="connsiteY16" fmla="*/ 445770 h 685800"/>
              <a:gd name="connsiteX17" fmla="*/ 240030 w 685800"/>
              <a:gd name="connsiteY17" fmla="*/ 411480 h 685800"/>
              <a:gd name="connsiteX18" fmla="*/ 257175 w 685800"/>
              <a:gd name="connsiteY18" fmla="*/ 411480 h 685800"/>
              <a:gd name="connsiteX19" fmla="*/ 257175 w 685800"/>
              <a:gd name="connsiteY19" fmla="*/ 445770 h 685800"/>
              <a:gd name="connsiteX20" fmla="*/ 240030 w 685800"/>
              <a:gd name="connsiteY20" fmla="*/ 445770 h 685800"/>
              <a:gd name="connsiteX21" fmla="*/ 514350 w 685800"/>
              <a:gd name="connsiteY21" fmla="*/ 480060 h 685800"/>
              <a:gd name="connsiteX22" fmla="*/ 171450 w 685800"/>
              <a:gd name="connsiteY22" fmla="*/ 480060 h 685800"/>
              <a:gd name="connsiteX23" fmla="*/ 171450 w 685800"/>
              <a:gd name="connsiteY23" fmla="*/ 205740 h 685800"/>
              <a:gd name="connsiteX24" fmla="*/ 188595 w 685800"/>
              <a:gd name="connsiteY24" fmla="*/ 205740 h 685800"/>
              <a:gd name="connsiteX25" fmla="*/ 188595 w 685800"/>
              <a:gd name="connsiteY25" fmla="*/ 462915 h 685800"/>
              <a:gd name="connsiteX26" fmla="*/ 514350 w 685800"/>
              <a:gd name="connsiteY26" fmla="*/ 46291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85800" h="685800">
                <a:moveTo>
                  <a:pt x="342900" y="0"/>
                </a:moveTo>
                <a:cubicBezTo>
                  <a:pt x="153521" y="0"/>
                  <a:pt x="0" y="153521"/>
                  <a:pt x="0" y="342900"/>
                </a:cubicBezTo>
                <a:cubicBezTo>
                  <a:pt x="0" y="532279"/>
                  <a:pt x="153521" y="685800"/>
                  <a:pt x="342900" y="685800"/>
                </a:cubicBezTo>
                <a:cubicBezTo>
                  <a:pt x="532279" y="685800"/>
                  <a:pt x="685800" y="532279"/>
                  <a:pt x="685800" y="342900"/>
                </a:cubicBezTo>
                <a:cubicBezTo>
                  <a:pt x="685800" y="153521"/>
                  <a:pt x="532279" y="0"/>
                  <a:pt x="342900" y="0"/>
                </a:cubicBezTo>
                <a:close/>
                <a:moveTo>
                  <a:pt x="445770" y="240030"/>
                </a:moveTo>
                <a:lnTo>
                  <a:pt x="462915" y="240030"/>
                </a:lnTo>
                <a:lnTo>
                  <a:pt x="462915" y="445770"/>
                </a:lnTo>
                <a:lnTo>
                  <a:pt x="445770" y="445770"/>
                </a:lnTo>
                <a:close/>
                <a:moveTo>
                  <a:pt x="377190" y="291465"/>
                </a:moveTo>
                <a:lnTo>
                  <a:pt x="394335" y="291465"/>
                </a:lnTo>
                <a:lnTo>
                  <a:pt x="394335" y="445770"/>
                </a:lnTo>
                <a:lnTo>
                  <a:pt x="377190" y="445770"/>
                </a:lnTo>
                <a:close/>
                <a:moveTo>
                  <a:pt x="308610" y="360045"/>
                </a:moveTo>
                <a:lnTo>
                  <a:pt x="325755" y="360045"/>
                </a:lnTo>
                <a:lnTo>
                  <a:pt x="325755" y="445770"/>
                </a:lnTo>
                <a:lnTo>
                  <a:pt x="308610" y="445770"/>
                </a:lnTo>
                <a:close/>
                <a:moveTo>
                  <a:pt x="240030" y="411480"/>
                </a:moveTo>
                <a:lnTo>
                  <a:pt x="257175" y="411480"/>
                </a:lnTo>
                <a:lnTo>
                  <a:pt x="257175" y="445770"/>
                </a:lnTo>
                <a:lnTo>
                  <a:pt x="240030" y="445770"/>
                </a:lnTo>
                <a:close/>
                <a:moveTo>
                  <a:pt x="514350" y="480060"/>
                </a:moveTo>
                <a:lnTo>
                  <a:pt x="171450" y="480060"/>
                </a:lnTo>
                <a:lnTo>
                  <a:pt x="171450" y="205740"/>
                </a:lnTo>
                <a:lnTo>
                  <a:pt x="188595" y="205740"/>
                </a:lnTo>
                <a:lnTo>
                  <a:pt x="188595" y="462915"/>
                </a:lnTo>
                <a:lnTo>
                  <a:pt x="514350" y="462915"/>
                </a:lnTo>
                <a:close/>
              </a:path>
            </a:pathLst>
          </a:custGeom>
          <a:solidFill>
            <a:srgbClr val="141B4D"/>
          </a:solidFill>
          <a:ln w="170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4" name="TextBox 23">
            <a:extLst>
              <a:ext uri="{FF2B5EF4-FFF2-40B4-BE49-F238E27FC236}">
                <a16:creationId xmlns:a16="http://schemas.microsoft.com/office/drawing/2014/main" id="{3ECF12F1-67D4-7EF8-A2A3-BDFFEA9E915A}"/>
              </a:ext>
            </a:extLst>
          </p:cNvPr>
          <p:cNvSpPr txBox="1"/>
          <p:nvPr/>
        </p:nvSpPr>
        <p:spPr>
          <a:xfrm>
            <a:off x="552506" y="1350335"/>
            <a:ext cx="914400" cy="914400"/>
          </a:xfrm>
          <a:prstGeom prst="rect">
            <a:avLst/>
          </a:prstGeom>
          <a:noFill/>
        </p:spPr>
        <p:txBody>
          <a:bodyPr wrap="none" lIns="0" tIns="0" rIns="0" bIns="0" rtlCol="0">
            <a:noAutofit/>
          </a:bodyPr>
          <a:lstStyle/>
          <a:p>
            <a:pPr algn="l">
              <a:lnSpc>
                <a:spcPct val="112000"/>
              </a:lnSpc>
            </a:pPr>
            <a:r>
              <a:rPr lang="en-US" b="1">
                <a:solidFill>
                  <a:srgbClr val="141B4D"/>
                </a:solidFill>
                <a:latin typeface="Arial"/>
              </a:rPr>
              <a:t>But we offer simple ways to help deliver retirement readiness:</a:t>
            </a:r>
          </a:p>
        </p:txBody>
      </p:sp>
      <p:sp>
        <p:nvSpPr>
          <p:cNvPr id="25" name="Rectangle 24">
            <a:extLst>
              <a:ext uri="{FF2B5EF4-FFF2-40B4-BE49-F238E27FC236}">
                <a16:creationId xmlns:a16="http://schemas.microsoft.com/office/drawing/2014/main" id="{02F9342A-7519-78C2-0E85-8676DE566325}"/>
              </a:ext>
            </a:extLst>
          </p:cNvPr>
          <p:cNvSpPr/>
          <p:nvPr/>
        </p:nvSpPr>
        <p:spPr>
          <a:xfrm>
            <a:off x="763929" y="6134582"/>
            <a:ext cx="451413" cy="6366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26" name="TextBox 25">
            <a:extLst>
              <a:ext uri="{FF2B5EF4-FFF2-40B4-BE49-F238E27FC236}">
                <a16:creationId xmlns:a16="http://schemas.microsoft.com/office/drawing/2014/main" id="{018879EE-965B-DA97-F4BB-2478C6E0549D}"/>
              </a:ext>
            </a:extLst>
          </p:cNvPr>
          <p:cNvSpPr txBox="1"/>
          <p:nvPr/>
        </p:nvSpPr>
        <p:spPr>
          <a:xfrm>
            <a:off x="763929" y="6332943"/>
            <a:ext cx="10938177" cy="490685"/>
          </a:xfrm>
          <a:prstGeom prst="rect">
            <a:avLst/>
          </a:prstGeom>
          <a:noFill/>
        </p:spPr>
        <p:txBody>
          <a:bodyPr wrap="square" lIns="0" tIns="0" rIns="0" bIns="0" rtlCol="0">
            <a:noAutofit/>
          </a:bodyPr>
          <a:lstStyle/>
          <a:p>
            <a:pPr defTabSz="914377">
              <a:lnSpc>
                <a:spcPct val="112000"/>
              </a:lnSpc>
              <a:defRPr/>
            </a:pPr>
            <a:r>
              <a:rPr lang="en-US" sz="800">
                <a:solidFill>
                  <a:srgbClr val="000000"/>
                </a:solidFill>
                <a:latin typeface="Arial"/>
              </a:rPr>
              <a:t>1 “</a:t>
            </a:r>
            <a:r>
              <a:rPr lang="en-US" sz="800"/>
              <a:t>Implementation of Auto Features Continues to Rise as Plans Recognize Benefits”, DCIIA, 2020</a:t>
            </a:r>
            <a:endParaRPr lang="en-US" sz="800">
              <a:solidFill>
                <a:srgbClr val="000000"/>
              </a:solidFill>
              <a:latin typeface="Arial"/>
            </a:endParaRPr>
          </a:p>
          <a:p>
            <a:pPr marL="0" marR="0" lvl="0" indent="0" defTabSz="914377" rtl="0" eaLnBrk="1" fontAlgn="auto" latinLnBrk="0" hangingPunct="1">
              <a:lnSpc>
                <a:spcPct val="112000"/>
              </a:lnSpc>
              <a:spcBef>
                <a:spcPts val="0"/>
              </a:spcBef>
              <a:spcAft>
                <a:spcPts val="0"/>
              </a:spcAft>
              <a:buClrTx/>
              <a:buSzTx/>
              <a:buFontTx/>
              <a:buNone/>
              <a:tabLst/>
              <a:defRPr/>
            </a:pPr>
            <a:r>
              <a:rPr lang="en-US" sz="800">
                <a:solidFill>
                  <a:srgbClr val="000000"/>
                </a:solidFill>
                <a:latin typeface="Arial"/>
              </a:rPr>
              <a:t>2</a:t>
            </a:r>
            <a:r>
              <a:rPr kumimoji="0" lang="en-US" sz="800" b="0" i="0" u="none" strike="noStrike" kern="1200" cap="none" spc="0" normalizeH="0" baseline="0" noProof="0">
                <a:ln>
                  <a:noFill/>
                </a:ln>
                <a:solidFill>
                  <a:srgbClr val="000000"/>
                </a:solidFill>
                <a:effectLst/>
                <a:uLnTx/>
                <a:uFillTx/>
                <a:latin typeface="Arial"/>
                <a:ea typeface="+mn-ea"/>
                <a:cs typeface="+mn-cs"/>
              </a:rPr>
              <a:t> “Made to Stick: The </a:t>
            </a:r>
            <a:r>
              <a:rPr lang="en-US" sz="800">
                <a:solidFill>
                  <a:srgbClr val="000000"/>
                </a:solidFill>
                <a:latin typeface="Arial"/>
              </a:rPr>
              <a:t>Drivers of Default Investment Acceptance in Defined Contribution Plans”, Morningstar, 2020</a:t>
            </a:r>
          </a:p>
          <a:p>
            <a:pPr marL="0" marR="0" lvl="0" indent="0" defTabSz="914377" rtl="0" eaLnBrk="1" fontAlgn="auto" latinLnBrk="0" hangingPunct="1">
              <a:lnSpc>
                <a:spcPct val="112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000000"/>
              </a:solidFill>
              <a:effectLst/>
              <a:uLnTx/>
              <a:uFillTx/>
              <a:latin typeface="Arial"/>
              <a:ea typeface="+mn-ea"/>
              <a:cs typeface="+mn-cs"/>
            </a:endParaRPr>
          </a:p>
        </p:txBody>
      </p:sp>
      <p:graphicFrame>
        <p:nvGraphicFramePr>
          <p:cNvPr id="27" name="Chart 26">
            <a:extLst>
              <a:ext uri="{FF2B5EF4-FFF2-40B4-BE49-F238E27FC236}">
                <a16:creationId xmlns:a16="http://schemas.microsoft.com/office/drawing/2014/main" id="{B9BA623E-7AA2-5444-FF0A-4B28D49DFF99}"/>
              </a:ext>
            </a:extLst>
          </p:cNvPr>
          <p:cNvGraphicFramePr>
            <a:graphicFrameLocks/>
          </p:cNvGraphicFramePr>
          <p:nvPr>
            <p:extLst>
              <p:ext uri="{D42A27DB-BD31-4B8C-83A1-F6EECF244321}">
                <p14:modId xmlns:p14="http://schemas.microsoft.com/office/powerpoint/2010/main" val="3249418469"/>
              </p:ext>
            </p:extLst>
          </p:nvPr>
        </p:nvGraphicFramePr>
        <p:xfrm>
          <a:off x="6242160" y="4663378"/>
          <a:ext cx="1384404" cy="914400"/>
        </p:xfrm>
        <a:graphic>
          <a:graphicData uri="http://schemas.openxmlformats.org/drawingml/2006/chart">
            <c:chart xmlns:c="http://schemas.openxmlformats.org/drawingml/2006/chart" xmlns:r="http://schemas.openxmlformats.org/officeDocument/2006/relationships" r:id="rId3"/>
          </a:graphicData>
        </a:graphic>
      </p:graphicFrame>
      <p:sp>
        <p:nvSpPr>
          <p:cNvPr id="28" name="Rectangle 27">
            <a:extLst>
              <a:ext uri="{FF2B5EF4-FFF2-40B4-BE49-F238E27FC236}">
                <a16:creationId xmlns:a16="http://schemas.microsoft.com/office/drawing/2014/main" id="{73DC10AE-356E-9615-18FF-883E30A909C5}"/>
              </a:ext>
              <a:ext uri="{C183D7F6-B498-43B3-948B-1728B52AA6E4}">
                <adec:decorative xmlns:adec="http://schemas.microsoft.com/office/drawing/2017/decorative" val="1"/>
              </a:ext>
            </a:extLst>
          </p:cNvPr>
          <p:cNvSpPr/>
          <p:nvPr/>
        </p:nvSpPr>
        <p:spPr>
          <a:xfrm flipH="1">
            <a:off x="6247454" y="2322901"/>
            <a:ext cx="5944543" cy="3713392"/>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aphicFrame>
        <p:nvGraphicFramePr>
          <p:cNvPr id="29" name="Chart 28">
            <a:extLst>
              <a:ext uri="{FF2B5EF4-FFF2-40B4-BE49-F238E27FC236}">
                <a16:creationId xmlns:a16="http://schemas.microsoft.com/office/drawing/2014/main" id="{E437954B-9100-2D4E-8E2C-D66068839193}"/>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120730874"/>
              </p:ext>
            </p:extLst>
          </p:nvPr>
        </p:nvGraphicFramePr>
        <p:xfrm>
          <a:off x="8151707" y="2288671"/>
          <a:ext cx="2117639" cy="2348964"/>
        </p:xfrm>
        <a:graphic>
          <a:graphicData uri="http://schemas.openxmlformats.org/drawingml/2006/chart">
            <c:chart xmlns:c="http://schemas.openxmlformats.org/drawingml/2006/chart" xmlns:r="http://schemas.openxmlformats.org/officeDocument/2006/relationships" r:id="rId4"/>
          </a:graphicData>
        </a:graphic>
      </p:graphicFrame>
      <p:sp>
        <p:nvSpPr>
          <p:cNvPr id="30" name="Content Placeholder 8">
            <a:extLst>
              <a:ext uri="{FF2B5EF4-FFF2-40B4-BE49-F238E27FC236}">
                <a16:creationId xmlns:a16="http://schemas.microsoft.com/office/drawing/2014/main" id="{90644105-3D5D-37B0-EFCA-11F9A90E4F18}"/>
              </a:ext>
            </a:extLst>
          </p:cNvPr>
          <p:cNvSpPr txBox="1">
            <a:spLocks/>
          </p:cNvSpPr>
          <p:nvPr/>
        </p:nvSpPr>
        <p:spPr>
          <a:xfrm>
            <a:off x="8315673" y="3290948"/>
            <a:ext cx="1808103" cy="1169335"/>
          </a:xfrm>
          <a:prstGeom prst="rect">
            <a:avLst/>
          </a:prstGeom>
        </p:spPr>
        <p:txBody>
          <a:bodyPr vert="horz" lIns="0" tIns="0" rIns="0" bIns="0" rtlCol="0" anchor="t" anchorCtr="0">
            <a:normAutofit/>
          </a:bodyPr>
          <a:lstStyle>
            <a:lvl1pPr marL="0" indent="0" algn="l" defTabSz="914400" rtl="0" eaLnBrk="1" latinLnBrk="0" hangingPunct="1">
              <a:lnSpc>
                <a:spcPct val="112000"/>
              </a:lnSpc>
              <a:spcBef>
                <a:spcPts val="0"/>
              </a:spcBef>
              <a:spcAft>
                <a:spcPts val="1200"/>
              </a:spcAft>
              <a:buFont typeface="Arial" panose="020B0604020202020204" pitchFamily="34" charset="0"/>
              <a:buNone/>
              <a:defRPr sz="1400" kern="1200">
                <a:solidFill>
                  <a:schemeClr val="tx1"/>
                </a:solidFill>
                <a:latin typeface="+mn-lt"/>
                <a:ea typeface="+mn-ea"/>
                <a:cs typeface="+mn-cs"/>
              </a:defRPr>
            </a:lvl1pPr>
            <a:lvl2pPr marL="0" indent="0" algn="l" defTabSz="914400" rtl="0" eaLnBrk="1" latinLnBrk="0" hangingPunct="1">
              <a:lnSpc>
                <a:spcPct val="112000"/>
              </a:lnSpc>
              <a:spcBef>
                <a:spcPts val="0"/>
              </a:spcBef>
              <a:buFont typeface="Arial" panose="020B0604020202020204" pitchFamily="34" charset="0"/>
              <a:buNone/>
              <a:defRPr sz="1400" b="1" kern="1200">
                <a:solidFill>
                  <a:schemeClr val="tx1"/>
                </a:solidFill>
                <a:latin typeface="+mn-lt"/>
                <a:ea typeface="+mn-ea"/>
                <a:cs typeface="Gotham Bold" pitchFamily="50" charset="0"/>
              </a:defRPr>
            </a:lvl2pPr>
            <a:lvl3pPr marL="180000" indent="-180000" algn="l" defTabSz="914400" rtl="0" eaLnBrk="1" latinLnBrk="0" hangingPunct="1">
              <a:lnSpc>
                <a:spcPct val="112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360000" indent="-180000" algn="l" defTabSz="914400" rtl="0" eaLnBrk="1" latinLnBrk="0" hangingPunct="1">
              <a:lnSpc>
                <a:spcPct val="112000"/>
              </a:lnSpc>
              <a:spcBef>
                <a:spcPts val="0"/>
              </a:spcBef>
              <a:spcAft>
                <a:spcPts val="1200"/>
              </a:spcAft>
              <a:buFont typeface="Courier New" panose="02070309020205020404" pitchFamily="49" charset="0"/>
              <a:buChar char="o"/>
              <a:defRPr sz="1400" kern="1200">
                <a:solidFill>
                  <a:schemeClr val="tx1"/>
                </a:solidFill>
                <a:latin typeface="+mn-lt"/>
                <a:ea typeface="+mn-ea"/>
                <a:cs typeface="+mn-cs"/>
              </a:defRPr>
            </a:lvl4pPr>
            <a:lvl5pPr marL="540000" indent="-180000" algn="l" defTabSz="914400" rtl="0" eaLnBrk="1" latinLnBrk="0" hangingPunct="1">
              <a:lnSpc>
                <a:spcPct val="112000"/>
              </a:lnSpc>
              <a:spcBef>
                <a:spcPts val="0"/>
              </a:spcBef>
              <a:spcAft>
                <a:spcPts val="1200"/>
              </a:spcAft>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10000"/>
              </a:lnSpc>
            </a:pPr>
            <a:r>
              <a:rPr lang="en-US" sz="2800" b="1" baseline="30000">
                <a:solidFill>
                  <a:srgbClr val="6ECEB2"/>
                </a:solidFill>
              </a:rPr>
              <a:t>Two-thirds</a:t>
            </a:r>
            <a:endParaRPr lang="en-US" sz="1100" b="1">
              <a:solidFill>
                <a:srgbClr val="6ECEB2"/>
              </a:solidFill>
            </a:endParaRPr>
          </a:p>
        </p:txBody>
      </p:sp>
      <p:sp>
        <p:nvSpPr>
          <p:cNvPr id="31" name="Content Placeholder 8">
            <a:extLst>
              <a:ext uri="{FF2B5EF4-FFF2-40B4-BE49-F238E27FC236}">
                <a16:creationId xmlns:a16="http://schemas.microsoft.com/office/drawing/2014/main" id="{1438F560-6DF2-6D73-9385-5FC8A2D985C5}"/>
              </a:ext>
            </a:extLst>
          </p:cNvPr>
          <p:cNvSpPr txBox="1">
            <a:spLocks/>
          </p:cNvSpPr>
          <p:nvPr/>
        </p:nvSpPr>
        <p:spPr>
          <a:xfrm>
            <a:off x="7442830" y="4476309"/>
            <a:ext cx="3703898" cy="150687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en-US" sz="2200" b="1">
                <a:solidFill>
                  <a:srgbClr val="6ECEB2"/>
                </a:solidFill>
              </a:rPr>
              <a:t>of plan sponsors</a:t>
            </a:r>
            <a:endParaRPr lang="en-US" sz="2200" b="1">
              <a:solidFill>
                <a:schemeClr val="bg2"/>
              </a:solidFill>
            </a:endParaRPr>
          </a:p>
          <a:p>
            <a:pPr marL="0" indent="0" algn="ctr">
              <a:lnSpc>
                <a:spcPct val="100000"/>
              </a:lnSpc>
              <a:buNone/>
            </a:pPr>
            <a:r>
              <a:rPr lang="en-US" sz="1800">
                <a:solidFill>
                  <a:schemeClr val="bg1"/>
                </a:solidFill>
              </a:rPr>
              <a:t>offering auto features see a direct and attributable benefit to their plans’ outcomes</a:t>
            </a:r>
            <a:r>
              <a:rPr lang="en-US" sz="1800" baseline="30000">
                <a:solidFill>
                  <a:schemeClr val="bg1"/>
                </a:solidFill>
              </a:rPr>
              <a:t>1</a:t>
            </a:r>
            <a:endParaRPr lang="en-US" sz="1800" b="1" baseline="30000">
              <a:solidFill>
                <a:schemeClr val="bg1"/>
              </a:solidFill>
            </a:endParaRPr>
          </a:p>
        </p:txBody>
      </p:sp>
    </p:spTree>
    <p:extLst>
      <p:ext uri="{BB962C8B-B14F-4D97-AF65-F5344CB8AC3E}">
        <p14:creationId xmlns:p14="http://schemas.microsoft.com/office/powerpoint/2010/main" val="29094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8D89A3A-07BC-170D-EB83-6E640B6E8313}"/>
              </a:ext>
            </a:extLst>
          </p:cNvPr>
          <p:cNvSpPr/>
          <p:nvPr/>
        </p:nvSpPr>
        <p:spPr>
          <a:xfrm>
            <a:off x="0" y="2289584"/>
            <a:ext cx="12192000" cy="2201566"/>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C369B2-E353-9484-844A-70914B680BF8}"/>
              </a:ext>
            </a:extLst>
          </p:cNvPr>
          <p:cNvSpPr>
            <a:spLocks noGrp="1"/>
          </p:cNvSpPr>
          <p:nvPr>
            <p:ph type="title"/>
          </p:nvPr>
        </p:nvSpPr>
        <p:spPr>
          <a:xfrm>
            <a:off x="282121" y="705338"/>
            <a:ext cx="11379448" cy="1325563"/>
          </a:xfrm>
        </p:spPr>
        <p:txBody>
          <a:bodyPr>
            <a:normAutofit/>
          </a:bodyPr>
          <a:lstStyle/>
          <a:p>
            <a:r>
              <a:rPr lang="en-US" sz="2800" b="1">
                <a:solidFill>
                  <a:srgbClr val="1931A7"/>
                </a:solidFill>
                <a:latin typeface="Georgia" panose="02040502050405020303" pitchFamily="18" charset="0"/>
                <a:cs typeface="Arial" panose="020B0604020202020204" pitchFamily="34" charset="0"/>
              </a:rPr>
              <a:t>Growing participation with default funds</a:t>
            </a:r>
            <a:endParaRPr lang="en-US" sz="2800"/>
          </a:p>
        </p:txBody>
      </p:sp>
      <p:sp>
        <p:nvSpPr>
          <p:cNvPr id="24" name="TextBox 23">
            <a:extLst>
              <a:ext uri="{FF2B5EF4-FFF2-40B4-BE49-F238E27FC236}">
                <a16:creationId xmlns:a16="http://schemas.microsoft.com/office/drawing/2014/main" id="{D99D7AEE-5FDD-5B75-5A87-775BB25FB6F2}"/>
              </a:ext>
            </a:extLst>
          </p:cNvPr>
          <p:cNvSpPr txBox="1"/>
          <p:nvPr/>
        </p:nvSpPr>
        <p:spPr>
          <a:xfrm>
            <a:off x="168691" y="2306489"/>
            <a:ext cx="5865580" cy="338554"/>
          </a:xfrm>
          <a:prstGeom prst="rect">
            <a:avLst/>
          </a:prstGeom>
          <a:noFill/>
        </p:spPr>
        <p:txBody>
          <a:bodyPr wrap="none" rtlCol="0">
            <a:spAutoFit/>
          </a:bodyPr>
          <a:lstStyle/>
          <a:p>
            <a:r>
              <a:rPr lang="en-US" sz="1600" b="1">
                <a:solidFill>
                  <a:schemeClr val="bg1"/>
                </a:solidFill>
                <a:latin typeface="Arial" panose="020B0604020202020204" pitchFamily="34" charset="0"/>
                <a:cs typeface="Arial" panose="020B0604020202020204" pitchFamily="34" charset="0"/>
              </a:rPr>
              <a:t>Traditional Default – </a:t>
            </a:r>
            <a:r>
              <a:rPr lang="en-US" sz="1600">
                <a:solidFill>
                  <a:schemeClr val="bg1"/>
                </a:solidFill>
                <a:latin typeface="Arial" panose="020B0604020202020204" pitchFamily="34" charset="0"/>
                <a:cs typeface="Arial" panose="020B0604020202020204" pitchFamily="34" charset="0"/>
              </a:rPr>
              <a:t>Participant is defaulted upon enrollment </a:t>
            </a:r>
          </a:p>
        </p:txBody>
      </p:sp>
      <p:sp>
        <p:nvSpPr>
          <p:cNvPr id="7" name="TextBox 6">
            <a:extLst>
              <a:ext uri="{FF2B5EF4-FFF2-40B4-BE49-F238E27FC236}">
                <a16:creationId xmlns:a16="http://schemas.microsoft.com/office/drawing/2014/main" id="{FF27941A-F5B2-A083-35C4-8FC1FEEFEF46}"/>
              </a:ext>
            </a:extLst>
          </p:cNvPr>
          <p:cNvSpPr txBox="1"/>
          <p:nvPr/>
        </p:nvSpPr>
        <p:spPr>
          <a:xfrm>
            <a:off x="289502" y="1337252"/>
            <a:ext cx="11274552"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lang="en-US" sz="1600">
                <a:solidFill>
                  <a:srgbClr val="141B4D"/>
                </a:solidFill>
                <a:latin typeface="Arial"/>
              </a:rPr>
              <a:t>Qualified Default Investment Alternatives</a:t>
            </a:r>
            <a:r>
              <a:rPr kumimoji="0" lang="en-US" sz="1600" i="0" u="none" strike="noStrike" kern="1200" cap="none" spc="0" normalizeH="0" baseline="0" noProof="0">
                <a:ln>
                  <a:noFill/>
                </a:ln>
                <a:solidFill>
                  <a:srgbClr val="141B4D"/>
                </a:solidFill>
                <a:effectLst/>
                <a:uLnTx/>
                <a:uFillTx/>
                <a:latin typeface="Arial"/>
                <a:ea typeface="+mn-ea"/>
                <a:cs typeface="+mn-cs"/>
              </a:rPr>
              <a:t> offer a path for plan sponsors to designate an investment for </a:t>
            </a:r>
            <a:r>
              <a:rPr kumimoji="0" lang="en-US" sz="1600" b="1" i="0" u="none" strike="noStrike" kern="1200" cap="none" spc="0" normalizeH="0" baseline="0" noProof="0">
                <a:ln>
                  <a:noFill/>
                </a:ln>
                <a:solidFill>
                  <a:srgbClr val="141B4D"/>
                </a:solidFill>
                <a:effectLst/>
                <a:uLnTx/>
                <a:uFillTx/>
                <a:latin typeface="Arial"/>
                <a:ea typeface="+mn-ea"/>
                <a:cs typeface="+mn-cs"/>
              </a:rPr>
              <a:t>participants who fail to choose their own</a:t>
            </a:r>
          </a:p>
        </p:txBody>
      </p:sp>
      <p:sp>
        <p:nvSpPr>
          <p:cNvPr id="8" name="TextBox 7">
            <a:extLst>
              <a:ext uri="{FF2B5EF4-FFF2-40B4-BE49-F238E27FC236}">
                <a16:creationId xmlns:a16="http://schemas.microsoft.com/office/drawing/2014/main" id="{A98577C8-7BCB-56F6-9FF2-33CA273D6F41}"/>
              </a:ext>
            </a:extLst>
          </p:cNvPr>
          <p:cNvSpPr txBox="1"/>
          <p:nvPr/>
        </p:nvSpPr>
        <p:spPr>
          <a:xfrm>
            <a:off x="289502" y="4747510"/>
            <a:ext cx="11182294"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kumimoji="0" lang="en-US" sz="1600" b="1" i="0" u="none" strike="noStrike" kern="1200" cap="none" spc="0" normalizeH="0" baseline="0" noProof="0">
                <a:ln>
                  <a:noFill/>
                </a:ln>
                <a:solidFill>
                  <a:srgbClr val="141B4D"/>
                </a:solidFill>
                <a:effectLst/>
                <a:uLnTx/>
                <a:uFillTx/>
                <a:latin typeface="Arial"/>
                <a:ea typeface="+mn-ea"/>
                <a:cs typeface="+mn-cs"/>
              </a:rPr>
              <a:t>The following investments qualify:</a:t>
            </a:r>
          </a:p>
        </p:txBody>
      </p:sp>
      <p:sp>
        <p:nvSpPr>
          <p:cNvPr id="11" name="Rectangle 10">
            <a:extLst>
              <a:ext uri="{FF2B5EF4-FFF2-40B4-BE49-F238E27FC236}">
                <a16:creationId xmlns:a16="http://schemas.microsoft.com/office/drawing/2014/main" id="{0BC25702-FEED-74B1-231E-2A0907A75174}"/>
              </a:ext>
            </a:extLst>
          </p:cNvPr>
          <p:cNvSpPr/>
          <p:nvPr/>
        </p:nvSpPr>
        <p:spPr>
          <a:xfrm>
            <a:off x="501240" y="5151648"/>
            <a:ext cx="2578101" cy="1099479"/>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r>
              <a:rPr lang="en-US" sz="1600">
                <a:solidFill>
                  <a:schemeClr val="bg1"/>
                </a:solidFill>
              </a:rPr>
              <a:t>Target date funds</a:t>
            </a:r>
          </a:p>
          <a:p>
            <a:pPr algn="ctr">
              <a:lnSpc>
                <a:spcPct val="90000"/>
              </a:lnSpc>
            </a:pPr>
            <a:r>
              <a:rPr lang="en-US" sz="1600">
                <a:solidFill>
                  <a:schemeClr val="bg1"/>
                </a:solidFill>
              </a:rPr>
              <a:t>(or Lifecycle funds)</a:t>
            </a:r>
          </a:p>
        </p:txBody>
      </p:sp>
      <p:sp>
        <p:nvSpPr>
          <p:cNvPr id="12" name="Rectangle 11">
            <a:extLst>
              <a:ext uri="{FF2B5EF4-FFF2-40B4-BE49-F238E27FC236}">
                <a16:creationId xmlns:a16="http://schemas.microsoft.com/office/drawing/2014/main" id="{FCC31A52-7C82-EC82-85CB-25FA452334D5}"/>
              </a:ext>
            </a:extLst>
          </p:cNvPr>
          <p:cNvSpPr/>
          <p:nvPr/>
        </p:nvSpPr>
        <p:spPr>
          <a:xfrm>
            <a:off x="3331374" y="5159798"/>
            <a:ext cx="2578101" cy="1099479"/>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r>
              <a:rPr lang="en-US" sz="1600">
                <a:solidFill>
                  <a:schemeClr val="bg1"/>
                </a:solidFill>
              </a:rPr>
              <a:t>Balanced funds </a:t>
            </a:r>
          </a:p>
        </p:txBody>
      </p:sp>
      <p:sp>
        <p:nvSpPr>
          <p:cNvPr id="13" name="Rectangle 12">
            <a:extLst>
              <a:ext uri="{FF2B5EF4-FFF2-40B4-BE49-F238E27FC236}">
                <a16:creationId xmlns:a16="http://schemas.microsoft.com/office/drawing/2014/main" id="{458DF3FC-5245-27ED-C204-2FBF869B98B9}"/>
              </a:ext>
            </a:extLst>
          </p:cNvPr>
          <p:cNvSpPr/>
          <p:nvPr/>
        </p:nvSpPr>
        <p:spPr>
          <a:xfrm>
            <a:off x="6161508" y="5151647"/>
            <a:ext cx="2578101" cy="1099479"/>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r>
              <a:rPr lang="en-US" sz="1600">
                <a:solidFill>
                  <a:schemeClr val="bg1"/>
                </a:solidFill>
              </a:rPr>
              <a:t>Managed account services</a:t>
            </a:r>
          </a:p>
        </p:txBody>
      </p:sp>
      <p:sp>
        <p:nvSpPr>
          <p:cNvPr id="14" name="Rectangle 13">
            <a:extLst>
              <a:ext uri="{FF2B5EF4-FFF2-40B4-BE49-F238E27FC236}">
                <a16:creationId xmlns:a16="http://schemas.microsoft.com/office/drawing/2014/main" id="{7BA8AB0B-AE8F-1769-393B-533758C611F0}"/>
              </a:ext>
            </a:extLst>
          </p:cNvPr>
          <p:cNvSpPr/>
          <p:nvPr/>
        </p:nvSpPr>
        <p:spPr>
          <a:xfrm>
            <a:off x="9041889" y="5159798"/>
            <a:ext cx="2578101" cy="1099479"/>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r>
              <a:rPr lang="en-US" sz="1600">
                <a:solidFill>
                  <a:schemeClr val="bg1"/>
                </a:solidFill>
              </a:rPr>
              <a:t>Capital preservation funds</a:t>
            </a:r>
            <a:r>
              <a:rPr lang="en-US" sz="1600" baseline="30000">
                <a:solidFill>
                  <a:schemeClr val="bg1"/>
                </a:solidFill>
              </a:rPr>
              <a:t>1</a:t>
            </a:r>
          </a:p>
        </p:txBody>
      </p:sp>
      <p:sp>
        <p:nvSpPr>
          <p:cNvPr id="15" name="TextBox 14">
            <a:extLst>
              <a:ext uri="{FF2B5EF4-FFF2-40B4-BE49-F238E27FC236}">
                <a16:creationId xmlns:a16="http://schemas.microsoft.com/office/drawing/2014/main" id="{FCEED5FA-F812-50F6-118E-DA2E4E4A589B}"/>
              </a:ext>
            </a:extLst>
          </p:cNvPr>
          <p:cNvSpPr txBox="1"/>
          <p:nvPr/>
        </p:nvSpPr>
        <p:spPr>
          <a:xfrm>
            <a:off x="502756" y="6590395"/>
            <a:ext cx="10938177" cy="490685"/>
          </a:xfrm>
          <a:prstGeom prst="rect">
            <a:avLst/>
          </a:prstGeom>
          <a:noFill/>
        </p:spPr>
        <p:txBody>
          <a:bodyPr wrap="square" lIns="0" tIns="0" rIns="0" bIns="0" rtlCol="0">
            <a:noAutofit/>
          </a:bodyPr>
          <a:lstStyle/>
          <a:p>
            <a:pPr defTabSz="914377">
              <a:lnSpc>
                <a:spcPct val="112000"/>
              </a:lnSpc>
              <a:defRPr/>
            </a:pPr>
            <a:r>
              <a:rPr lang="en-US" sz="800">
                <a:solidFill>
                  <a:srgbClr val="000000"/>
                </a:solidFill>
                <a:latin typeface="Arial"/>
              </a:rPr>
              <a:t>1 Capital Preservation Funds can only be used for the first 120 days of participation</a:t>
            </a:r>
            <a:endParaRPr kumimoji="0" lang="en-US" sz="800" b="0" i="0" u="none" strike="noStrike" kern="1200" cap="none" spc="0" normalizeH="0" baseline="0" noProof="0">
              <a:ln>
                <a:noFill/>
              </a:ln>
              <a:solidFill>
                <a:srgbClr val="000000"/>
              </a:solidFill>
              <a:effectLst/>
              <a:uLnTx/>
              <a:uFillTx/>
              <a:latin typeface="Arial"/>
              <a:ea typeface="+mn-ea"/>
              <a:cs typeface="+mn-cs"/>
            </a:endParaRPr>
          </a:p>
        </p:txBody>
      </p:sp>
      <p:grpSp>
        <p:nvGrpSpPr>
          <p:cNvPr id="5" name="Group 4">
            <a:extLst>
              <a:ext uri="{FF2B5EF4-FFF2-40B4-BE49-F238E27FC236}">
                <a16:creationId xmlns:a16="http://schemas.microsoft.com/office/drawing/2014/main" id="{099A11D5-9B70-4BDE-41D2-CF937CFF7C1F}"/>
              </a:ext>
            </a:extLst>
          </p:cNvPr>
          <p:cNvGrpSpPr/>
          <p:nvPr/>
        </p:nvGrpSpPr>
        <p:grpSpPr>
          <a:xfrm>
            <a:off x="6215494" y="2532878"/>
            <a:ext cx="822960" cy="822960"/>
            <a:chOff x="7576898" y="746932"/>
            <a:chExt cx="822960" cy="822960"/>
          </a:xfrm>
        </p:grpSpPr>
        <p:sp>
          <p:nvSpPr>
            <p:cNvPr id="6" name="Oval 5">
              <a:extLst>
                <a:ext uri="{FF2B5EF4-FFF2-40B4-BE49-F238E27FC236}">
                  <a16:creationId xmlns:a16="http://schemas.microsoft.com/office/drawing/2014/main" id="{7FC2391F-3CF3-A2D5-534D-1850399189A7}"/>
                </a:ext>
              </a:extLst>
            </p:cNvPr>
            <p:cNvSpPr/>
            <p:nvPr/>
          </p:nvSpPr>
          <p:spPr>
            <a:xfrm>
              <a:off x="7683138" y="845854"/>
              <a:ext cx="610480" cy="6104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9" name="Graphic 36">
              <a:extLst>
                <a:ext uri="{FF2B5EF4-FFF2-40B4-BE49-F238E27FC236}">
                  <a16:creationId xmlns:a16="http://schemas.microsoft.com/office/drawing/2014/main" id="{7D2A5C48-6759-59B7-BBC5-DBC67C3EF06B}"/>
                </a:ext>
              </a:extLst>
            </p:cNvPr>
            <p:cNvSpPr>
              <a:spLocks noChangeAspect="1"/>
            </p:cNvSpPr>
            <p:nvPr/>
          </p:nvSpPr>
          <p:spPr>
            <a:xfrm>
              <a:off x="7576898" y="746932"/>
              <a:ext cx="822960" cy="822960"/>
            </a:xfrm>
            <a:custGeom>
              <a:avLst/>
              <a:gdLst>
                <a:gd name="connsiteX0" fmla="*/ 342900 w 685800"/>
                <a:gd name="connsiteY0" fmla="*/ 0 h 685800"/>
                <a:gd name="connsiteX1" fmla="*/ 0 w 685800"/>
                <a:gd name="connsiteY1" fmla="*/ 342900 h 685800"/>
                <a:gd name="connsiteX2" fmla="*/ 342900 w 685800"/>
                <a:gd name="connsiteY2" fmla="*/ 685800 h 685800"/>
                <a:gd name="connsiteX3" fmla="*/ 685800 w 685800"/>
                <a:gd name="connsiteY3" fmla="*/ 342900 h 685800"/>
                <a:gd name="connsiteX4" fmla="*/ 342900 w 685800"/>
                <a:gd name="connsiteY4" fmla="*/ 0 h 685800"/>
                <a:gd name="connsiteX5" fmla="*/ 445770 w 685800"/>
                <a:gd name="connsiteY5" fmla="*/ 240030 h 685800"/>
                <a:gd name="connsiteX6" fmla="*/ 462915 w 685800"/>
                <a:gd name="connsiteY6" fmla="*/ 240030 h 685800"/>
                <a:gd name="connsiteX7" fmla="*/ 462915 w 685800"/>
                <a:gd name="connsiteY7" fmla="*/ 445770 h 685800"/>
                <a:gd name="connsiteX8" fmla="*/ 445770 w 685800"/>
                <a:gd name="connsiteY8" fmla="*/ 445770 h 685800"/>
                <a:gd name="connsiteX9" fmla="*/ 377190 w 685800"/>
                <a:gd name="connsiteY9" fmla="*/ 291465 h 685800"/>
                <a:gd name="connsiteX10" fmla="*/ 394335 w 685800"/>
                <a:gd name="connsiteY10" fmla="*/ 291465 h 685800"/>
                <a:gd name="connsiteX11" fmla="*/ 394335 w 685800"/>
                <a:gd name="connsiteY11" fmla="*/ 445770 h 685800"/>
                <a:gd name="connsiteX12" fmla="*/ 377190 w 685800"/>
                <a:gd name="connsiteY12" fmla="*/ 445770 h 685800"/>
                <a:gd name="connsiteX13" fmla="*/ 308610 w 685800"/>
                <a:gd name="connsiteY13" fmla="*/ 360045 h 685800"/>
                <a:gd name="connsiteX14" fmla="*/ 325755 w 685800"/>
                <a:gd name="connsiteY14" fmla="*/ 360045 h 685800"/>
                <a:gd name="connsiteX15" fmla="*/ 325755 w 685800"/>
                <a:gd name="connsiteY15" fmla="*/ 445770 h 685800"/>
                <a:gd name="connsiteX16" fmla="*/ 308610 w 685800"/>
                <a:gd name="connsiteY16" fmla="*/ 445770 h 685800"/>
                <a:gd name="connsiteX17" fmla="*/ 240030 w 685800"/>
                <a:gd name="connsiteY17" fmla="*/ 411480 h 685800"/>
                <a:gd name="connsiteX18" fmla="*/ 257175 w 685800"/>
                <a:gd name="connsiteY18" fmla="*/ 411480 h 685800"/>
                <a:gd name="connsiteX19" fmla="*/ 257175 w 685800"/>
                <a:gd name="connsiteY19" fmla="*/ 445770 h 685800"/>
                <a:gd name="connsiteX20" fmla="*/ 240030 w 685800"/>
                <a:gd name="connsiteY20" fmla="*/ 445770 h 685800"/>
                <a:gd name="connsiteX21" fmla="*/ 514350 w 685800"/>
                <a:gd name="connsiteY21" fmla="*/ 480060 h 685800"/>
                <a:gd name="connsiteX22" fmla="*/ 171450 w 685800"/>
                <a:gd name="connsiteY22" fmla="*/ 480060 h 685800"/>
                <a:gd name="connsiteX23" fmla="*/ 171450 w 685800"/>
                <a:gd name="connsiteY23" fmla="*/ 205740 h 685800"/>
                <a:gd name="connsiteX24" fmla="*/ 188595 w 685800"/>
                <a:gd name="connsiteY24" fmla="*/ 205740 h 685800"/>
                <a:gd name="connsiteX25" fmla="*/ 188595 w 685800"/>
                <a:gd name="connsiteY25" fmla="*/ 462915 h 685800"/>
                <a:gd name="connsiteX26" fmla="*/ 514350 w 685800"/>
                <a:gd name="connsiteY26" fmla="*/ 46291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85800" h="685800">
                  <a:moveTo>
                    <a:pt x="342900" y="0"/>
                  </a:moveTo>
                  <a:cubicBezTo>
                    <a:pt x="153521" y="0"/>
                    <a:pt x="0" y="153521"/>
                    <a:pt x="0" y="342900"/>
                  </a:cubicBezTo>
                  <a:cubicBezTo>
                    <a:pt x="0" y="532279"/>
                    <a:pt x="153521" y="685800"/>
                    <a:pt x="342900" y="685800"/>
                  </a:cubicBezTo>
                  <a:cubicBezTo>
                    <a:pt x="532279" y="685800"/>
                    <a:pt x="685800" y="532279"/>
                    <a:pt x="685800" y="342900"/>
                  </a:cubicBezTo>
                  <a:cubicBezTo>
                    <a:pt x="685800" y="153521"/>
                    <a:pt x="532279" y="0"/>
                    <a:pt x="342900" y="0"/>
                  </a:cubicBezTo>
                  <a:close/>
                  <a:moveTo>
                    <a:pt x="445770" y="240030"/>
                  </a:moveTo>
                  <a:lnTo>
                    <a:pt x="462915" y="240030"/>
                  </a:lnTo>
                  <a:lnTo>
                    <a:pt x="462915" y="445770"/>
                  </a:lnTo>
                  <a:lnTo>
                    <a:pt x="445770" y="445770"/>
                  </a:lnTo>
                  <a:close/>
                  <a:moveTo>
                    <a:pt x="377190" y="291465"/>
                  </a:moveTo>
                  <a:lnTo>
                    <a:pt x="394335" y="291465"/>
                  </a:lnTo>
                  <a:lnTo>
                    <a:pt x="394335" y="445770"/>
                  </a:lnTo>
                  <a:lnTo>
                    <a:pt x="377190" y="445770"/>
                  </a:lnTo>
                  <a:close/>
                  <a:moveTo>
                    <a:pt x="308610" y="360045"/>
                  </a:moveTo>
                  <a:lnTo>
                    <a:pt x="325755" y="360045"/>
                  </a:lnTo>
                  <a:lnTo>
                    <a:pt x="325755" y="445770"/>
                  </a:lnTo>
                  <a:lnTo>
                    <a:pt x="308610" y="445770"/>
                  </a:lnTo>
                  <a:close/>
                  <a:moveTo>
                    <a:pt x="240030" y="411480"/>
                  </a:moveTo>
                  <a:lnTo>
                    <a:pt x="257175" y="411480"/>
                  </a:lnTo>
                  <a:lnTo>
                    <a:pt x="257175" y="445770"/>
                  </a:lnTo>
                  <a:lnTo>
                    <a:pt x="240030" y="445770"/>
                  </a:lnTo>
                  <a:close/>
                  <a:moveTo>
                    <a:pt x="514350" y="480060"/>
                  </a:moveTo>
                  <a:lnTo>
                    <a:pt x="171450" y="480060"/>
                  </a:lnTo>
                  <a:lnTo>
                    <a:pt x="171450" y="205740"/>
                  </a:lnTo>
                  <a:lnTo>
                    <a:pt x="188595" y="205740"/>
                  </a:lnTo>
                  <a:lnTo>
                    <a:pt x="188595" y="462915"/>
                  </a:lnTo>
                  <a:lnTo>
                    <a:pt x="514350" y="462915"/>
                  </a:lnTo>
                  <a:close/>
                </a:path>
              </a:pathLst>
            </a:custGeom>
            <a:solidFill>
              <a:srgbClr val="141B4D"/>
            </a:solidFill>
            <a:ln w="170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pic>
        <p:nvPicPr>
          <p:cNvPr id="10" name="Picture 9">
            <a:extLst>
              <a:ext uri="{FF2B5EF4-FFF2-40B4-BE49-F238E27FC236}">
                <a16:creationId xmlns:a16="http://schemas.microsoft.com/office/drawing/2014/main" id="{D2B153D8-F218-29EC-264E-AFA9B1DB7DF2}"/>
              </a:ext>
              <a:ext uri="{C183D7F6-B498-43B3-948B-1728B52AA6E4}">
                <adec:decorative xmlns:adec="http://schemas.microsoft.com/office/drawing/2017/decorative" val="1"/>
              </a:ext>
            </a:extLst>
          </p:cNvPr>
          <p:cNvPicPr>
            <a:picLocks noChangeAspect="1"/>
          </p:cNvPicPr>
          <p:nvPr/>
        </p:nvPicPr>
        <p:blipFill>
          <a:blip r:embed="rId3" cstate="screen">
            <a:biLevel thresh="25000"/>
            <a:extLst>
              <a:ext uri="{28A0092B-C50C-407E-A947-70E740481C1C}">
                <a14:useLocalDpi xmlns:a14="http://schemas.microsoft.com/office/drawing/2010/main"/>
              </a:ext>
            </a:extLst>
          </a:blip>
          <a:stretch>
            <a:fillRect/>
          </a:stretch>
        </p:blipFill>
        <p:spPr>
          <a:xfrm>
            <a:off x="5798820" y="2735028"/>
            <a:ext cx="594360" cy="914400"/>
          </a:xfrm>
          <a:prstGeom prst="rect">
            <a:avLst/>
          </a:prstGeom>
        </p:spPr>
      </p:pic>
      <p:sp>
        <p:nvSpPr>
          <p:cNvPr id="16" name="TextBox 15">
            <a:extLst>
              <a:ext uri="{FF2B5EF4-FFF2-40B4-BE49-F238E27FC236}">
                <a16:creationId xmlns:a16="http://schemas.microsoft.com/office/drawing/2014/main" id="{4EAE75CF-1C6D-9D37-EC16-DE1312D8C3E7}"/>
              </a:ext>
            </a:extLst>
          </p:cNvPr>
          <p:cNvSpPr txBox="1"/>
          <p:nvPr/>
        </p:nvSpPr>
        <p:spPr>
          <a:xfrm>
            <a:off x="4637908" y="3770071"/>
            <a:ext cx="2916183" cy="1000274"/>
          </a:xfrm>
          <a:prstGeom prst="rect">
            <a:avLst/>
          </a:prstGeom>
          <a:noFill/>
        </p:spPr>
        <p:txBody>
          <a:bodyPr wrap="none" rtlCol="0">
            <a:spAutoFit/>
          </a:bodyPr>
          <a:lstStyle/>
          <a:p>
            <a:pPr algn="ctr"/>
            <a:r>
              <a:rPr lang="en-US" sz="1800">
                <a:solidFill>
                  <a:schemeClr val="bg1"/>
                </a:solidFill>
              </a:rPr>
              <a:t>Enrollment – Retirement  </a:t>
            </a:r>
          </a:p>
          <a:p>
            <a:pPr algn="ctr"/>
            <a:r>
              <a:rPr lang="en-US" sz="500">
                <a:solidFill>
                  <a:schemeClr val="bg1"/>
                </a:solidFill>
              </a:rPr>
              <a:t> </a:t>
            </a:r>
          </a:p>
          <a:p>
            <a:pPr algn="ctr"/>
            <a:r>
              <a:rPr lang="en-US" b="1">
                <a:solidFill>
                  <a:schemeClr val="bg1"/>
                </a:solidFill>
              </a:rPr>
              <a:t>1 fund for entire lifecycle</a:t>
            </a:r>
            <a:br>
              <a:rPr lang="en-US">
                <a:solidFill>
                  <a:schemeClr val="bg1"/>
                </a:solidFill>
              </a:rPr>
            </a:br>
            <a:endParaRPr lang="en-US">
              <a:solidFill>
                <a:schemeClr val="bg1"/>
              </a:solidFill>
            </a:endParaRPr>
          </a:p>
        </p:txBody>
      </p:sp>
    </p:spTree>
    <p:extLst>
      <p:ext uri="{BB962C8B-B14F-4D97-AF65-F5344CB8AC3E}">
        <p14:creationId xmlns:p14="http://schemas.microsoft.com/office/powerpoint/2010/main" val="1331613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ABBF2FC-2E45-F38C-47E5-E71C57A651E7}"/>
              </a:ext>
            </a:extLst>
          </p:cNvPr>
          <p:cNvSpPr/>
          <p:nvPr/>
        </p:nvSpPr>
        <p:spPr>
          <a:xfrm>
            <a:off x="0" y="3810223"/>
            <a:ext cx="12192000" cy="2557041"/>
          </a:xfrm>
          <a:prstGeom prst="rect">
            <a:avLst/>
          </a:prstGeom>
          <a:solidFill>
            <a:srgbClr val="0087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D89A3A-07BC-170D-EB83-6E640B6E8313}"/>
              </a:ext>
            </a:extLst>
          </p:cNvPr>
          <p:cNvSpPr/>
          <p:nvPr/>
        </p:nvSpPr>
        <p:spPr>
          <a:xfrm>
            <a:off x="0" y="1422960"/>
            <a:ext cx="12192000" cy="1993927"/>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C369B2-E353-9484-844A-70914B680BF8}"/>
              </a:ext>
            </a:extLst>
          </p:cNvPr>
          <p:cNvSpPr>
            <a:spLocks noGrp="1"/>
          </p:cNvSpPr>
          <p:nvPr>
            <p:ph type="title"/>
          </p:nvPr>
        </p:nvSpPr>
        <p:spPr>
          <a:xfrm>
            <a:off x="289502" y="581608"/>
            <a:ext cx="12065289" cy="1325563"/>
          </a:xfrm>
        </p:spPr>
        <p:txBody>
          <a:bodyPr>
            <a:normAutofit/>
          </a:bodyPr>
          <a:lstStyle/>
          <a:p>
            <a:r>
              <a:rPr lang="en-US" sz="2800" b="1">
                <a:solidFill>
                  <a:srgbClr val="1931A7"/>
                </a:solidFill>
                <a:latin typeface="Georgia" panose="02040502050405020303" pitchFamily="18" charset="0"/>
                <a:cs typeface="Arial" panose="020B0604020202020204" pitchFamily="34" charset="0"/>
              </a:rPr>
              <a:t>Plan Sponsors can help participants by using a Dynamic Default </a:t>
            </a:r>
            <a:endParaRPr lang="en-US" sz="2800"/>
          </a:p>
        </p:txBody>
      </p:sp>
      <p:sp>
        <p:nvSpPr>
          <p:cNvPr id="6" name="Arrow: Right 5">
            <a:extLst>
              <a:ext uri="{FF2B5EF4-FFF2-40B4-BE49-F238E27FC236}">
                <a16:creationId xmlns:a16="http://schemas.microsoft.com/office/drawing/2014/main" id="{96C9FEDA-5B52-83A6-C594-FC1718B45FBD}"/>
              </a:ext>
            </a:extLst>
          </p:cNvPr>
          <p:cNvSpPr/>
          <p:nvPr/>
        </p:nvSpPr>
        <p:spPr>
          <a:xfrm>
            <a:off x="5495109" y="4578930"/>
            <a:ext cx="1201783" cy="459377"/>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TextBox 16">
            <a:extLst>
              <a:ext uri="{FF2B5EF4-FFF2-40B4-BE49-F238E27FC236}">
                <a16:creationId xmlns:a16="http://schemas.microsoft.com/office/drawing/2014/main" id="{A7519C8F-58DC-5796-AF7C-410DCC0E13A4}"/>
              </a:ext>
            </a:extLst>
          </p:cNvPr>
          <p:cNvSpPr txBox="1"/>
          <p:nvPr/>
        </p:nvSpPr>
        <p:spPr>
          <a:xfrm>
            <a:off x="3227669" y="5151901"/>
            <a:ext cx="2146742" cy="615553"/>
          </a:xfrm>
          <a:prstGeom prst="rect">
            <a:avLst/>
          </a:prstGeom>
          <a:noFill/>
        </p:spPr>
        <p:txBody>
          <a:bodyPr wrap="none" rtlCol="0">
            <a:spAutoFit/>
          </a:bodyPr>
          <a:lstStyle/>
          <a:p>
            <a:pPr algn="ctr"/>
            <a:r>
              <a:rPr lang="en-US" sz="1800">
                <a:solidFill>
                  <a:schemeClr val="bg1"/>
                </a:solidFill>
              </a:rPr>
              <a:t>Growth-opportunity</a:t>
            </a:r>
          </a:p>
          <a:p>
            <a:pPr algn="ctr"/>
            <a:r>
              <a:rPr lang="en-US" sz="1600">
                <a:solidFill>
                  <a:schemeClr val="bg1"/>
                </a:solidFill>
              </a:rPr>
              <a:t>Age 25</a:t>
            </a:r>
          </a:p>
        </p:txBody>
      </p:sp>
      <p:sp>
        <p:nvSpPr>
          <p:cNvPr id="18" name="TextBox 17">
            <a:extLst>
              <a:ext uri="{FF2B5EF4-FFF2-40B4-BE49-F238E27FC236}">
                <a16:creationId xmlns:a16="http://schemas.microsoft.com/office/drawing/2014/main" id="{9364B0B3-D9B3-4179-83F1-C225A36198D9}"/>
              </a:ext>
            </a:extLst>
          </p:cNvPr>
          <p:cNvSpPr txBox="1"/>
          <p:nvPr/>
        </p:nvSpPr>
        <p:spPr>
          <a:xfrm>
            <a:off x="6323351" y="5146304"/>
            <a:ext cx="3134192" cy="615553"/>
          </a:xfrm>
          <a:prstGeom prst="rect">
            <a:avLst/>
          </a:prstGeom>
          <a:noFill/>
        </p:spPr>
        <p:txBody>
          <a:bodyPr wrap="none" rtlCol="0">
            <a:spAutoFit/>
          </a:bodyPr>
          <a:lstStyle/>
          <a:p>
            <a:pPr algn="ctr"/>
            <a:r>
              <a:rPr lang="en-US">
                <a:solidFill>
                  <a:schemeClr val="bg1"/>
                </a:solidFill>
              </a:rPr>
              <a:t>Protected retirement solution</a:t>
            </a:r>
            <a:endParaRPr lang="en-US" sz="1800">
              <a:solidFill>
                <a:schemeClr val="bg1"/>
              </a:solidFill>
            </a:endParaRPr>
          </a:p>
          <a:p>
            <a:pPr algn="ctr"/>
            <a:r>
              <a:rPr lang="en-US" sz="1600">
                <a:solidFill>
                  <a:schemeClr val="bg1"/>
                </a:solidFill>
              </a:rPr>
              <a:t>Age 50</a:t>
            </a:r>
          </a:p>
        </p:txBody>
      </p:sp>
      <p:sp>
        <p:nvSpPr>
          <p:cNvPr id="21" name="TextBox 20">
            <a:extLst>
              <a:ext uri="{FF2B5EF4-FFF2-40B4-BE49-F238E27FC236}">
                <a16:creationId xmlns:a16="http://schemas.microsoft.com/office/drawing/2014/main" id="{20396356-63C3-E78D-6D39-D9CC4838D7DD}"/>
              </a:ext>
            </a:extLst>
          </p:cNvPr>
          <p:cNvSpPr txBox="1"/>
          <p:nvPr/>
        </p:nvSpPr>
        <p:spPr>
          <a:xfrm>
            <a:off x="4637909" y="2650198"/>
            <a:ext cx="2916183" cy="1000274"/>
          </a:xfrm>
          <a:prstGeom prst="rect">
            <a:avLst/>
          </a:prstGeom>
          <a:noFill/>
        </p:spPr>
        <p:txBody>
          <a:bodyPr wrap="none" rtlCol="0">
            <a:spAutoFit/>
          </a:bodyPr>
          <a:lstStyle/>
          <a:p>
            <a:pPr algn="ctr"/>
            <a:r>
              <a:rPr lang="en-US" sz="1800">
                <a:solidFill>
                  <a:schemeClr val="bg1"/>
                </a:solidFill>
              </a:rPr>
              <a:t>Enrollment – Retirement  </a:t>
            </a:r>
          </a:p>
          <a:p>
            <a:pPr algn="ctr"/>
            <a:r>
              <a:rPr lang="en-US" sz="500">
                <a:solidFill>
                  <a:schemeClr val="bg1"/>
                </a:solidFill>
              </a:rPr>
              <a:t> </a:t>
            </a:r>
          </a:p>
          <a:p>
            <a:pPr algn="ctr"/>
            <a:r>
              <a:rPr lang="en-US" b="1">
                <a:solidFill>
                  <a:schemeClr val="bg1"/>
                </a:solidFill>
              </a:rPr>
              <a:t>1 fund for entire lifecycle</a:t>
            </a:r>
            <a:br>
              <a:rPr lang="en-US">
                <a:solidFill>
                  <a:schemeClr val="bg1"/>
                </a:solidFill>
              </a:rPr>
            </a:br>
            <a:endParaRPr lang="en-US">
              <a:solidFill>
                <a:schemeClr val="bg1"/>
              </a:solidFill>
            </a:endParaRPr>
          </a:p>
        </p:txBody>
      </p:sp>
      <p:sp>
        <p:nvSpPr>
          <p:cNvPr id="24" name="TextBox 23">
            <a:extLst>
              <a:ext uri="{FF2B5EF4-FFF2-40B4-BE49-F238E27FC236}">
                <a16:creationId xmlns:a16="http://schemas.microsoft.com/office/drawing/2014/main" id="{D99D7AEE-5FDD-5B75-5A87-775BB25FB6F2}"/>
              </a:ext>
            </a:extLst>
          </p:cNvPr>
          <p:cNvSpPr txBox="1"/>
          <p:nvPr/>
        </p:nvSpPr>
        <p:spPr>
          <a:xfrm>
            <a:off x="289502" y="1453355"/>
            <a:ext cx="1839350" cy="338554"/>
          </a:xfrm>
          <a:prstGeom prst="rect">
            <a:avLst/>
          </a:prstGeom>
          <a:noFill/>
        </p:spPr>
        <p:txBody>
          <a:bodyPr wrap="none" rtlCol="0">
            <a:spAutoFit/>
          </a:bodyPr>
          <a:lstStyle/>
          <a:p>
            <a:r>
              <a:rPr lang="en-US" sz="1600">
                <a:solidFill>
                  <a:schemeClr val="bg1"/>
                </a:solidFill>
                <a:latin typeface="Arial" panose="020B0604020202020204" pitchFamily="34" charset="0"/>
                <a:cs typeface="Arial" panose="020B0604020202020204" pitchFamily="34" charset="0"/>
              </a:rPr>
              <a:t>Traditional Default</a:t>
            </a:r>
          </a:p>
        </p:txBody>
      </p:sp>
      <p:sp>
        <p:nvSpPr>
          <p:cNvPr id="25" name="TextBox 24">
            <a:extLst>
              <a:ext uri="{FF2B5EF4-FFF2-40B4-BE49-F238E27FC236}">
                <a16:creationId xmlns:a16="http://schemas.microsoft.com/office/drawing/2014/main" id="{25A97287-E082-A477-B371-5878EE27FA00}"/>
              </a:ext>
            </a:extLst>
          </p:cNvPr>
          <p:cNvSpPr txBox="1"/>
          <p:nvPr/>
        </p:nvSpPr>
        <p:spPr>
          <a:xfrm>
            <a:off x="234900" y="3837976"/>
            <a:ext cx="2045753" cy="553998"/>
          </a:xfrm>
          <a:prstGeom prst="rect">
            <a:avLst/>
          </a:prstGeom>
          <a:noFill/>
        </p:spPr>
        <p:txBody>
          <a:bodyPr wrap="none" rtlCol="0">
            <a:spAutoFit/>
          </a:bodyPr>
          <a:lstStyle/>
          <a:p>
            <a:r>
              <a:rPr lang="en-US" sz="1600">
                <a:solidFill>
                  <a:schemeClr val="bg1"/>
                </a:solidFill>
                <a:latin typeface="Arial" panose="020B0604020202020204" pitchFamily="34" charset="0"/>
                <a:cs typeface="Arial" panose="020B0604020202020204" pitchFamily="34" charset="0"/>
              </a:rPr>
              <a:t>Dynamic Default</a:t>
            </a:r>
          </a:p>
          <a:p>
            <a:r>
              <a:rPr lang="en-US" sz="1400" i="1">
                <a:solidFill>
                  <a:schemeClr val="bg1"/>
                </a:solidFill>
                <a:latin typeface="Arial" panose="020B0604020202020204" pitchFamily="34" charset="0"/>
                <a:cs typeface="Arial" panose="020B0604020202020204" pitchFamily="34" charset="0"/>
              </a:rPr>
              <a:t>Hypothetical example</a:t>
            </a:r>
            <a:r>
              <a:rPr lang="en-US" sz="1400" i="1" baseline="30000">
                <a:solidFill>
                  <a:schemeClr val="bg1"/>
                </a:solidFill>
                <a:latin typeface="Arial" panose="020B0604020202020204" pitchFamily="34" charset="0"/>
                <a:cs typeface="Arial" panose="020B0604020202020204" pitchFamily="34" charset="0"/>
              </a:rPr>
              <a:t>1</a:t>
            </a:r>
            <a:r>
              <a:rPr lang="en-US" sz="1400" i="1">
                <a:solidFill>
                  <a:schemeClr val="bg1"/>
                </a:solidFill>
                <a:latin typeface="Arial" panose="020B0604020202020204" pitchFamily="34" charset="0"/>
                <a:cs typeface="Arial" panose="020B0604020202020204" pitchFamily="34" charset="0"/>
              </a:rPr>
              <a:t> </a:t>
            </a:r>
          </a:p>
        </p:txBody>
      </p:sp>
      <p:sp>
        <p:nvSpPr>
          <p:cNvPr id="26" name="TextBox 25">
            <a:extLst>
              <a:ext uri="{FF2B5EF4-FFF2-40B4-BE49-F238E27FC236}">
                <a16:creationId xmlns:a16="http://schemas.microsoft.com/office/drawing/2014/main" id="{BB395B63-59E4-1B2B-2882-0DF0EE5A5DAB}"/>
              </a:ext>
            </a:extLst>
          </p:cNvPr>
          <p:cNvSpPr txBox="1"/>
          <p:nvPr/>
        </p:nvSpPr>
        <p:spPr>
          <a:xfrm>
            <a:off x="5849779" y="3434091"/>
            <a:ext cx="492443" cy="338554"/>
          </a:xfrm>
          <a:prstGeom prst="rect">
            <a:avLst/>
          </a:prstGeom>
          <a:noFill/>
        </p:spPr>
        <p:txBody>
          <a:bodyPr wrap="none" rtlCol="0">
            <a:spAutoFit/>
          </a:bodyPr>
          <a:lstStyle/>
          <a:p>
            <a:r>
              <a:rPr lang="en-US" sz="1600" b="1">
                <a:latin typeface="Arial" panose="020B0604020202020204" pitchFamily="34" charset="0"/>
                <a:cs typeface="Arial" panose="020B0604020202020204" pitchFamily="34" charset="0"/>
              </a:rPr>
              <a:t>Vs.</a:t>
            </a:r>
          </a:p>
        </p:txBody>
      </p:sp>
      <p:sp>
        <p:nvSpPr>
          <p:cNvPr id="8" name="TextBox 7">
            <a:extLst>
              <a:ext uri="{FF2B5EF4-FFF2-40B4-BE49-F238E27FC236}">
                <a16:creationId xmlns:a16="http://schemas.microsoft.com/office/drawing/2014/main" id="{0F421D4C-49B6-10B1-A446-D55F32AEC947}"/>
              </a:ext>
            </a:extLst>
          </p:cNvPr>
          <p:cNvSpPr txBox="1"/>
          <p:nvPr/>
        </p:nvSpPr>
        <p:spPr>
          <a:xfrm>
            <a:off x="289502" y="1050881"/>
            <a:ext cx="11274552"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lang="en-US" sz="1600" b="1">
                <a:solidFill>
                  <a:srgbClr val="141B4D"/>
                </a:solidFill>
                <a:latin typeface="Arial"/>
              </a:rPr>
              <a:t>We continue to innovate for the future </a:t>
            </a:r>
            <a:endParaRPr kumimoji="0" lang="en-US" sz="1600" b="1" i="0" u="none" strike="noStrike" kern="1200" cap="none" spc="0" normalizeH="0" baseline="0" noProof="0">
              <a:ln>
                <a:noFill/>
              </a:ln>
              <a:solidFill>
                <a:srgbClr val="141B4D"/>
              </a:solidFill>
              <a:effectLst/>
              <a:uLnTx/>
              <a:uFillTx/>
              <a:latin typeface="Arial"/>
              <a:ea typeface="+mn-ea"/>
              <a:cs typeface="+mn-cs"/>
            </a:endParaRPr>
          </a:p>
        </p:txBody>
      </p:sp>
      <p:sp>
        <p:nvSpPr>
          <p:cNvPr id="12" name="TextBox 11">
            <a:extLst>
              <a:ext uri="{FF2B5EF4-FFF2-40B4-BE49-F238E27FC236}">
                <a16:creationId xmlns:a16="http://schemas.microsoft.com/office/drawing/2014/main" id="{9161C694-09EF-FD2E-D34A-92FCA02A79A7}"/>
              </a:ext>
            </a:extLst>
          </p:cNvPr>
          <p:cNvSpPr txBox="1"/>
          <p:nvPr/>
        </p:nvSpPr>
        <p:spPr>
          <a:xfrm>
            <a:off x="329731" y="6515257"/>
            <a:ext cx="10938177" cy="490685"/>
          </a:xfrm>
          <a:prstGeom prst="rect">
            <a:avLst/>
          </a:prstGeom>
          <a:noFill/>
        </p:spPr>
        <p:txBody>
          <a:bodyPr wrap="square" lIns="0" tIns="0" rIns="0" bIns="0" rtlCol="0">
            <a:noAutofit/>
          </a:bodyPr>
          <a:lstStyle/>
          <a:p>
            <a:pPr defTabSz="914377">
              <a:lnSpc>
                <a:spcPct val="112000"/>
              </a:lnSpc>
              <a:defRPr/>
            </a:pPr>
            <a:r>
              <a:rPr lang="en-US" sz="800">
                <a:solidFill>
                  <a:srgbClr val="000000"/>
                </a:solidFill>
                <a:latin typeface="Arial"/>
              </a:rPr>
              <a:t>1 This example shows a protected retirement solution as the second default investment option at age 50; other default investment options could be selected. </a:t>
            </a:r>
          </a:p>
        </p:txBody>
      </p:sp>
      <p:sp>
        <p:nvSpPr>
          <p:cNvPr id="14" name="TextBox 13">
            <a:extLst>
              <a:ext uri="{FF2B5EF4-FFF2-40B4-BE49-F238E27FC236}">
                <a16:creationId xmlns:a16="http://schemas.microsoft.com/office/drawing/2014/main" id="{5981413D-AAC1-0DF0-4D0A-97A61A2CAA01}"/>
              </a:ext>
            </a:extLst>
          </p:cNvPr>
          <p:cNvSpPr txBox="1"/>
          <p:nvPr/>
        </p:nvSpPr>
        <p:spPr>
          <a:xfrm>
            <a:off x="4089898" y="5919448"/>
            <a:ext cx="6094268" cy="369332"/>
          </a:xfrm>
          <a:prstGeom prst="rect">
            <a:avLst/>
          </a:prstGeom>
          <a:noFill/>
        </p:spPr>
        <p:txBody>
          <a:bodyPr wrap="square">
            <a:spAutoFit/>
          </a:bodyPr>
          <a:lstStyle/>
          <a:p>
            <a:r>
              <a:rPr lang="en-US" b="1">
                <a:solidFill>
                  <a:schemeClr val="bg1"/>
                </a:solidFill>
              </a:rPr>
              <a:t>Transition from 1 fund to another</a:t>
            </a:r>
            <a:endParaRPr lang="en-US"/>
          </a:p>
        </p:txBody>
      </p:sp>
      <p:grpSp>
        <p:nvGrpSpPr>
          <p:cNvPr id="9" name="Group 8">
            <a:extLst>
              <a:ext uri="{FF2B5EF4-FFF2-40B4-BE49-F238E27FC236}">
                <a16:creationId xmlns:a16="http://schemas.microsoft.com/office/drawing/2014/main" id="{AFCB20C0-3B0F-FCE2-F15B-FF131B26946C}"/>
              </a:ext>
            </a:extLst>
          </p:cNvPr>
          <p:cNvGrpSpPr/>
          <p:nvPr/>
        </p:nvGrpSpPr>
        <p:grpSpPr>
          <a:xfrm>
            <a:off x="6215494" y="1464790"/>
            <a:ext cx="822960" cy="822960"/>
            <a:chOff x="7576898" y="746932"/>
            <a:chExt cx="822960" cy="822960"/>
          </a:xfrm>
        </p:grpSpPr>
        <p:sp>
          <p:nvSpPr>
            <p:cNvPr id="7" name="Oval 6">
              <a:extLst>
                <a:ext uri="{FF2B5EF4-FFF2-40B4-BE49-F238E27FC236}">
                  <a16:creationId xmlns:a16="http://schemas.microsoft.com/office/drawing/2014/main" id="{5B91FDCE-7F08-598C-D5F4-210C2B058418}"/>
                </a:ext>
              </a:extLst>
            </p:cNvPr>
            <p:cNvSpPr/>
            <p:nvPr/>
          </p:nvSpPr>
          <p:spPr>
            <a:xfrm>
              <a:off x="7683138" y="845854"/>
              <a:ext cx="610480" cy="6104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3" name="Graphic 36">
              <a:extLst>
                <a:ext uri="{FF2B5EF4-FFF2-40B4-BE49-F238E27FC236}">
                  <a16:creationId xmlns:a16="http://schemas.microsoft.com/office/drawing/2014/main" id="{9B9A5E32-8392-473D-3894-FD04A671F33E}"/>
                </a:ext>
              </a:extLst>
            </p:cNvPr>
            <p:cNvSpPr>
              <a:spLocks noChangeAspect="1"/>
            </p:cNvSpPr>
            <p:nvPr/>
          </p:nvSpPr>
          <p:spPr>
            <a:xfrm>
              <a:off x="7576898" y="746932"/>
              <a:ext cx="822960" cy="822960"/>
            </a:xfrm>
            <a:custGeom>
              <a:avLst/>
              <a:gdLst>
                <a:gd name="connsiteX0" fmla="*/ 342900 w 685800"/>
                <a:gd name="connsiteY0" fmla="*/ 0 h 685800"/>
                <a:gd name="connsiteX1" fmla="*/ 0 w 685800"/>
                <a:gd name="connsiteY1" fmla="*/ 342900 h 685800"/>
                <a:gd name="connsiteX2" fmla="*/ 342900 w 685800"/>
                <a:gd name="connsiteY2" fmla="*/ 685800 h 685800"/>
                <a:gd name="connsiteX3" fmla="*/ 685800 w 685800"/>
                <a:gd name="connsiteY3" fmla="*/ 342900 h 685800"/>
                <a:gd name="connsiteX4" fmla="*/ 342900 w 685800"/>
                <a:gd name="connsiteY4" fmla="*/ 0 h 685800"/>
                <a:gd name="connsiteX5" fmla="*/ 445770 w 685800"/>
                <a:gd name="connsiteY5" fmla="*/ 240030 h 685800"/>
                <a:gd name="connsiteX6" fmla="*/ 462915 w 685800"/>
                <a:gd name="connsiteY6" fmla="*/ 240030 h 685800"/>
                <a:gd name="connsiteX7" fmla="*/ 462915 w 685800"/>
                <a:gd name="connsiteY7" fmla="*/ 445770 h 685800"/>
                <a:gd name="connsiteX8" fmla="*/ 445770 w 685800"/>
                <a:gd name="connsiteY8" fmla="*/ 445770 h 685800"/>
                <a:gd name="connsiteX9" fmla="*/ 377190 w 685800"/>
                <a:gd name="connsiteY9" fmla="*/ 291465 h 685800"/>
                <a:gd name="connsiteX10" fmla="*/ 394335 w 685800"/>
                <a:gd name="connsiteY10" fmla="*/ 291465 h 685800"/>
                <a:gd name="connsiteX11" fmla="*/ 394335 w 685800"/>
                <a:gd name="connsiteY11" fmla="*/ 445770 h 685800"/>
                <a:gd name="connsiteX12" fmla="*/ 377190 w 685800"/>
                <a:gd name="connsiteY12" fmla="*/ 445770 h 685800"/>
                <a:gd name="connsiteX13" fmla="*/ 308610 w 685800"/>
                <a:gd name="connsiteY13" fmla="*/ 360045 h 685800"/>
                <a:gd name="connsiteX14" fmla="*/ 325755 w 685800"/>
                <a:gd name="connsiteY14" fmla="*/ 360045 h 685800"/>
                <a:gd name="connsiteX15" fmla="*/ 325755 w 685800"/>
                <a:gd name="connsiteY15" fmla="*/ 445770 h 685800"/>
                <a:gd name="connsiteX16" fmla="*/ 308610 w 685800"/>
                <a:gd name="connsiteY16" fmla="*/ 445770 h 685800"/>
                <a:gd name="connsiteX17" fmla="*/ 240030 w 685800"/>
                <a:gd name="connsiteY17" fmla="*/ 411480 h 685800"/>
                <a:gd name="connsiteX18" fmla="*/ 257175 w 685800"/>
                <a:gd name="connsiteY18" fmla="*/ 411480 h 685800"/>
                <a:gd name="connsiteX19" fmla="*/ 257175 w 685800"/>
                <a:gd name="connsiteY19" fmla="*/ 445770 h 685800"/>
                <a:gd name="connsiteX20" fmla="*/ 240030 w 685800"/>
                <a:gd name="connsiteY20" fmla="*/ 445770 h 685800"/>
                <a:gd name="connsiteX21" fmla="*/ 514350 w 685800"/>
                <a:gd name="connsiteY21" fmla="*/ 480060 h 685800"/>
                <a:gd name="connsiteX22" fmla="*/ 171450 w 685800"/>
                <a:gd name="connsiteY22" fmla="*/ 480060 h 685800"/>
                <a:gd name="connsiteX23" fmla="*/ 171450 w 685800"/>
                <a:gd name="connsiteY23" fmla="*/ 205740 h 685800"/>
                <a:gd name="connsiteX24" fmla="*/ 188595 w 685800"/>
                <a:gd name="connsiteY24" fmla="*/ 205740 h 685800"/>
                <a:gd name="connsiteX25" fmla="*/ 188595 w 685800"/>
                <a:gd name="connsiteY25" fmla="*/ 462915 h 685800"/>
                <a:gd name="connsiteX26" fmla="*/ 514350 w 685800"/>
                <a:gd name="connsiteY26" fmla="*/ 46291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85800" h="685800">
                  <a:moveTo>
                    <a:pt x="342900" y="0"/>
                  </a:moveTo>
                  <a:cubicBezTo>
                    <a:pt x="153521" y="0"/>
                    <a:pt x="0" y="153521"/>
                    <a:pt x="0" y="342900"/>
                  </a:cubicBezTo>
                  <a:cubicBezTo>
                    <a:pt x="0" y="532279"/>
                    <a:pt x="153521" y="685800"/>
                    <a:pt x="342900" y="685800"/>
                  </a:cubicBezTo>
                  <a:cubicBezTo>
                    <a:pt x="532279" y="685800"/>
                    <a:pt x="685800" y="532279"/>
                    <a:pt x="685800" y="342900"/>
                  </a:cubicBezTo>
                  <a:cubicBezTo>
                    <a:pt x="685800" y="153521"/>
                    <a:pt x="532279" y="0"/>
                    <a:pt x="342900" y="0"/>
                  </a:cubicBezTo>
                  <a:close/>
                  <a:moveTo>
                    <a:pt x="445770" y="240030"/>
                  </a:moveTo>
                  <a:lnTo>
                    <a:pt x="462915" y="240030"/>
                  </a:lnTo>
                  <a:lnTo>
                    <a:pt x="462915" y="445770"/>
                  </a:lnTo>
                  <a:lnTo>
                    <a:pt x="445770" y="445770"/>
                  </a:lnTo>
                  <a:close/>
                  <a:moveTo>
                    <a:pt x="377190" y="291465"/>
                  </a:moveTo>
                  <a:lnTo>
                    <a:pt x="394335" y="291465"/>
                  </a:lnTo>
                  <a:lnTo>
                    <a:pt x="394335" y="445770"/>
                  </a:lnTo>
                  <a:lnTo>
                    <a:pt x="377190" y="445770"/>
                  </a:lnTo>
                  <a:close/>
                  <a:moveTo>
                    <a:pt x="308610" y="360045"/>
                  </a:moveTo>
                  <a:lnTo>
                    <a:pt x="325755" y="360045"/>
                  </a:lnTo>
                  <a:lnTo>
                    <a:pt x="325755" y="445770"/>
                  </a:lnTo>
                  <a:lnTo>
                    <a:pt x="308610" y="445770"/>
                  </a:lnTo>
                  <a:close/>
                  <a:moveTo>
                    <a:pt x="240030" y="411480"/>
                  </a:moveTo>
                  <a:lnTo>
                    <a:pt x="257175" y="411480"/>
                  </a:lnTo>
                  <a:lnTo>
                    <a:pt x="257175" y="445770"/>
                  </a:lnTo>
                  <a:lnTo>
                    <a:pt x="240030" y="445770"/>
                  </a:lnTo>
                  <a:close/>
                  <a:moveTo>
                    <a:pt x="514350" y="480060"/>
                  </a:moveTo>
                  <a:lnTo>
                    <a:pt x="171450" y="480060"/>
                  </a:lnTo>
                  <a:lnTo>
                    <a:pt x="171450" y="205740"/>
                  </a:lnTo>
                  <a:lnTo>
                    <a:pt x="188595" y="205740"/>
                  </a:lnTo>
                  <a:lnTo>
                    <a:pt x="188595" y="462915"/>
                  </a:lnTo>
                  <a:lnTo>
                    <a:pt x="514350" y="462915"/>
                  </a:lnTo>
                  <a:close/>
                </a:path>
              </a:pathLst>
            </a:custGeom>
            <a:solidFill>
              <a:srgbClr val="141B4D"/>
            </a:solidFill>
            <a:ln w="170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10" name="Group 9">
            <a:extLst>
              <a:ext uri="{FF2B5EF4-FFF2-40B4-BE49-F238E27FC236}">
                <a16:creationId xmlns:a16="http://schemas.microsoft.com/office/drawing/2014/main" id="{979AB43A-B71C-4038-79AD-C59B2430A4A2}"/>
              </a:ext>
            </a:extLst>
          </p:cNvPr>
          <p:cNvGrpSpPr/>
          <p:nvPr/>
        </p:nvGrpSpPr>
        <p:grpSpPr>
          <a:xfrm>
            <a:off x="4493823" y="3887713"/>
            <a:ext cx="822960" cy="822960"/>
            <a:chOff x="7576898" y="746932"/>
            <a:chExt cx="822960" cy="822960"/>
          </a:xfrm>
        </p:grpSpPr>
        <p:sp>
          <p:nvSpPr>
            <p:cNvPr id="11" name="Oval 10">
              <a:extLst>
                <a:ext uri="{FF2B5EF4-FFF2-40B4-BE49-F238E27FC236}">
                  <a16:creationId xmlns:a16="http://schemas.microsoft.com/office/drawing/2014/main" id="{5AE77F3D-FBB1-984D-545B-040E981DCE65}"/>
                </a:ext>
              </a:extLst>
            </p:cNvPr>
            <p:cNvSpPr/>
            <p:nvPr/>
          </p:nvSpPr>
          <p:spPr>
            <a:xfrm>
              <a:off x="7683138" y="845854"/>
              <a:ext cx="610480" cy="6104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13" name="Graphic 36">
              <a:extLst>
                <a:ext uri="{FF2B5EF4-FFF2-40B4-BE49-F238E27FC236}">
                  <a16:creationId xmlns:a16="http://schemas.microsoft.com/office/drawing/2014/main" id="{B28569AF-4E58-DAEE-FFA9-E1CFF8DEB143}"/>
                </a:ext>
              </a:extLst>
            </p:cNvPr>
            <p:cNvSpPr>
              <a:spLocks noChangeAspect="1"/>
            </p:cNvSpPr>
            <p:nvPr/>
          </p:nvSpPr>
          <p:spPr>
            <a:xfrm>
              <a:off x="7576898" y="746932"/>
              <a:ext cx="822960" cy="822960"/>
            </a:xfrm>
            <a:custGeom>
              <a:avLst/>
              <a:gdLst>
                <a:gd name="connsiteX0" fmla="*/ 342900 w 685800"/>
                <a:gd name="connsiteY0" fmla="*/ 0 h 685800"/>
                <a:gd name="connsiteX1" fmla="*/ 0 w 685800"/>
                <a:gd name="connsiteY1" fmla="*/ 342900 h 685800"/>
                <a:gd name="connsiteX2" fmla="*/ 342900 w 685800"/>
                <a:gd name="connsiteY2" fmla="*/ 685800 h 685800"/>
                <a:gd name="connsiteX3" fmla="*/ 685800 w 685800"/>
                <a:gd name="connsiteY3" fmla="*/ 342900 h 685800"/>
                <a:gd name="connsiteX4" fmla="*/ 342900 w 685800"/>
                <a:gd name="connsiteY4" fmla="*/ 0 h 685800"/>
                <a:gd name="connsiteX5" fmla="*/ 445770 w 685800"/>
                <a:gd name="connsiteY5" fmla="*/ 240030 h 685800"/>
                <a:gd name="connsiteX6" fmla="*/ 462915 w 685800"/>
                <a:gd name="connsiteY6" fmla="*/ 240030 h 685800"/>
                <a:gd name="connsiteX7" fmla="*/ 462915 w 685800"/>
                <a:gd name="connsiteY7" fmla="*/ 445770 h 685800"/>
                <a:gd name="connsiteX8" fmla="*/ 445770 w 685800"/>
                <a:gd name="connsiteY8" fmla="*/ 445770 h 685800"/>
                <a:gd name="connsiteX9" fmla="*/ 377190 w 685800"/>
                <a:gd name="connsiteY9" fmla="*/ 291465 h 685800"/>
                <a:gd name="connsiteX10" fmla="*/ 394335 w 685800"/>
                <a:gd name="connsiteY10" fmla="*/ 291465 h 685800"/>
                <a:gd name="connsiteX11" fmla="*/ 394335 w 685800"/>
                <a:gd name="connsiteY11" fmla="*/ 445770 h 685800"/>
                <a:gd name="connsiteX12" fmla="*/ 377190 w 685800"/>
                <a:gd name="connsiteY12" fmla="*/ 445770 h 685800"/>
                <a:gd name="connsiteX13" fmla="*/ 308610 w 685800"/>
                <a:gd name="connsiteY13" fmla="*/ 360045 h 685800"/>
                <a:gd name="connsiteX14" fmla="*/ 325755 w 685800"/>
                <a:gd name="connsiteY14" fmla="*/ 360045 h 685800"/>
                <a:gd name="connsiteX15" fmla="*/ 325755 w 685800"/>
                <a:gd name="connsiteY15" fmla="*/ 445770 h 685800"/>
                <a:gd name="connsiteX16" fmla="*/ 308610 w 685800"/>
                <a:gd name="connsiteY16" fmla="*/ 445770 h 685800"/>
                <a:gd name="connsiteX17" fmla="*/ 240030 w 685800"/>
                <a:gd name="connsiteY17" fmla="*/ 411480 h 685800"/>
                <a:gd name="connsiteX18" fmla="*/ 257175 w 685800"/>
                <a:gd name="connsiteY18" fmla="*/ 411480 h 685800"/>
                <a:gd name="connsiteX19" fmla="*/ 257175 w 685800"/>
                <a:gd name="connsiteY19" fmla="*/ 445770 h 685800"/>
                <a:gd name="connsiteX20" fmla="*/ 240030 w 685800"/>
                <a:gd name="connsiteY20" fmla="*/ 445770 h 685800"/>
                <a:gd name="connsiteX21" fmla="*/ 514350 w 685800"/>
                <a:gd name="connsiteY21" fmla="*/ 480060 h 685800"/>
                <a:gd name="connsiteX22" fmla="*/ 171450 w 685800"/>
                <a:gd name="connsiteY22" fmla="*/ 480060 h 685800"/>
                <a:gd name="connsiteX23" fmla="*/ 171450 w 685800"/>
                <a:gd name="connsiteY23" fmla="*/ 205740 h 685800"/>
                <a:gd name="connsiteX24" fmla="*/ 188595 w 685800"/>
                <a:gd name="connsiteY24" fmla="*/ 205740 h 685800"/>
                <a:gd name="connsiteX25" fmla="*/ 188595 w 685800"/>
                <a:gd name="connsiteY25" fmla="*/ 462915 h 685800"/>
                <a:gd name="connsiteX26" fmla="*/ 514350 w 685800"/>
                <a:gd name="connsiteY26" fmla="*/ 46291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85800" h="685800">
                  <a:moveTo>
                    <a:pt x="342900" y="0"/>
                  </a:moveTo>
                  <a:cubicBezTo>
                    <a:pt x="153521" y="0"/>
                    <a:pt x="0" y="153521"/>
                    <a:pt x="0" y="342900"/>
                  </a:cubicBezTo>
                  <a:cubicBezTo>
                    <a:pt x="0" y="532279"/>
                    <a:pt x="153521" y="685800"/>
                    <a:pt x="342900" y="685800"/>
                  </a:cubicBezTo>
                  <a:cubicBezTo>
                    <a:pt x="532279" y="685800"/>
                    <a:pt x="685800" y="532279"/>
                    <a:pt x="685800" y="342900"/>
                  </a:cubicBezTo>
                  <a:cubicBezTo>
                    <a:pt x="685800" y="153521"/>
                    <a:pt x="532279" y="0"/>
                    <a:pt x="342900" y="0"/>
                  </a:cubicBezTo>
                  <a:close/>
                  <a:moveTo>
                    <a:pt x="445770" y="240030"/>
                  </a:moveTo>
                  <a:lnTo>
                    <a:pt x="462915" y="240030"/>
                  </a:lnTo>
                  <a:lnTo>
                    <a:pt x="462915" y="445770"/>
                  </a:lnTo>
                  <a:lnTo>
                    <a:pt x="445770" y="445770"/>
                  </a:lnTo>
                  <a:close/>
                  <a:moveTo>
                    <a:pt x="377190" y="291465"/>
                  </a:moveTo>
                  <a:lnTo>
                    <a:pt x="394335" y="291465"/>
                  </a:lnTo>
                  <a:lnTo>
                    <a:pt x="394335" y="445770"/>
                  </a:lnTo>
                  <a:lnTo>
                    <a:pt x="377190" y="445770"/>
                  </a:lnTo>
                  <a:close/>
                  <a:moveTo>
                    <a:pt x="308610" y="360045"/>
                  </a:moveTo>
                  <a:lnTo>
                    <a:pt x="325755" y="360045"/>
                  </a:lnTo>
                  <a:lnTo>
                    <a:pt x="325755" y="445770"/>
                  </a:lnTo>
                  <a:lnTo>
                    <a:pt x="308610" y="445770"/>
                  </a:lnTo>
                  <a:close/>
                  <a:moveTo>
                    <a:pt x="240030" y="411480"/>
                  </a:moveTo>
                  <a:lnTo>
                    <a:pt x="257175" y="411480"/>
                  </a:lnTo>
                  <a:lnTo>
                    <a:pt x="257175" y="445770"/>
                  </a:lnTo>
                  <a:lnTo>
                    <a:pt x="240030" y="445770"/>
                  </a:lnTo>
                  <a:close/>
                  <a:moveTo>
                    <a:pt x="514350" y="480060"/>
                  </a:moveTo>
                  <a:lnTo>
                    <a:pt x="171450" y="480060"/>
                  </a:lnTo>
                  <a:lnTo>
                    <a:pt x="171450" y="205740"/>
                  </a:lnTo>
                  <a:lnTo>
                    <a:pt x="188595" y="205740"/>
                  </a:lnTo>
                  <a:lnTo>
                    <a:pt x="188595" y="462915"/>
                  </a:lnTo>
                  <a:lnTo>
                    <a:pt x="514350" y="462915"/>
                  </a:lnTo>
                  <a:close/>
                </a:path>
              </a:pathLst>
            </a:custGeom>
            <a:solidFill>
              <a:srgbClr val="008775"/>
            </a:solidFill>
            <a:ln w="170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pic>
        <p:nvPicPr>
          <p:cNvPr id="30" name="Picture 29">
            <a:extLst>
              <a:ext uri="{FF2B5EF4-FFF2-40B4-BE49-F238E27FC236}">
                <a16:creationId xmlns:a16="http://schemas.microsoft.com/office/drawing/2014/main" id="{0718F79E-3D44-C91E-9C6E-C746D2314FB1}"/>
              </a:ext>
              <a:ext uri="{C183D7F6-B498-43B3-948B-1728B52AA6E4}">
                <adec:decorative xmlns:adec="http://schemas.microsoft.com/office/drawing/2017/decorative" val="1"/>
              </a:ext>
            </a:extLst>
          </p:cNvPr>
          <p:cNvPicPr>
            <a:picLocks noChangeAspect="1"/>
          </p:cNvPicPr>
          <p:nvPr/>
        </p:nvPicPr>
        <p:blipFill>
          <a:blip r:embed="rId3" cstate="screen">
            <a:biLevel thresh="25000"/>
            <a:extLst>
              <a:ext uri="{28A0092B-C50C-407E-A947-70E740481C1C}">
                <a14:useLocalDpi xmlns:a14="http://schemas.microsoft.com/office/drawing/2010/main"/>
              </a:ext>
            </a:extLst>
          </a:blip>
          <a:stretch>
            <a:fillRect/>
          </a:stretch>
        </p:blipFill>
        <p:spPr>
          <a:xfrm>
            <a:off x="5798820" y="1589939"/>
            <a:ext cx="594360" cy="914400"/>
          </a:xfrm>
          <a:prstGeom prst="rect">
            <a:avLst/>
          </a:prstGeom>
        </p:spPr>
      </p:pic>
      <p:pic>
        <p:nvPicPr>
          <p:cNvPr id="31" name="Picture 30">
            <a:extLst>
              <a:ext uri="{FF2B5EF4-FFF2-40B4-BE49-F238E27FC236}">
                <a16:creationId xmlns:a16="http://schemas.microsoft.com/office/drawing/2014/main" id="{87B9A0A1-A706-9B4C-E592-FE62EEBDD1BF}"/>
              </a:ext>
              <a:ext uri="{C183D7F6-B498-43B3-948B-1728B52AA6E4}">
                <adec:decorative xmlns:adec="http://schemas.microsoft.com/office/drawing/2017/decorative" val="1"/>
              </a:ext>
            </a:extLst>
          </p:cNvPr>
          <p:cNvPicPr>
            <a:picLocks noChangeAspect="1"/>
          </p:cNvPicPr>
          <p:nvPr/>
        </p:nvPicPr>
        <p:blipFill>
          <a:blip r:embed="rId3" cstate="screen">
            <a:biLevel thresh="25000"/>
            <a:extLst>
              <a:ext uri="{28A0092B-C50C-407E-A947-70E740481C1C}">
                <a14:useLocalDpi xmlns:a14="http://schemas.microsoft.com/office/drawing/2010/main"/>
              </a:ext>
            </a:extLst>
          </a:blip>
          <a:stretch>
            <a:fillRect/>
          </a:stretch>
        </p:blipFill>
        <p:spPr>
          <a:xfrm>
            <a:off x="4071194" y="4087932"/>
            <a:ext cx="594360" cy="914400"/>
          </a:xfrm>
          <a:prstGeom prst="rect">
            <a:avLst/>
          </a:prstGeom>
        </p:spPr>
      </p:pic>
      <p:pic>
        <p:nvPicPr>
          <p:cNvPr id="32" name="Picture 31">
            <a:extLst>
              <a:ext uri="{FF2B5EF4-FFF2-40B4-BE49-F238E27FC236}">
                <a16:creationId xmlns:a16="http://schemas.microsoft.com/office/drawing/2014/main" id="{6F24795E-CFA5-C6D8-44D7-7018C79D99B3}"/>
              </a:ext>
              <a:ext uri="{C183D7F6-B498-43B3-948B-1728B52AA6E4}">
                <adec:decorative xmlns:adec="http://schemas.microsoft.com/office/drawing/2017/decorative" val="1"/>
              </a:ext>
            </a:extLst>
          </p:cNvPr>
          <p:cNvPicPr>
            <a:picLocks noChangeAspect="1"/>
          </p:cNvPicPr>
          <p:nvPr/>
        </p:nvPicPr>
        <p:blipFill>
          <a:blip r:embed="rId3" cstate="screen">
            <a:biLevel thresh="25000"/>
            <a:extLst>
              <a:ext uri="{28A0092B-C50C-407E-A947-70E740481C1C}">
                <a14:useLocalDpi xmlns:a14="http://schemas.microsoft.com/office/drawing/2010/main"/>
              </a:ext>
            </a:extLst>
          </a:blip>
          <a:stretch>
            <a:fillRect/>
          </a:stretch>
        </p:blipFill>
        <p:spPr>
          <a:xfrm>
            <a:off x="7529954" y="4086620"/>
            <a:ext cx="594360" cy="914400"/>
          </a:xfrm>
          <a:prstGeom prst="rect">
            <a:avLst/>
          </a:prstGeom>
        </p:spPr>
      </p:pic>
      <p:pic>
        <p:nvPicPr>
          <p:cNvPr id="33" name="Picture 32">
            <a:extLst>
              <a:ext uri="{FF2B5EF4-FFF2-40B4-BE49-F238E27FC236}">
                <a16:creationId xmlns:a16="http://schemas.microsoft.com/office/drawing/2014/main" id="{7CB416E8-64C8-3551-2C46-A95451A9E35A}"/>
              </a:ext>
            </a:extLst>
          </p:cNvPr>
          <p:cNvPicPr>
            <a:picLocks noChangeAspect="1"/>
          </p:cNvPicPr>
          <p:nvPr/>
        </p:nvPicPr>
        <p:blipFill>
          <a:blip r:embed="rId4">
            <a:biLevel thresh="50000"/>
          </a:blip>
          <a:stretch>
            <a:fillRect/>
          </a:stretch>
        </p:blipFill>
        <p:spPr>
          <a:xfrm>
            <a:off x="8124314" y="3951631"/>
            <a:ext cx="410518" cy="510644"/>
          </a:xfrm>
          <a:prstGeom prst="rect">
            <a:avLst/>
          </a:prstGeom>
        </p:spPr>
      </p:pic>
    </p:spTree>
    <p:extLst>
      <p:ext uri="{BB962C8B-B14F-4D97-AF65-F5344CB8AC3E}">
        <p14:creationId xmlns:p14="http://schemas.microsoft.com/office/powerpoint/2010/main" val="1993151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A9730B-1A47-810A-52A2-8711CBE73EAF}"/>
              </a:ext>
            </a:extLst>
          </p:cNvPr>
          <p:cNvSpPr/>
          <p:nvPr/>
        </p:nvSpPr>
        <p:spPr>
          <a:xfrm>
            <a:off x="13363" y="1991954"/>
            <a:ext cx="12192000" cy="4102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5" name="TextBox 4">
            <a:extLst>
              <a:ext uri="{FF2B5EF4-FFF2-40B4-BE49-F238E27FC236}">
                <a16:creationId xmlns:a16="http://schemas.microsoft.com/office/drawing/2014/main" id="{FAC21EE7-56FF-254F-EBA8-00B7C77C3F14}"/>
              </a:ext>
            </a:extLst>
          </p:cNvPr>
          <p:cNvSpPr txBox="1"/>
          <p:nvPr/>
        </p:nvSpPr>
        <p:spPr>
          <a:xfrm>
            <a:off x="552506" y="1180047"/>
            <a:ext cx="11182294"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lang="en-US" sz="1600" dirty="0">
                <a:solidFill>
                  <a:srgbClr val="141B4D"/>
                </a:solidFill>
                <a:latin typeface="Arial"/>
              </a:rPr>
              <a:t>Generating retirement income has traditionally relied on the three-legged stool approach, but there is no guarantee that income used to cover essential expenses will last:</a:t>
            </a:r>
            <a:endParaRPr kumimoji="0" lang="en-US" sz="1600" i="0" u="none" strike="noStrike" kern="1200" cap="none" spc="0" normalizeH="0" baseline="0" noProof="0" dirty="0">
              <a:ln>
                <a:noFill/>
              </a:ln>
              <a:solidFill>
                <a:srgbClr val="141B4D"/>
              </a:solidFill>
              <a:effectLst/>
              <a:uLnTx/>
              <a:uFillTx/>
              <a:latin typeface="Arial"/>
              <a:ea typeface="+mn-ea"/>
              <a:cs typeface="+mn-cs"/>
            </a:endParaRPr>
          </a:p>
        </p:txBody>
      </p:sp>
      <p:sp>
        <p:nvSpPr>
          <p:cNvPr id="21" name="Slide Number Placeholder 20">
            <a:extLst>
              <a:ext uri="{FF2B5EF4-FFF2-40B4-BE49-F238E27FC236}">
                <a16:creationId xmlns:a16="http://schemas.microsoft.com/office/drawing/2014/main" id="{48FD46B6-5E7B-D31D-8D2C-229197762E58}"/>
              </a:ext>
            </a:extLst>
          </p:cNvPr>
          <p:cNvSpPr>
            <a:spLocks noGrp="1"/>
          </p:cNvSpPr>
          <p:nvPr>
            <p:ph type="sldNum" sz="quarter" idx="10"/>
          </p:nvPr>
        </p:nvSpPr>
        <p:spPr/>
        <p:txBody>
          <a:bodyPr/>
          <a:lstStyle/>
          <a:p>
            <a:pPr lvl="0"/>
            <a:fld id="{CACD57DD-E820-4B11-80C4-823179BCC2F4}" type="slidenum">
              <a:rPr lang="en-US" noProof="0" smtClean="0"/>
              <a:pPr lvl="0"/>
              <a:t>15</a:t>
            </a:fld>
            <a:endParaRPr lang="en-US" noProof="0"/>
          </a:p>
        </p:txBody>
      </p:sp>
      <p:sp>
        <p:nvSpPr>
          <p:cNvPr id="18" name="Title 17">
            <a:extLst>
              <a:ext uri="{FF2B5EF4-FFF2-40B4-BE49-F238E27FC236}">
                <a16:creationId xmlns:a16="http://schemas.microsoft.com/office/drawing/2014/main" id="{5BB84F3A-08B0-1056-9CC1-89EF92432E5E}"/>
              </a:ext>
            </a:extLst>
          </p:cNvPr>
          <p:cNvSpPr>
            <a:spLocks noGrp="1"/>
          </p:cNvSpPr>
          <p:nvPr>
            <p:ph type="title"/>
          </p:nvPr>
        </p:nvSpPr>
        <p:spPr/>
        <p:txBody>
          <a:bodyPr/>
          <a:lstStyle/>
          <a:p>
            <a:r>
              <a:rPr lang="en-US" dirty="0"/>
              <a:t>Traditional framework may not guarantee essential income</a:t>
            </a:r>
          </a:p>
        </p:txBody>
      </p:sp>
      <p:sp>
        <p:nvSpPr>
          <p:cNvPr id="13" name="Rectangle 12">
            <a:extLst>
              <a:ext uri="{FF2B5EF4-FFF2-40B4-BE49-F238E27FC236}">
                <a16:creationId xmlns:a16="http://schemas.microsoft.com/office/drawing/2014/main" id="{B3A54B25-2484-0888-7DD1-C4ED2ED07104}"/>
              </a:ext>
            </a:extLst>
          </p:cNvPr>
          <p:cNvSpPr/>
          <p:nvPr/>
        </p:nvSpPr>
        <p:spPr>
          <a:xfrm>
            <a:off x="763929" y="6134582"/>
            <a:ext cx="451413" cy="6366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grpSp>
        <p:nvGrpSpPr>
          <p:cNvPr id="7" name="Group 6">
            <a:extLst>
              <a:ext uri="{FF2B5EF4-FFF2-40B4-BE49-F238E27FC236}">
                <a16:creationId xmlns:a16="http://schemas.microsoft.com/office/drawing/2014/main" id="{EDFBF00D-8F3B-4806-FF49-D079F8EAA139}"/>
              </a:ext>
            </a:extLst>
          </p:cNvPr>
          <p:cNvGrpSpPr/>
          <p:nvPr/>
        </p:nvGrpSpPr>
        <p:grpSpPr>
          <a:xfrm>
            <a:off x="889659" y="2127104"/>
            <a:ext cx="6410752" cy="3479570"/>
            <a:chOff x="725322" y="2127104"/>
            <a:chExt cx="6410752" cy="3479570"/>
          </a:xfrm>
        </p:grpSpPr>
        <p:grpSp>
          <p:nvGrpSpPr>
            <p:cNvPr id="2" name="Group 1">
              <a:extLst>
                <a:ext uri="{FF2B5EF4-FFF2-40B4-BE49-F238E27FC236}">
                  <a16:creationId xmlns:a16="http://schemas.microsoft.com/office/drawing/2014/main" id="{C2ED2AFD-0D6C-F92F-7E00-0F0753387E8E}"/>
                </a:ext>
              </a:extLst>
            </p:cNvPr>
            <p:cNvGrpSpPr/>
            <p:nvPr/>
          </p:nvGrpSpPr>
          <p:grpSpPr>
            <a:xfrm>
              <a:off x="725322" y="2186869"/>
              <a:ext cx="3419805" cy="3419805"/>
              <a:chOff x="623722" y="2186869"/>
              <a:chExt cx="3419805" cy="3419805"/>
            </a:xfrm>
          </p:grpSpPr>
          <p:sp>
            <p:nvSpPr>
              <p:cNvPr id="16" name="Oval 15">
                <a:extLst>
                  <a:ext uri="{FF2B5EF4-FFF2-40B4-BE49-F238E27FC236}">
                    <a16:creationId xmlns:a16="http://schemas.microsoft.com/office/drawing/2014/main" id="{EE2F0D35-9C9D-6516-20FF-29E8F3E702CE}"/>
                  </a:ext>
                </a:extLst>
              </p:cNvPr>
              <p:cNvSpPr/>
              <p:nvPr/>
            </p:nvSpPr>
            <p:spPr>
              <a:xfrm>
                <a:off x="623722" y="2186869"/>
                <a:ext cx="3419805" cy="3419805"/>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30" name="Graphic 29">
                <a:extLst>
                  <a:ext uri="{FF2B5EF4-FFF2-40B4-BE49-F238E27FC236}">
                    <a16:creationId xmlns:a16="http://schemas.microsoft.com/office/drawing/2014/main" id="{C1EC1949-9F5A-186D-ABA5-77385DCF3B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39983" y="2700564"/>
                <a:ext cx="587283" cy="587283"/>
              </a:xfrm>
              <a:prstGeom prst="rect">
                <a:avLst/>
              </a:prstGeom>
            </p:spPr>
          </p:pic>
          <p:sp>
            <p:nvSpPr>
              <p:cNvPr id="32" name="TextBox 31">
                <a:extLst>
                  <a:ext uri="{FF2B5EF4-FFF2-40B4-BE49-F238E27FC236}">
                    <a16:creationId xmlns:a16="http://schemas.microsoft.com/office/drawing/2014/main" id="{E8ECE529-0BC8-4461-1335-618D084B857E}"/>
                  </a:ext>
                </a:extLst>
              </p:cNvPr>
              <p:cNvSpPr txBox="1"/>
              <p:nvPr/>
            </p:nvSpPr>
            <p:spPr>
              <a:xfrm>
                <a:off x="1876424" y="3459298"/>
                <a:ext cx="914400" cy="914400"/>
              </a:xfrm>
              <a:prstGeom prst="rect">
                <a:avLst/>
              </a:prstGeom>
              <a:noFill/>
            </p:spPr>
            <p:txBody>
              <a:bodyPr wrap="none" lIns="0" tIns="0" rIns="0" bIns="0" rtlCol="0">
                <a:noAutofit/>
              </a:bodyPr>
              <a:lstStyle/>
              <a:p>
                <a:pPr algn="ctr">
                  <a:lnSpc>
                    <a:spcPct val="112000"/>
                  </a:lnSpc>
                </a:pPr>
                <a:r>
                  <a:rPr lang="en-US" sz="2400">
                    <a:solidFill>
                      <a:schemeClr val="bg1"/>
                    </a:solidFill>
                    <a:latin typeface="Arial"/>
                  </a:rPr>
                  <a:t>Pension</a:t>
                </a:r>
              </a:p>
              <a:p>
                <a:pPr algn="ctr">
                  <a:lnSpc>
                    <a:spcPct val="112000"/>
                  </a:lnSpc>
                </a:pPr>
                <a:r>
                  <a:rPr lang="en-US" sz="2400">
                    <a:solidFill>
                      <a:schemeClr val="bg1"/>
                    </a:solidFill>
                    <a:latin typeface="Arial"/>
                  </a:rPr>
                  <a:t>income</a:t>
                </a:r>
              </a:p>
            </p:txBody>
          </p:sp>
        </p:grpSp>
        <p:grpSp>
          <p:nvGrpSpPr>
            <p:cNvPr id="3" name="Group 2">
              <a:extLst>
                <a:ext uri="{FF2B5EF4-FFF2-40B4-BE49-F238E27FC236}">
                  <a16:creationId xmlns:a16="http://schemas.microsoft.com/office/drawing/2014/main" id="{61EB124F-FE71-9F42-79ED-CF3A85ADEF38}"/>
                </a:ext>
              </a:extLst>
            </p:cNvPr>
            <p:cNvGrpSpPr/>
            <p:nvPr/>
          </p:nvGrpSpPr>
          <p:grpSpPr>
            <a:xfrm>
              <a:off x="3716269" y="2127104"/>
              <a:ext cx="3419805" cy="3419805"/>
              <a:chOff x="3614669" y="2127104"/>
              <a:chExt cx="3419805" cy="3419805"/>
            </a:xfrm>
          </p:grpSpPr>
          <p:sp>
            <p:nvSpPr>
              <p:cNvPr id="28" name="Oval 27">
                <a:extLst>
                  <a:ext uri="{FF2B5EF4-FFF2-40B4-BE49-F238E27FC236}">
                    <a16:creationId xmlns:a16="http://schemas.microsoft.com/office/drawing/2014/main" id="{1BFA87F3-4F6B-0169-0DCC-2FE70A4650F7}"/>
                  </a:ext>
                </a:extLst>
              </p:cNvPr>
              <p:cNvSpPr/>
              <p:nvPr/>
            </p:nvSpPr>
            <p:spPr>
              <a:xfrm>
                <a:off x="3614669" y="2127104"/>
                <a:ext cx="3419805" cy="3419805"/>
              </a:xfrm>
              <a:prstGeom prst="ellipse">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31" name="Graphic 30">
                <a:extLst>
                  <a:ext uri="{FF2B5EF4-FFF2-40B4-BE49-F238E27FC236}">
                    <a16:creationId xmlns:a16="http://schemas.microsoft.com/office/drawing/2014/main" id="{D248BBCC-A4A1-6A85-B907-396975FA7D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30930" y="2712421"/>
                <a:ext cx="587283" cy="587283"/>
              </a:xfrm>
              <a:prstGeom prst="rect">
                <a:avLst/>
              </a:prstGeom>
            </p:spPr>
          </p:pic>
          <p:sp>
            <p:nvSpPr>
              <p:cNvPr id="33" name="TextBox 32">
                <a:extLst>
                  <a:ext uri="{FF2B5EF4-FFF2-40B4-BE49-F238E27FC236}">
                    <a16:creationId xmlns:a16="http://schemas.microsoft.com/office/drawing/2014/main" id="{DDF93488-F1B4-55D4-84DE-0FEFAB77A619}"/>
                  </a:ext>
                </a:extLst>
              </p:cNvPr>
              <p:cNvSpPr txBox="1"/>
              <p:nvPr/>
            </p:nvSpPr>
            <p:spPr>
              <a:xfrm>
                <a:off x="4867371" y="3459298"/>
                <a:ext cx="914400" cy="914400"/>
              </a:xfrm>
              <a:prstGeom prst="rect">
                <a:avLst/>
              </a:prstGeom>
              <a:noFill/>
            </p:spPr>
            <p:txBody>
              <a:bodyPr wrap="none" lIns="0" tIns="0" rIns="0" bIns="0" rtlCol="0">
                <a:noAutofit/>
              </a:bodyPr>
              <a:lstStyle/>
              <a:p>
                <a:pPr algn="ctr">
                  <a:lnSpc>
                    <a:spcPct val="112000"/>
                  </a:lnSpc>
                </a:pPr>
                <a:r>
                  <a:rPr lang="en-US" sz="2400">
                    <a:solidFill>
                      <a:schemeClr val="bg1"/>
                    </a:solidFill>
                    <a:latin typeface="Arial"/>
                  </a:rPr>
                  <a:t>Social </a:t>
                </a:r>
              </a:p>
              <a:p>
                <a:pPr algn="ctr">
                  <a:lnSpc>
                    <a:spcPct val="112000"/>
                  </a:lnSpc>
                </a:pPr>
                <a:r>
                  <a:rPr lang="en-US" sz="2400">
                    <a:solidFill>
                      <a:schemeClr val="bg1"/>
                    </a:solidFill>
                    <a:latin typeface="Arial"/>
                  </a:rPr>
                  <a:t>Security </a:t>
                </a:r>
              </a:p>
              <a:p>
                <a:pPr algn="ctr">
                  <a:lnSpc>
                    <a:spcPct val="112000"/>
                  </a:lnSpc>
                </a:pPr>
                <a:r>
                  <a:rPr lang="en-US" sz="2400">
                    <a:solidFill>
                      <a:schemeClr val="bg1"/>
                    </a:solidFill>
                    <a:latin typeface="Arial"/>
                  </a:rPr>
                  <a:t>income</a:t>
                </a:r>
              </a:p>
            </p:txBody>
          </p:sp>
        </p:grpSp>
      </p:grpSp>
      <p:grpSp>
        <p:nvGrpSpPr>
          <p:cNvPr id="6" name="Group 5">
            <a:extLst>
              <a:ext uri="{FF2B5EF4-FFF2-40B4-BE49-F238E27FC236}">
                <a16:creationId xmlns:a16="http://schemas.microsoft.com/office/drawing/2014/main" id="{893A49F7-48AA-A9D8-0155-09AC7FDBAB4B}"/>
              </a:ext>
            </a:extLst>
          </p:cNvPr>
          <p:cNvGrpSpPr/>
          <p:nvPr/>
        </p:nvGrpSpPr>
        <p:grpSpPr>
          <a:xfrm>
            <a:off x="7541166" y="2127104"/>
            <a:ext cx="3419805" cy="3419805"/>
            <a:chOff x="7998366" y="2186869"/>
            <a:chExt cx="3419805" cy="3419805"/>
          </a:xfrm>
        </p:grpSpPr>
        <p:sp>
          <p:nvSpPr>
            <p:cNvPr id="29" name="Oval 28">
              <a:extLst>
                <a:ext uri="{FF2B5EF4-FFF2-40B4-BE49-F238E27FC236}">
                  <a16:creationId xmlns:a16="http://schemas.microsoft.com/office/drawing/2014/main" id="{64001540-DB95-C6FD-42FA-043BECDF6AC6}"/>
                </a:ext>
              </a:extLst>
            </p:cNvPr>
            <p:cNvSpPr/>
            <p:nvPr/>
          </p:nvSpPr>
          <p:spPr>
            <a:xfrm>
              <a:off x="7998366" y="2186869"/>
              <a:ext cx="3419805" cy="3419805"/>
            </a:xfrm>
            <a:prstGeom prst="ellipse">
              <a:avLst/>
            </a:prstGeom>
            <a:solidFill>
              <a:schemeClr val="accent5">
                <a:lumMod val="60000"/>
                <a:lumOff val="40000"/>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38" name="Graphic 37">
              <a:extLst>
                <a:ext uri="{FF2B5EF4-FFF2-40B4-BE49-F238E27FC236}">
                  <a16:creationId xmlns:a16="http://schemas.microsoft.com/office/drawing/2014/main" id="{9F3F20C7-15BD-4C76-EFA8-B6FFBA2E95FF}"/>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420965" y="2772186"/>
              <a:ext cx="574605" cy="574605"/>
            </a:xfrm>
            <a:prstGeom prst="rect">
              <a:avLst/>
            </a:prstGeom>
          </p:spPr>
        </p:pic>
        <p:sp>
          <p:nvSpPr>
            <p:cNvPr id="39" name="TextBox 38">
              <a:extLst>
                <a:ext uri="{FF2B5EF4-FFF2-40B4-BE49-F238E27FC236}">
                  <a16:creationId xmlns:a16="http://schemas.microsoft.com/office/drawing/2014/main" id="{E353D243-0B48-0F4B-FAB2-B76A2192C258}"/>
                </a:ext>
              </a:extLst>
            </p:cNvPr>
            <p:cNvSpPr txBox="1"/>
            <p:nvPr/>
          </p:nvSpPr>
          <p:spPr>
            <a:xfrm>
              <a:off x="9251067" y="3549361"/>
              <a:ext cx="914400" cy="914400"/>
            </a:xfrm>
            <a:prstGeom prst="rect">
              <a:avLst/>
            </a:prstGeom>
            <a:noFill/>
          </p:spPr>
          <p:txBody>
            <a:bodyPr wrap="none" lIns="0" tIns="0" rIns="0" bIns="0" rtlCol="0">
              <a:noAutofit/>
            </a:bodyPr>
            <a:lstStyle/>
            <a:p>
              <a:pPr algn="ctr">
                <a:lnSpc>
                  <a:spcPct val="112000"/>
                </a:lnSpc>
              </a:pPr>
              <a:r>
                <a:rPr lang="en-US" sz="2400">
                  <a:solidFill>
                    <a:schemeClr val="bg1"/>
                  </a:solidFill>
                  <a:latin typeface="Arial"/>
                </a:rPr>
                <a:t>Deferred </a:t>
              </a:r>
            </a:p>
            <a:p>
              <a:pPr algn="ctr">
                <a:lnSpc>
                  <a:spcPct val="112000"/>
                </a:lnSpc>
              </a:pPr>
              <a:r>
                <a:rPr lang="en-US" sz="2400">
                  <a:solidFill>
                    <a:schemeClr val="bg1"/>
                  </a:solidFill>
                  <a:latin typeface="Arial"/>
                </a:rPr>
                <a:t>Compensation </a:t>
              </a:r>
            </a:p>
            <a:p>
              <a:pPr algn="ctr">
                <a:lnSpc>
                  <a:spcPct val="112000"/>
                </a:lnSpc>
              </a:pPr>
              <a:r>
                <a:rPr lang="en-US" sz="2400">
                  <a:solidFill>
                    <a:schemeClr val="bg1"/>
                  </a:solidFill>
                  <a:latin typeface="Arial"/>
                </a:rPr>
                <a:t>plan</a:t>
              </a:r>
            </a:p>
          </p:txBody>
        </p:sp>
      </p:grpSp>
    </p:spTree>
    <p:extLst>
      <p:ext uri="{BB962C8B-B14F-4D97-AF65-F5344CB8AC3E}">
        <p14:creationId xmlns:p14="http://schemas.microsoft.com/office/powerpoint/2010/main" val="2199857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A9730B-1A47-810A-52A2-8711CBE73EAF}"/>
              </a:ext>
            </a:extLst>
          </p:cNvPr>
          <p:cNvSpPr/>
          <p:nvPr/>
        </p:nvSpPr>
        <p:spPr>
          <a:xfrm>
            <a:off x="1353" y="1932885"/>
            <a:ext cx="12192000" cy="4102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5" name="TextBox 4">
            <a:extLst>
              <a:ext uri="{FF2B5EF4-FFF2-40B4-BE49-F238E27FC236}">
                <a16:creationId xmlns:a16="http://schemas.microsoft.com/office/drawing/2014/main" id="{FAC21EE7-56FF-254F-EBA8-00B7C77C3F14}"/>
              </a:ext>
            </a:extLst>
          </p:cNvPr>
          <p:cNvSpPr txBox="1"/>
          <p:nvPr/>
        </p:nvSpPr>
        <p:spPr>
          <a:xfrm>
            <a:off x="552506" y="1232942"/>
            <a:ext cx="11182294"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kumimoji="0" lang="en-US" sz="1600" i="0" u="none" strike="noStrike" kern="1200" cap="none" spc="0" normalizeH="0" baseline="0" noProof="0">
                <a:ln>
                  <a:noFill/>
                </a:ln>
                <a:solidFill>
                  <a:srgbClr val="141B4D"/>
                </a:solidFill>
                <a:effectLst/>
                <a:uLnTx/>
                <a:uFillTx/>
                <a:latin typeface="Arial"/>
                <a:ea typeface="+mn-ea"/>
                <a:cs typeface="+mn-cs"/>
              </a:rPr>
              <a:t>As an industry, we are committed to shifting the mindset from savings-plan to income-plan – all while ensuring it’s protected.</a:t>
            </a:r>
          </a:p>
        </p:txBody>
      </p:sp>
      <p:sp>
        <p:nvSpPr>
          <p:cNvPr id="21" name="Slide Number Placeholder 20">
            <a:extLst>
              <a:ext uri="{FF2B5EF4-FFF2-40B4-BE49-F238E27FC236}">
                <a16:creationId xmlns:a16="http://schemas.microsoft.com/office/drawing/2014/main" id="{48FD46B6-5E7B-D31D-8D2C-229197762E58}"/>
              </a:ext>
            </a:extLst>
          </p:cNvPr>
          <p:cNvSpPr>
            <a:spLocks noGrp="1"/>
          </p:cNvSpPr>
          <p:nvPr>
            <p:ph type="sldNum" sz="quarter" idx="10"/>
          </p:nvPr>
        </p:nvSpPr>
        <p:spPr/>
        <p:txBody>
          <a:bodyPr/>
          <a:lstStyle/>
          <a:p>
            <a:pPr lvl="0"/>
            <a:fld id="{CACD57DD-E820-4B11-80C4-823179BCC2F4}" type="slidenum">
              <a:rPr lang="en-US" noProof="0" smtClean="0"/>
              <a:pPr lvl="0"/>
              <a:t>16</a:t>
            </a:fld>
            <a:endParaRPr lang="en-US" noProof="0"/>
          </a:p>
        </p:txBody>
      </p:sp>
      <p:sp>
        <p:nvSpPr>
          <p:cNvPr id="18" name="Title 17">
            <a:extLst>
              <a:ext uri="{FF2B5EF4-FFF2-40B4-BE49-F238E27FC236}">
                <a16:creationId xmlns:a16="http://schemas.microsoft.com/office/drawing/2014/main" id="{5BB84F3A-08B0-1056-9CC1-89EF92432E5E}"/>
              </a:ext>
            </a:extLst>
          </p:cNvPr>
          <p:cNvSpPr>
            <a:spLocks noGrp="1"/>
          </p:cNvSpPr>
          <p:nvPr>
            <p:ph type="title"/>
          </p:nvPr>
        </p:nvSpPr>
        <p:spPr/>
        <p:txBody>
          <a:bodyPr/>
          <a:lstStyle/>
          <a:p>
            <a:r>
              <a:rPr lang="en-US"/>
              <a:t>We believe in guaranteeing essential income </a:t>
            </a:r>
          </a:p>
        </p:txBody>
      </p:sp>
      <p:sp>
        <p:nvSpPr>
          <p:cNvPr id="13" name="Rectangle 12">
            <a:extLst>
              <a:ext uri="{FF2B5EF4-FFF2-40B4-BE49-F238E27FC236}">
                <a16:creationId xmlns:a16="http://schemas.microsoft.com/office/drawing/2014/main" id="{B3A54B25-2484-0888-7DD1-C4ED2ED07104}"/>
              </a:ext>
            </a:extLst>
          </p:cNvPr>
          <p:cNvSpPr/>
          <p:nvPr/>
        </p:nvSpPr>
        <p:spPr>
          <a:xfrm>
            <a:off x="763929" y="6134582"/>
            <a:ext cx="451413" cy="6366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grpSp>
        <p:nvGrpSpPr>
          <p:cNvPr id="19" name="Group 18">
            <a:extLst>
              <a:ext uri="{FF2B5EF4-FFF2-40B4-BE49-F238E27FC236}">
                <a16:creationId xmlns:a16="http://schemas.microsoft.com/office/drawing/2014/main" id="{CE126107-2853-CABA-9908-E0446AD6FCA9}"/>
              </a:ext>
            </a:extLst>
          </p:cNvPr>
          <p:cNvGrpSpPr/>
          <p:nvPr/>
        </p:nvGrpSpPr>
        <p:grpSpPr>
          <a:xfrm>
            <a:off x="1400406" y="2127104"/>
            <a:ext cx="9391189" cy="3479570"/>
            <a:chOff x="1536852" y="2127104"/>
            <a:chExt cx="9391189" cy="3479570"/>
          </a:xfrm>
        </p:grpSpPr>
        <p:grpSp>
          <p:nvGrpSpPr>
            <p:cNvPr id="6" name="Group 5">
              <a:extLst>
                <a:ext uri="{FF2B5EF4-FFF2-40B4-BE49-F238E27FC236}">
                  <a16:creationId xmlns:a16="http://schemas.microsoft.com/office/drawing/2014/main" id="{D80B24A9-0623-8104-8DC4-8DAC504299A8}"/>
                </a:ext>
              </a:extLst>
            </p:cNvPr>
            <p:cNvGrpSpPr/>
            <p:nvPr/>
          </p:nvGrpSpPr>
          <p:grpSpPr>
            <a:xfrm>
              <a:off x="1536852" y="2127104"/>
              <a:ext cx="6410752" cy="3479570"/>
              <a:chOff x="725322" y="2127104"/>
              <a:chExt cx="6410752" cy="3479570"/>
            </a:xfrm>
          </p:grpSpPr>
          <p:grpSp>
            <p:nvGrpSpPr>
              <p:cNvPr id="8" name="Group 7">
                <a:extLst>
                  <a:ext uri="{FF2B5EF4-FFF2-40B4-BE49-F238E27FC236}">
                    <a16:creationId xmlns:a16="http://schemas.microsoft.com/office/drawing/2014/main" id="{6836AC53-2A37-2963-5B95-530A3510C8E6}"/>
                  </a:ext>
                </a:extLst>
              </p:cNvPr>
              <p:cNvGrpSpPr/>
              <p:nvPr/>
            </p:nvGrpSpPr>
            <p:grpSpPr>
              <a:xfrm>
                <a:off x="725322" y="2186869"/>
                <a:ext cx="3419805" cy="3419805"/>
                <a:chOff x="623722" y="2186869"/>
                <a:chExt cx="3419805" cy="3419805"/>
              </a:xfrm>
            </p:grpSpPr>
            <p:sp>
              <p:nvSpPr>
                <p:cNvPr id="14" name="Oval 13">
                  <a:extLst>
                    <a:ext uri="{FF2B5EF4-FFF2-40B4-BE49-F238E27FC236}">
                      <a16:creationId xmlns:a16="http://schemas.microsoft.com/office/drawing/2014/main" id="{248578AE-676C-05D1-DB92-DC053801C2FA}"/>
                    </a:ext>
                  </a:extLst>
                </p:cNvPr>
                <p:cNvSpPr/>
                <p:nvPr/>
              </p:nvSpPr>
              <p:spPr>
                <a:xfrm>
                  <a:off x="623722" y="2186869"/>
                  <a:ext cx="3419805" cy="3419805"/>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15" name="Graphic 14">
                  <a:extLst>
                    <a:ext uri="{FF2B5EF4-FFF2-40B4-BE49-F238E27FC236}">
                      <a16:creationId xmlns:a16="http://schemas.microsoft.com/office/drawing/2014/main" id="{783AF431-0B41-B139-8A86-7EC0FF457B9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39983" y="2712421"/>
                  <a:ext cx="587283" cy="587283"/>
                </a:xfrm>
                <a:prstGeom prst="rect">
                  <a:avLst/>
                </a:prstGeom>
              </p:spPr>
            </p:pic>
            <p:sp>
              <p:nvSpPr>
                <p:cNvPr id="17" name="TextBox 16">
                  <a:extLst>
                    <a:ext uri="{FF2B5EF4-FFF2-40B4-BE49-F238E27FC236}">
                      <a16:creationId xmlns:a16="http://schemas.microsoft.com/office/drawing/2014/main" id="{68D78739-EC48-BFDC-C0CD-9FA10F251E2F}"/>
                    </a:ext>
                  </a:extLst>
                </p:cNvPr>
                <p:cNvSpPr txBox="1"/>
                <p:nvPr/>
              </p:nvSpPr>
              <p:spPr>
                <a:xfrm>
                  <a:off x="1876424" y="3459298"/>
                  <a:ext cx="914400" cy="914400"/>
                </a:xfrm>
                <a:prstGeom prst="rect">
                  <a:avLst/>
                </a:prstGeom>
                <a:noFill/>
              </p:spPr>
              <p:txBody>
                <a:bodyPr wrap="none" lIns="0" tIns="0" rIns="0" bIns="0" rtlCol="0">
                  <a:noAutofit/>
                </a:bodyPr>
                <a:lstStyle/>
                <a:p>
                  <a:pPr algn="ctr">
                    <a:lnSpc>
                      <a:spcPct val="112000"/>
                    </a:lnSpc>
                  </a:pPr>
                  <a:r>
                    <a:rPr lang="en-US" sz="2400">
                      <a:solidFill>
                        <a:schemeClr val="bg1"/>
                      </a:solidFill>
                      <a:latin typeface="Arial"/>
                    </a:rPr>
                    <a:t>Pension</a:t>
                  </a:r>
                </a:p>
                <a:p>
                  <a:pPr algn="ctr">
                    <a:lnSpc>
                      <a:spcPct val="112000"/>
                    </a:lnSpc>
                  </a:pPr>
                  <a:r>
                    <a:rPr lang="en-US" sz="2400">
                      <a:solidFill>
                        <a:schemeClr val="bg1"/>
                      </a:solidFill>
                      <a:latin typeface="Arial"/>
                    </a:rPr>
                    <a:t>income</a:t>
                  </a:r>
                </a:p>
              </p:txBody>
            </p:sp>
          </p:grpSp>
          <p:grpSp>
            <p:nvGrpSpPr>
              <p:cNvPr id="9" name="Group 8">
                <a:extLst>
                  <a:ext uri="{FF2B5EF4-FFF2-40B4-BE49-F238E27FC236}">
                    <a16:creationId xmlns:a16="http://schemas.microsoft.com/office/drawing/2014/main" id="{E4EDA630-592D-48C0-67DB-1568511B3B38}"/>
                  </a:ext>
                </a:extLst>
              </p:cNvPr>
              <p:cNvGrpSpPr/>
              <p:nvPr/>
            </p:nvGrpSpPr>
            <p:grpSpPr>
              <a:xfrm>
                <a:off x="3716269" y="2127104"/>
                <a:ext cx="3419805" cy="3419805"/>
                <a:chOff x="3614669" y="2127104"/>
                <a:chExt cx="3419805" cy="3419805"/>
              </a:xfrm>
            </p:grpSpPr>
            <p:sp>
              <p:nvSpPr>
                <p:cNvPr id="10" name="Oval 9">
                  <a:extLst>
                    <a:ext uri="{FF2B5EF4-FFF2-40B4-BE49-F238E27FC236}">
                      <a16:creationId xmlns:a16="http://schemas.microsoft.com/office/drawing/2014/main" id="{A943FC8F-D0C8-6252-C2D0-367C961587D3}"/>
                    </a:ext>
                  </a:extLst>
                </p:cNvPr>
                <p:cNvSpPr/>
                <p:nvPr/>
              </p:nvSpPr>
              <p:spPr>
                <a:xfrm>
                  <a:off x="3614669" y="2127104"/>
                  <a:ext cx="3419805" cy="3419805"/>
                </a:xfrm>
                <a:prstGeom prst="ellipse">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11" name="Graphic 10">
                  <a:extLst>
                    <a:ext uri="{FF2B5EF4-FFF2-40B4-BE49-F238E27FC236}">
                      <a16:creationId xmlns:a16="http://schemas.microsoft.com/office/drawing/2014/main" id="{882D4706-A6FE-7757-5CA7-68F5B9B52F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30930" y="2712421"/>
                  <a:ext cx="587283" cy="587283"/>
                </a:xfrm>
                <a:prstGeom prst="rect">
                  <a:avLst/>
                </a:prstGeom>
              </p:spPr>
            </p:pic>
            <p:sp>
              <p:nvSpPr>
                <p:cNvPr id="12" name="TextBox 11">
                  <a:extLst>
                    <a:ext uri="{FF2B5EF4-FFF2-40B4-BE49-F238E27FC236}">
                      <a16:creationId xmlns:a16="http://schemas.microsoft.com/office/drawing/2014/main" id="{3B47082D-513E-E9D7-DBC2-B9A7C84032F5}"/>
                    </a:ext>
                  </a:extLst>
                </p:cNvPr>
                <p:cNvSpPr txBox="1"/>
                <p:nvPr/>
              </p:nvSpPr>
              <p:spPr>
                <a:xfrm>
                  <a:off x="4867371" y="3459298"/>
                  <a:ext cx="914400" cy="914400"/>
                </a:xfrm>
                <a:prstGeom prst="rect">
                  <a:avLst/>
                </a:prstGeom>
                <a:noFill/>
              </p:spPr>
              <p:txBody>
                <a:bodyPr wrap="none" lIns="0" tIns="0" rIns="0" bIns="0" rtlCol="0">
                  <a:noAutofit/>
                </a:bodyPr>
                <a:lstStyle/>
                <a:p>
                  <a:pPr algn="ctr">
                    <a:lnSpc>
                      <a:spcPct val="112000"/>
                    </a:lnSpc>
                  </a:pPr>
                  <a:r>
                    <a:rPr lang="en-US" sz="2400">
                      <a:solidFill>
                        <a:schemeClr val="bg1"/>
                      </a:solidFill>
                      <a:latin typeface="Arial"/>
                    </a:rPr>
                    <a:t>Social </a:t>
                  </a:r>
                </a:p>
                <a:p>
                  <a:pPr algn="ctr">
                    <a:lnSpc>
                      <a:spcPct val="112000"/>
                    </a:lnSpc>
                  </a:pPr>
                  <a:r>
                    <a:rPr lang="en-US" sz="2400">
                      <a:solidFill>
                        <a:schemeClr val="bg1"/>
                      </a:solidFill>
                      <a:latin typeface="Arial"/>
                    </a:rPr>
                    <a:t>Security </a:t>
                  </a:r>
                </a:p>
                <a:p>
                  <a:pPr algn="ctr">
                    <a:lnSpc>
                      <a:spcPct val="112000"/>
                    </a:lnSpc>
                  </a:pPr>
                  <a:r>
                    <a:rPr lang="en-US" sz="2400">
                      <a:solidFill>
                        <a:schemeClr val="bg1"/>
                      </a:solidFill>
                      <a:latin typeface="Arial"/>
                    </a:rPr>
                    <a:t>income</a:t>
                  </a:r>
                </a:p>
              </p:txBody>
            </p:sp>
          </p:grpSp>
        </p:grpSp>
        <p:grpSp>
          <p:nvGrpSpPr>
            <p:cNvPr id="3" name="Group 2">
              <a:extLst>
                <a:ext uri="{FF2B5EF4-FFF2-40B4-BE49-F238E27FC236}">
                  <a16:creationId xmlns:a16="http://schemas.microsoft.com/office/drawing/2014/main" id="{6F220D80-76C5-563F-39E9-A623C939851E}"/>
                </a:ext>
              </a:extLst>
            </p:cNvPr>
            <p:cNvGrpSpPr/>
            <p:nvPr/>
          </p:nvGrpSpPr>
          <p:grpSpPr>
            <a:xfrm>
              <a:off x="7508236" y="2177442"/>
              <a:ext cx="3419805" cy="3419805"/>
              <a:chOff x="4364986" y="2177442"/>
              <a:chExt cx="3419805" cy="3419805"/>
            </a:xfrm>
          </p:grpSpPr>
          <p:sp>
            <p:nvSpPr>
              <p:cNvPr id="29" name="Oval 28">
                <a:extLst>
                  <a:ext uri="{FF2B5EF4-FFF2-40B4-BE49-F238E27FC236}">
                    <a16:creationId xmlns:a16="http://schemas.microsoft.com/office/drawing/2014/main" id="{64001540-DB95-C6FD-42FA-043BECDF6AC6}"/>
                  </a:ext>
                </a:extLst>
              </p:cNvPr>
              <p:cNvSpPr/>
              <p:nvPr/>
            </p:nvSpPr>
            <p:spPr>
              <a:xfrm>
                <a:off x="4364986" y="2177442"/>
                <a:ext cx="3419805" cy="3419805"/>
              </a:xfrm>
              <a:prstGeom prst="ellipse">
                <a:avLst/>
              </a:prstGeom>
              <a:solidFill>
                <a:schemeClr val="accent3">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39" name="TextBox 38">
                <a:extLst>
                  <a:ext uri="{FF2B5EF4-FFF2-40B4-BE49-F238E27FC236}">
                    <a16:creationId xmlns:a16="http://schemas.microsoft.com/office/drawing/2014/main" id="{E353D243-0B48-0F4B-FAB2-B76A2192C258}"/>
                  </a:ext>
                </a:extLst>
              </p:cNvPr>
              <p:cNvSpPr txBox="1"/>
              <p:nvPr/>
            </p:nvSpPr>
            <p:spPr>
              <a:xfrm>
                <a:off x="5617688" y="3459298"/>
                <a:ext cx="914400" cy="914400"/>
              </a:xfrm>
              <a:prstGeom prst="rect">
                <a:avLst/>
              </a:prstGeom>
              <a:noFill/>
            </p:spPr>
            <p:txBody>
              <a:bodyPr wrap="none" lIns="0" tIns="0" rIns="0" bIns="0" rtlCol="0">
                <a:noAutofit/>
              </a:bodyPr>
              <a:lstStyle/>
              <a:p>
                <a:pPr algn="ctr">
                  <a:lnSpc>
                    <a:spcPct val="112000"/>
                  </a:lnSpc>
                </a:pPr>
                <a:r>
                  <a:rPr lang="en-US" sz="2400">
                    <a:solidFill>
                      <a:schemeClr val="bg1"/>
                    </a:solidFill>
                    <a:latin typeface="Arial"/>
                  </a:rPr>
                  <a:t>Deferred </a:t>
                </a:r>
              </a:p>
              <a:p>
                <a:pPr algn="ctr">
                  <a:lnSpc>
                    <a:spcPct val="112000"/>
                  </a:lnSpc>
                </a:pPr>
                <a:r>
                  <a:rPr lang="en-US" sz="2400">
                    <a:solidFill>
                      <a:schemeClr val="bg1"/>
                    </a:solidFill>
                    <a:latin typeface="Arial"/>
                  </a:rPr>
                  <a:t>Compensation </a:t>
                </a:r>
              </a:p>
            </p:txBody>
          </p:sp>
          <p:sp>
            <p:nvSpPr>
              <p:cNvPr id="7" name="TextBox 6">
                <a:extLst>
                  <a:ext uri="{FF2B5EF4-FFF2-40B4-BE49-F238E27FC236}">
                    <a16:creationId xmlns:a16="http://schemas.microsoft.com/office/drawing/2014/main" id="{AD98CB4D-5D87-5E1C-4F77-313FF60E9822}"/>
                  </a:ext>
                </a:extLst>
              </p:cNvPr>
              <p:cNvSpPr txBox="1"/>
              <p:nvPr/>
            </p:nvSpPr>
            <p:spPr>
              <a:xfrm>
                <a:off x="4645501" y="4268716"/>
                <a:ext cx="2858775" cy="377604"/>
              </a:xfrm>
              <a:prstGeom prst="rect">
                <a:avLst/>
              </a:prstGeom>
              <a:noFill/>
            </p:spPr>
            <p:txBody>
              <a:bodyPr wrap="square">
                <a:spAutoFit/>
              </a:bodyPr>
              <a:lstStyle/>
              <a:p>
                <a:pPr algn="ctr">
                  <a:lnSpc>
                    <a:spcPct val="112000"/>
                  </a:lnSpc>
                </a:pPr>
                <a:r>
                  <a:rPr lang="en-US" b="1">
                    <a:solidFill>
                      <a:schemeClr val="bg1"/>
                    </a:solidFill>
                    <a:latin typeface="Arial"/>
                  </a:rPr>
                  <a:t>w</a:t>
                </a:r>
                <a:r>
                  <a:rPr lang="en-US" sz="1800" b="1">
                    <a:solidFill>
                      <a:schemeClr val="bg1"/>
                    </a:solidFill>
                    <a:latin typeface="Arial"/>
                  </a:rPr>
                  <a:t>ith protected income</a:t>
                </a:r>
              </a:p>
            </p:txBody>
          </p:sp>
        </p:grpSp>
      </p:grpSp>
      <p:pic>
        <p:nvPicPr>
          <p:cNvPr id="20" name="Graphic 19">
            <a:extLst>
              <a:ext uri="{FF2B5EF4-FFF2-40B4-BE49-F238E27FC236}">
                <a16:creationId xmlns:a16="http://schemas.microsoft.com/office/drawing/2014/main" id="{70488FBE-506B-9A17-838A-C1E41BF600F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87034" y="2712421"/>
            <a:ext cx="587283" cy="587283"/>
          </a:xfrm>
          <a:prstGeom prst="rect">
            <a:avLst/>
          </a:prstGeom>
        </p:spPr>
      </p:pic>
    </p:spTree>
    <p:extLst>
      <p:ext uri="{BB962C8B-B14F-4D97-AF65-F5344CB8AC3E}">
        <p14:creationId xmlns:p14="http://schemas.microsoft.com/office/powerpoint/2010/main" val="2494024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A9730B-1A47-810A-52A2-8711CBE73EAF}"/>
              </a:ext>
            </a:extLst>
          </p:cNvPr>
          <p:cNvSpPr/>
          <p:nvPr/>
        </p:nvSpPr>
        <p:spPr>
          <a:xfrm>
            <a:off x="0" y="1917700"/>
            <a:ext cx="12192000" cy="4102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5" name="TextBox 4">
            <a:extLst>
              <a:ext uri="{FF2B5EF4-FFF2-40B4-BE49-F238E27FC236}">
                <a16:creationId xmlns:a16="http://schemas.microsoft.com/office/drawing/2014/main" id="{FAC21EE7-56FF-254F-EBA8-00B7C77C3F14}"/>
              </a:ext>
            </a:extLst>
          </p:cNvPr>
          <p:cNvSpPr txBox="1"/>
          <p:nvPr/>
        </p:nvSpPr>
        <p:spPr>
          <a:xfrm>
            <a:off x="552506" y="1317354"/>
            <a:ext cx="11182294"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lang="en-US" sz="1600" dirty="0">
                <a:solidFill>
                  <a:srgbClr val="141B4D"/>
                </a:solidFill>
                <a:latin typeface="Arial"/>
              </a:rPr>
              <a:t>In this example, our 65 year old saver is prepared – not just with savings – but with an income plan that is protected for life:</a:t>
            </a:r>
            <a:endParaRPr kumimoji="0" lang="en-US" sz="1600" i="0" u="none" strike="noStrike" kern="1200" cap="none" spc="0" normalizeH="0" baseline="0" noProof="0" dirty="0">
              <a:ln>
                <a:noFill/>
              </a:ln>
              <a:solidFill>
                <a:srgbClr val="141B4D"/>
              </a:solidFill>
              <a:effectLst/>
              <a:uLnTx/>
              <a:uFillTx/>
              <a:latin typeface="Arial"/>
              <a:ea typeface="+mn-ea"/>
              <a:cs typeface="+mn-cs"/>
            </a:endParaRPr>
          </a:p>
        </p:txBody>
      </p:sp>
      <p:sp>
        <p:nvSpPr>
          <p:cNvPr id="21" name="Slide Number Placeholder 20">
            <a:extLst>
              <a:ext uri="{FF2B5EF4-FFF2-40B4-BE49-F238E27FC236}">
                <a16:creationId xmlns:a16="http://schemas.microsoft.com/office/drawing/2014/main" id="{48FD46B6-5E7B-D31D-8D2C-229197762E58}"/>
              </a:ext>
            </a:extLst>
          </p:cNvPr>
          <p:cNvSpPr>
            <a:spLocks noGrp="1"/>
          </p:cNvSpPr>
          <p:nvPr>
            <p:ph type="sldNum" sz="quarter" idx="10"/>
          </p:nvPr>
        </p:nvSpPr>
        <p:spPr/>
        <p:txBody>
          <a:bodyPr/>
          <a:lstStyle/>
          <a:p>
            <a:pPr lvl="0"/>
            <a:fld id="{CACD57DD-E820-4B11-80C4-823179BCC2F4}" type="slidenum">
              <a:rPr lang="en-US" noProof="0" smtClean="0"/>
              <a:pPr lvl="0"/>
              <a:t>17</a:t>
            </a:fld>
            <a:endParaRPr lang="en-US" noProof="0"/>
          </a:p>
        </p:txBody>
      </p:sp>
      <p:sp>
        <p:nvSpPr>
          <p:cNvPr id="18" name="Title 17">
            <a:extLst>
              <a:ext uri="{FF2B5EF4-FFF2-40B4-BE49-F238E27FC236}">
                <a16:creationId xmlns:a16="http://schemas.microsoft.com/office/drawing/2014/main" id="{5BB84F3A-08B0-1056-9CC1-89EF92432E5E}"/>
              </a:ext>
            </a:extLst>
          </p:cNvPr>
          <p:cNvSpPr>
            <a:spLocks noGrp="1"/>
          </p:cNvSpPr>
          <p:nvPr>
            <p:ph type="title"/>
          </p:nvPr>
        </p:nvSpPr>
        <p:spPr/>
        <p:txBody>
          <a:bodyPr/>
          <a:lstStyle/>
          <a:p>
            <a:r>
              <a:rPr lang="en-US" dirty="0"/>
              <a:t>Let’s take a look at a holistic income plan that’s protected</a:t>
            </a:r>
          </a:p>
        </p:txBody>
      </p:sp>
      <p:sp>
        <p:nvSpPr>
          <p:cNvPr id="13" name="Rectangle 12">
            <a:extLst>
              <a:ext uri="{FF2B5EF4-FFF2-40B4-BE49-F238E27FC236}">
                <a16:creationId xmlns:a16="http://schemas.microsoft.com/office/drawing/2014/main" id="{B3A54B25-2484-0888-7DD1-C4ED2ED07104}"/>
              </a:ext>
            </a:extLst>
          </p:cNvPr>
          <p:cNvSpPr/>
          <p:nvPr/>
        </p:nvSpPr>
        <p:spPr>
          <a:xfrm>
            <a:off x="763929" y="6134582"/>
            <a:ext cx="451413" cy="6366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grpSp>
        <p:nvGrpSpPr>
          <p:cNvPr id="22" name="Group 21">
            <a:extLst>
              <a:ext uri="{FF2B5EF4-FFF2-40B4-BE49-F238E27FC236}">
                <a16:creationId xmlns:a16="http://schemas.microsoft.com/office/drawing/2014/main" id="{5601BBBB-9B06-A503-07BD-0EB9BC33D61E}"/>
              </a:ext>
            </a:extLst>
          </p:cNvPr>
          <p:cNvGrpSpPr/>
          <p:nvPr/>
        </p:nvGrpSpPr>
        <p:grpSpPr>
          <a:xfrm>
            <a:off x="1382458" y="2149161"/>
            <a:ext cx="3419805" cy="3419805"/>
            <a:chOff x="1245298" y="2149161"/>
            <a:chExt cx="3419805" cy="3419805"/>
          </a:xfrm>
        </p:grpSpPr>
        <p:sp>
          <p:nvSpPr>
            <p:cNvPr id="16" name="Oval 15">
              <a:extLst>
                <a:ext uri="{FF2B5EF4-FFF2-40B4-BE49-F238E27FC236}">
                  <a16:creationId xmlns:a16="http://schemas.microsoft.com/office/drawing/2014/main" id="{EE2F0D35-9C9D-6516-20FF-29E8F3E702CE}"/>
                </a:ext>
              </a:extLst>
            </p:cNvPr>
            <p:cNvSpPr/>
            <p:nvPr/>
          </p:nvSpPr>
          <p:spPr>
            <a:xfrm>
              <a:off x="1245298" y="2149161"/>
              <a:ext cx="3419805" cy="3419805"/>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30" name="Graphic 29">
              <a:extLst>
                <a:ext uri="{FF2B5EF4-FFF2-40B4-BE49-F238E27FC236}">
                  <a16:creationId xmlns:a16="http://schemas.microsoft.com/office/drawing/2014/main" id="{C1EC1949-9F5A-186D-ABA5-77385DCF3B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25183" y="2560307"/>
              <a:ext cx="587283" cy="587283"/>
            </a:xfrm>
            <a:prstGeom prst="rect">
              <a:avLst/>
            </a:prstGeom>
          </p:spPr>
        </p:pic>
        <p:sp>
          <p:nvSpPr>
            <p:cNvPr id="32" name="TextBox 31">
              <a:extLst>
                <a:ext uri="{FF2B5EF4-FFF2-40B4-BE49-F238E27FC236}">
                  <a16:creationId xmlns:a16="http://schemas.microsoft.com/office/drawing/2014/main" id="{E8ECE529-0BC8-4461-1335-618D084B857E}"/>
                </a:ext>
              </a:extLst>
            </p:cNvPr>
            <p:cNvSpPr txBox="1"/>
            <p:nvPr/>
          </p:nvSpPr>
          <p:spPr>
            <a:xfrm>
              <a:off x="2073354" y="3334730"/>
              <a:ext cx="1890941" cy="914400"/>
            </a:xfrm>
            <a:prstGeom prst="rect">
              <a:avLst/>
            </a:prstGeom>
            <a:noFill/>
          </p:spPr>
          <p:txBody>
            <a:bodyPr wrap="none" lIns="0" tIns="0" rIns="0" bIns="0" rtlCol="0">
              <a:noAutofit/>
            </a:bodyPr>
            <a:lstStyle/>
            <a:p>
              <a:pPr algn="ctr">
                <a:lnSpc>
                  <a:spcPct val="112000"/>
                </a:lnSpc>
              </a:pPr>
              <a:r>
                <a:rPr lang="en-US">
                  <a:solidFill>
                    <a:schemeClr val="bg1"/>
                  </a:solidFill>
                  <a:latin typeface="Arial"/>
                </a:rPr>
                <a:t>Pension income</a:t>
              </a:r>
            </a:p>
            <a:p>
              <a:pPr algn="ctr">
                <a:lnSpc>
                  <a:spcPct val="112000"/>
                </a:lnSpc>
              </a:pPr>
              <a:endParaRPr lang="en-US">
                <a:solidFill>
                  <a:schemeClr val="bg1"/>
                </a:solidFill>
                <a:latin typeface="Arial"/>
              </a:endParaRPr>
            </a:p>
          </p:txBody>
        </p:sp>
        <p:sp>
          <p:nvSpPr>
            <p:cNvPr id="7" name="TextBox 6">
              <a:extLst>
                <a:ext uri="{FF2B5EF4-FFF2-40B4-BE49-F238E27FC236}">
                  <a16:creationId xmlns:a16="http://schemas.microsoft.com/office/drawing/2014/main" id="{14BEBA0C-F9D2-97E7-278D-1DE5D3D04673}"/>
                </a:ext>
              </a:extLst>
            </p:cNvPr>
            <p:cNvSpPr txBox="1"/>
            <p:nvPr/>
          </p:nvSpPr>
          <p:spPr>
            <a:xfrm>
              <a:off x="2073354" y="4111616"/>
              <a:ext cx="1890941" cy="914400"/>
            </a:xfrm>
            <a:prstGeom prst="rect">
              <a:avLst/>
            </a:prstGeom>
            <a:noFill/>
          </p:spPr>
          <p:txBody>
            <a:bodyPr wrap="none" lIns="0" tIns="0" rIns="0" bIns="0" rtlCol="0">
              <a:noAutofit/>
            </a:bodyPr>
            <a:lstStyle/>
            <a:p>
              <a:pPr algn="ctr">
                <a:lnSpc>
                  <a:spcPct val="112000"/>
                </a:lnSpc>
              </a:pPr>
              <a:r>
                <a:rPr lang="en-US" b="1" dirty="0">
                  <a:solidFill>
                    <a:schemeClr val="bg1"/>
                  </a:solidFill>
                  <a:latin typeface="Arial"/>
                </a:rPr>
                <a:t>$2,400 / month</a:t>
              </a:r>
              <a:r>
                <a:rPr lang="en-US" b="1" baseline="30000" dirty="0">
                  <a:solidFill>
                    <a:schemeClr val="bg1"/>
                  </a:solidFill>
                  <a:latin typeface="Arial"/>
                </a:rPr>
                <a:t>1</a:t>
              </a:r>
            </a:p>
            <a:p>
              <a:pPr algn="ctr">
                <a:lnSpc>
                  <a:spcPct val="112000"/>
                </a:lnSpc>
              </a:pPr>
              <a:endParaRPr lang="en-US" b="1" dirty="0">
                <a:solidFill>
                  <a:schemeClr val="bg1"/>
                </a:solidFill>
                <a:latin typeface="Arial"/>
              </a:endParaRPr>
            </a:p>
          </p:txBody>
        </p:sp>
      </p:grpSp>
      <p:grpSp>
        <p:nvGrpSpPr>
          <p:cNvPr id="15" name="Group 14">
            <a:extLst>
              <a:ext uri="{FF2B5EF4-FFF2-40B4-BE49-F238E27FC236}">
                <a16:creationId xmlns:a16="http://schemas.microsoft.com/office/drawing/2014/main" id="{F8421514-4B21-F8F7-665D-3094452B5045}"/>
              </a:ext>
            </a:extLst>
          </p:cNvPr>
          <p:cNvGrpSpPr>
            <a:grpSpLocks/>
          </p:cNvGrpSpPr>
          <p:nvPr/>
        </p:nvGrpSpPr>
        <p:grpSpPr>
          <a:xfrm>
            <a:off x="4386098" y="2149160"/>
            <a:ext cx="3419805" cy="3419805"/>
            <a:chOff x="7278934" y="2149161"/>
            <a:chExt cx="3419805" cy="3419805"/>
          </a:xfrm>
        </p:grpSpPr>
        <p:sp>
          <p:nvSpPr>
            <p:cNvPr id="28" name="Oval 27">
              <a:extLst>
                <a:ext uri="{FF2B5EF4-FFF2-40B4-BE49-F238E27FC236}">
                  <a16:creationId xmlns:a16="http://schemas.microsoft.com/office/drawing/2014/main" id="{1BFA87F3-4F6B-0169-0DCC-2FE70A4650F7}"/>
                </a:ext>
              </a:extLst>
            </p:cNvPr>
            <p:cNvSpPr>
              <a:spLocks/>
            </p:cNvSpPr>
            <p:nvPr/>
          </p:nvSpPr>
          <p:spPr>
            <a:xfrm>
              <a:off x="7278934" y="2149161"/>
              <a:ext cx="3419805" cy="3419805"/>
            </a:xfrm>
            <a:prstGeom prst="ellipse">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pic>
          <p:nvPicPr>
            <p:cNvPr id="31" name="Graphic 30">
              <a:extLst>
                <a:ext uri="{FF2B5EF4-FFF2-40B4-BE49-F238E27FC236}">
                  <a16:creationId xmlns:a16="http://schemas.microsoft.com/office/drawing/2014/main" id="{D248BBCC-A4A1-6A85-B907-396975FA7D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6080" y="2560307"/>
              <a:ext cx="587283" cy="587283"/>
            </a:xfrm>
            <a:prstGeom prst="rect">
              <a:avLst/>
            </a:prstGeom>
          </p:spPr>
        </p:pic>
        <p:sp>
          <p:nvSpPr>
            <p:cNvPr id="6" name="TextBox 5">
              <a:extLst>
                <a:ext uri="{FF2B5EF4-FFF2-40B4-BE49-F238E27FC236}">
                  <a16:creationId xmlns:a16="http://schemas.microsoft.com/office/drawing/2014/main" id="{E139A240-7495-E463-53C2-5E0F8AF7E635}"/>
                </a:ext>
              </a:extLst>
            </p:cNvPr>
            <p:cNvSpPr txBox="1">
              <a:spLocks/>
            </p:cNvSpPr>
            <p:nvPr/>
          </p:nvSpPr>
          <p:spPr>
            <a:xfrm>
              <a:off x="8054251" y="3343095"/>
              <a:ext cx="1890941" cy="914400"/>
            </a:xfrm>
            <a:prstGeom prst="rect">
              <a:avLst/>
            </a:prstGeom>
            <a:noFill/>
          </p:spPr>
          <p:txBody>
            <a:bodyPr wrap="none" lIns="0" tIns="0" rIns="0" bIns="0" rtlCol="0">
              <a:noAutofit/>
            </a:bodyPr>
            <a:lstStyle/>
            <a:p>
              <a:pPr algn="ctr">
                <a:lnSpc>
                  <a:spcPct val="112000"/>
                </a:lnSpc>
              </a:pPr>
              <a:r>
                <a:rPr lang="en-US">
                  <a:solidFill>
                    <a:schemeClr val="bg1"/>
                  </a:solidFill>
                  <a:latin typeface="Arial"/>
                </a:rPr>
                <a:t>Social Security Income</a:t>
              </a:r>
            </a:p>
          </p:txBody>
        </p:sp>
        <p:sp>
          <p:nvSpPr>
            <p:cNvPr id="9" name="TextBox 8">
              <a:extLst>
                <a:ext uri="{FF2B5EF4-FFF2-40B4-BE49-F238E27FC236}">
                  <a16:creationId xmlns:a16="http://schemas.microsoft.com/office/drawing/2014/main" id="{816D6AEE-8E69-9206-0F8E-FE2FFB26744D}"/>
                </a:ext>
              </a:extLst>
            </p:cNvPr>
            <p:cNvSpPr txBox="1">
              <a:spLocks/>
            </p:cNvSpPr>
            <p:nvPr/>
          </p:nvSpPr>
          <p:spPr>
            <a:xfrm>
              <a:off x="8054251" y="4111617"/>
              <a:ext cx="1890941" cy="914400"/>
            </a:xfrm>
            <a:prstGeom prst="rect">
              <a:avLst/>
            </a:prstGeom>
            <a:noFill/>
          </p:spPr>
          <p:txBody>
            <a:bodyPr wrap="none" lIns="0" tIns="0" rIns="0" bIns="0" rtlCol="0">
              <a:noAutofit/>
            </a:bodyPr>
            <a:lstStyle/>
            <a:p>
              <a:pPr algn="ctr">
                <a:lnSpc>
                  <a:spcPct val="112000"/>
                </a:lnSpc>
              </a:pPr>
              <a:r>
                <a:rPr lang="en-US" b="1" dirty="0">
                  <a:solidFill>
                    <a:schemeClr val="bg1"/>
                  </a:solidFill>
                  <a:latin typeface="Arial"/>
                </a:rPr>
                <a:t>$2,008 / month</a:t>
              </a:r>
              <a:r>
                <a:rPr lang="en-US" b="1" baseline="30000" dirty="0">
                  <a:solidFill>
                    <a:schemeClr val="bg1"/>
                  </a:solidFill>
                  <a:latin typeface="Arial"/>
                </a:rPr>
                <a:t>2</a:t>
              </a:r>
            </a:p>
            <a:p>
              <a:pPr algn="ctr">
                <a:lnSpc>
                  <a:spcPct val="112000"/>
                </a:lnSpc>
              </a:pPr>
              <a:r>
                <a:rPr lang="en-US" sz="700" b="1" dirty="0">
                  <a:solidFill>
                    <a:schemeClr val="bg1"/>
                  </a:solidFill>
                  <a:latin typeface="Arial"/>
                </a:rPr>
                <a:t>   </a:t>
              </a:r>
            </a:p>
          </p:txBody>
        </p:sp>
      </p:grpSp>
      <p:sp>
        <p:nvSpPr>
          <p:cNvPr id="10" name="TextBox 9">
            <a:extLst>
              <a:ext uri="{FF2B5EF4-FFF2-40B4-BE49-F238E27FC236}">
                <a16:creationId xmlns:a16="http://schemas.microsoft.com/office/drawing/2014/main" id="{FF43FF48-4CEC-3EF9-27BB-093436F58854}"/>
              </a:ext>
            </a:extLst>
          </p:cNvPr>
          <p:cNvSpPr txBox="1"/>
          <p:nvPr/>
        </p:nvSpPr>
        <p:spPr>
          <a:xfrm>
            <a:off x="605798" y="6215305"/>
            <a:ext cx="11586202" cy="490685"/>
          </a:xfrm>
          <a:prstGeom prst="rect">
            <a:avLst/>
          </a:prstGeom>
          <a:noFill/>
        </p:spPr>
        <p:txBody>
          <a:bodyPr wrap="square" lIns="0" tIns="0" rIns="0" bIns="0" rtlCol="0">
            <a:noAutofit/>
          </a:bodyPr>
          <a:lstStyle/>
          <a:p>
            <a:pPr defTabSz="914377">
              <a:lnSpc>
                <a:spcPct val="112000"/>
              </a:lnSpc>
              <a:defRPr/>
            </a:pPr>
            <a:r>
              <a:rPr lang="en-US" sz="800" dirty="0">
                <a:solidFill>
                  <a:srgbClr val="000000"/>
                </a:solidFill>
                <a:latin typeface="Arial"/>
              </a:rPr>
              <a:t>This chart is for illustration purposes only and shows the general principles of creating a retirement income plan for a 65 year old.  It assumes the amounts receive from pension, social security income, and protected retirement income are protected for life.</a:t>
            </a:r>
          </a:p>
          <a:p>
            <a:pPr defTabSz="914377">
              <a:lnSpc>
                <a:spcPct val="112000"/>
              </a:lnSpc>
              <a:defRPr/>
            </a:pPr>
            <a:r>
              <a:rPr lang="en-US" sz="800" dirty="0">
                <a:solidFill>
                  <a:srgbClr val="000000"/>
                </a:solidFill>
                <a:latin typeface="Arial"/>
              </a:rPr>
              <a:t>1 Assumes 30 years of service in the </a:t>
            </a:r>
            <a:r>
              <a:rPr lang="en-US" sz="800" dirty="0">
                <a:solidFill>
                  <a:srgbClr val="000000"/>
                </a:solidFill>
                <a:latin typeface="Arial"/>
                <a:hlinkClick r:id="rId5"/>
              </a:rPr>
              <a:t>Florida Retirement Resources Pension plan</a:t>
            </a:r>
            <a:r>
              <a:rPr lang="en-US" sz="800" dirty="0">
                <a:solidFill>
                  <a:srgbClr val="000000"/>
                </a:solidFill>
                <a:latin typeface="Arial"/>
              </a:rPr>
              <a:t>, with an ending salary of $60,000, assumes pension income does not reduce social security income </a:t>
            </a:r>
          </a:p>
          <a:p>
            <a:pPr defTabSz="914377">
              <a:lnSpc>
                <a:spcPct val="112000"/>
              </a:lnSpc>
              <a:defRPr/>
            </a:pPr>
            <a:r>
              <a:rPr lang="en-US" sz="800" dirty="0">
                <a:solidFill>
                  <a:srgbClr val="000000"/>
                </a:solidFill>
                <a:latin typeface="Arial"/>
              </a:rPr>
              <a:t>2 Assumes </a:t>
            </a:r>
            <a:r>
              <a:rPr lang="en-US" sz="800" dirty="0">
                <a:solidFill>
                  <a:srgbClr val="000000"/>
                </a:solidFill>
                <a:latin typeface="Arial"/>
                <a:hlinkClick r:id="rId6"/>
              </a:rPr>
              <a:t>social security benefit </a:t>
            </a:r>
            <a:r>
              <a:rPr lang="en-US" sz="800" dirty="0">
                <a:solidFill>
                  <a:srgbClr val="000000"/>
                </a:solidFill>
                <a:latin typeface="Arial"/>
              </a:rPr>
              <a:t>with DOB: 6/15/1959, retirement year: 2011, ending salary: $60,000, benefits begin at age 64 and 11 months, in today’s dollars</a:t>
            </a:r>
          </a:p>
          <a:p>
            <a:pPr defTabSz="914377">
              <a:lnSpc>
                <a:spcPct val="112000"/>
              </a:lnSpc>
              <a:defRPr/>
            </a:pPr>
            <a:r>
              <a:rPr lang="en-US" sz="800" dirty="0">
                <a:solidFill>
                  <a:srgbClr val="000000"/>
                </a:solidFill>
                <a:latin typeface="Arial"/>
              </a:rPr>
              <a:t>3 Assumes participant invests $300k balance into an in-plan guarantee solution, that this amount is captured as the income base, and that the solution generates 5% of the income base annually at age 65. Features of any given solution may differ.</a:t>
            </a:r>
          </a:p>
        </p:txBody>
      </p:sp>
      <p:sp>
        <p:nvSpPr>
          <p:cNvPr id="11" name="TextBox 10">
            <a:extLst>
              <a:ext uri="{FF2B5EF4-FFF2-40B4-BE49-F238E27FC236}">
                <a16:creationId xmlns:a16="http://schemas.microsoft.com/office/drawing/2014/main" id="{6B2DF8F5-C76D-D9ED-AFB0-2EAB9ADABA3B}"/>
              </a:ext>
            </a:extLst>
          </p:cNvPr>
          <p:cNvSpPr txBox="1"/>
          <p:nvPr/>
        </p:nvSpPr>
        <p:spPr>
          <a:xfrm>
            <a:off x="4526049" y="5736915"/>
            <a:ext cx="3097677" cy="282885"/>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lang="en-US" sz="1600" b="1" dirty="0">
                <a:solidFill>
                  <a:srgbClr val="141B4D"/>
                </a:solidFill>
                <a:latin typeface="Arial"/>
              </a:rPr>
              <a:t>Total = $5,658 per month for life </a:t>
            </a:r>
            <a:endParaRPr kumimoji="0" lang="en-US" sz="1600" b="1" i="0" u="none" strike="noStrike" kern="1200" cap="none" spc="0" normalizeH="0" baseline="0" noProof="0" dirty="0">
              <a:ln>
                <a:noFill/>
              </a:ln>
              <a:solidFill>
                <a:srgbClr val="141B4D"/>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6AA3F531-0EA4-D0D1-6807-CD33CD357277}"/>
              </a:ext>
            </a:extLst>
          </p:cNvPr>
          <p:cNvGrpSpPr/>
          <p:nvPr/>
        </p:nvGrpSpPr>
        <p:grpSpPr>
          <a:xfrm>
            <a:off x="7396268" y="2149160"/>
            <a:ext cx="3419805" cy="3419805"/>
            <a:chOff x="7476278" y="2149160"/>
            <a:chExt cx="3419805" cy="3419805"/>
          </a:xfrm>
        </p:grpSpPr>
        <p:grpSp>
          <p:nvGrpSpPr>
            <p:cNvPr id="14" name="Group 13">
              <a:extLst>
                <a:ext uri="{FF2B5EF4-FFF2-40B4-BE49-F238E27FC236}">
                  <a16:creationId xmlns:a16="http://schemas.microsoft.com/office/drawing/2014/main" id="{748DEB9D-9758-63A7-233B-A43340CFBEC8}"/>
                </a:ext>
              </a:extLst>
            </p:cNvPr>
            <p:cNvGrpSpPr/>
            <p:nvPr/>
          </p:nvGrpSpPr>
          <p:grpSpPr>
            <a:xfrm>
              <a:off x="7476278" y="2149160"/>
              <a:ext cx="3419805" cy="3419805"/>
              <a:chOff x="4364986" y="2149161"/>
              <a:chExt cx="3419805" cy="3419805"/>
            </a:xfrm>
          </p:grpSpPr>
          <p:sp>
            <p:nvSpPr>
              <p:cNvPr id="29" name="Oval 28">
                <a:extLst>
                  <a:ext uri="{FF2B5EF4-FFF2-40B4-BE49-F238E27FC236}">
                    <a16:creationId xmlns:a16="http://schemas.microsoft.com/office/drawing/2014/main" id="{64001540-DB95-C6FD-42FA-043BECDF6AC6}"/>
                  </a:ext>
                </a:extLst>
              </p:cNvPr>
              <p:cNvSpPr/>
              <p:nvPr/>
            </p:nvSpPr>
            <p:spPr>
              <a:xfrm>
                <a:off x="4364986" y="2149161"/>
                <a:ext cx="3419805" cy="3419805"/>
              </a:xfrm>
              <a:prstGeom prst="ellipse">
                <a:avLst/>
              </a:prstGeom>
              <a:solidFill>
                <a:schemeClr val="accent3">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3" name="TextBox 2">
                <a:extLst>
                  <a:ext uri="{FF2B5EF4-FFF2-40B4-BE49-F238E27FC236}">
                    <a16:creationId xmlns:a16="http://schemas.microsoft.com/office/drawing/2014/main" id="{1117B255-697A-7FA7-A33C-22AF028A0BCA}"/>
                  </a:ext>
                </a:extLst>
              </p:cNvPr>
              <p:cNvSpPr txBox="1"/>
              <p:nvPr/>
            </p:nvSpPr>
            <p:spPr>
              <a:xfrm>
                <a:off x="5135018" y="3334730"/>
                <a:ext cx="1890941" cy="914400"/>
              </a:xfrm>
              <a:prstGeom prst="rect">
                <a:avLst/>
              </a:prstGeom>
              <a:noFill/>
            </p:spPr>
            <p:txBody>
              <a:bodyPr wrap="none" lIns="0" tIns="0" rIns="0" bIns="0" rtlCol="0">
                <a:noAutofit/>
              </a:bodyPr>
              <a:lstStyle/>
              <a:p>
                <a:pPr algn="ctr">
                  <a:lnSpc>
                    <a:spcPct val="112000"/>
                  </a:lnSpc>
                </a:pPr>
                <a:r>
                  <a:rPr lang="en-US">
                    <a:solidFill>
                      <a:schemeClr val="bg1"/>
                    </a:solidFill>
                    <a:latin typeface="Arial"/>
                  </a:rPr>
                  <a:t>Deferred Compensation </a:t>
                </a:r>
              </a:p>
              <a:p>
                <a:pPr algn="ctr">
                  <a:lnSpc>
                    <a:spcPct val="112000"/>
                  </a:lnSpc>
                </a:pPr>
                <a:r>
                  <a:rPr lang="en-US" sz="1600" b="1">
                    <a:solidFill>
                      <a:schemeClr val="bg1"/>
                    </a:solidFill>
                    <a:latin typeface="Arial"/>
                  </a:rPr>
                  <a:t>with protected income</a:t>
                </a:r>
              </a:p>
              <a:p>
                <a:pPr algn="ctr">
                  <a:lnSpc>
                    <a:spcPct val="112000"/>
                  </a:lnSpc>
                </a:pPr>
                <a:endParaRPr lang="en-US">
                  <a:solidFill>
                    <a:schemeClr val="bg1"/>
                  </a:solidFill>
                  <a:latin typeface="Arial"/>
                </a:endParaRPr>
              </a:p>
            </p:txBody>
          </p:sp>
          <p:sp>
            <p:nvSpPr>
              <p:cNvPr id="8" name="TextBox 7">
                <a:extLst>
                  <a:ext uri="{FF2B5EF4-FFF2-40B4-BE49-F238E27FC236}">
                    <a16:creationId xmlns:a16="http://schemas.microsoft.com/office/drawing/2014/main" id="{5FFD040E-CB31-B347-1FBB-388CA82B1B72}"/>
                  </a:ext>
                </a:extLst>
              </p:cNvPr>
              <p:cNvSpPr txBox="1"/>
              <p:nvPr/>
            </p:nvSpPr>
            <p:spPr>
              <a:xfrm>
                <a:off x="5135018" y="4111617"/>
                <a:ext cx="1890941" cy="914400"/>
              </a:xfrm>
              <a:prstGeom prst="rect">
                <a:avLst/>
              </a:prstGeom>
              <a:noFill/>
            </p:spPr>
            <p:txBody>
              <a:bodyPr wrap="none" lIns="0" tIns="0" rIns="0" bIns="0" rtlCol="0">
                <a:noAutofit/>
              </a:bodyPr>
              <a:lstStyle/>
              <a:p>
                <a:pPr algn="ctr">
                  <a:lnSpc>
                    <a:spcPct val="112000"/>
                  </a:lnSpc>
                </a:pPr>
                <a:r>
                  <a:rPr lang="en-US" b="1" dirty="0">
                    <a:solidFill>
                      <a:schemeClr val="bg1"/>
                    </a:solidFill>
                    <a:latin typeface="Arial"/>
                  </a:rPr>
                  <a:t>$1,250 / month</a:t>
                </a:r>
                <a:r>
                  <a:rPr lang="en-US" b="1" baseline="30000" dirty="0">
                    <a:solidFill>
                      <a:schemeClr val="bg1"/>
                    </a:solidFill>
                    <a:latin typeface="Arial"/>
                  </a:rPr>
                  <a:t>3</a:t>
                </a:r>
              </a:p>
              <a:p>
                <a:pPr algn="ctr">
                  <a:lnSpc>
                    <a:spcPct val="112000"/>
                  </a:lnSpc>
                </a:pPr>
                <a:r>
                  <a:rPr lang="en-US" sz="700" b="1" dirty="0">
                    <a:solidFill>
                      <a:schemeClr val="bg1"/>
                    </a:solidFill>
                    <a:latin typeface="Arial"/>
                  </a:rPr>
                  <a:t>   </a:t>
                </a:r>
              </a:p>
              <a:p>
                <a:pPr algn="ctr">
                  <a:lnSpc>
                    <a:spcPct val="112000"/>
                  </a:lnSpc>
                </a:pPr>
                <a:r>
                  <a:rPr lang="en-US" sz="1600" dirty="0">
                    <a:solidFill>
                      <a:schemeClr val="bg1"/>
                    </a:solidFill>
                    <a:latin typeface="Arial"/>
                  </a:rPr>
                  <a:t>generated from </a:t>
                </a:r>
              </a:p>
              <a:p>
                <a:pPr algn="ctr">
                  <a:lnSpc>
                    <a:spcPct val="112000"/>
                  </a:lnSpc>
                </a:pPr>
                <a:r>
                  <a:rPr lang="en-US" sz="1600" dirty="0">
                    <a:solidFill>
                      <a:schemeClr val="bg1"/>
                    </a:solidFill>
                    <a:latin typeface="Arial"/>
                  </a:rPr>
                  <a:t>$300k balance</a:t>
                </a:r>
              </a:p>
            </p:txBody>
          </p:sp>
        </p:grpSp>
        <p:pic>
          <p:nvPicPr>
            <p:cNvPr id="17" name="Graphic 16">
              <a:extLst>
                <a:ext uri="{FF2B5EF4-FFF2-40B4-BE49-F238E27FC236}">
                  <a16:creationId xmlns:a16="http://schemas.microsoft.com/office/drawing/2014/main" id="{741C555F-2F58-5F72-D412-F34B9EC970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898139" y="2560307"/>
              <a:ext cx="587283" cy="587283"/>
            </a:xfrm>
            <a:prstGeom prst="rect">
              <a:avLst/>
            </a:prstGeom>
          </p:spPr>
        </p:pic>
      </p:grpSp>
    </p:spTree>
    <p:extLst>
      <p:ext uri="{BB962C8B-B14F-4D97-AF65-F5344CB8AC3E}">
        <p14:creationId xmlns:p14="http://schemas.microsoft.com/office/powerpoint/2010/main" val="3126402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A053E484-1ADA-4746-AC23-126B9314CC8E}"/>
              </a:ext>
              <a:ext uri="{C183D7F6-B498-43B3-948B-1728B52AA6E4}">
                <adec:decorative xmlns:adec="http://schemas.microsoft.com/office/drawing/2017/decorative" val="1"/>
              </a:ext>
            </a:extLst>
          </p:cNvPr>
          <p:cNvCxnSpPr>
            <a:cxnSpLocks/>
          </p:cNvCxnSpPr>
          <p:nvPr/>
        </p:nvCxnSpPr>
        <p:spPr>
          <a:xfrm>
            <a:off x="6096000" y="1418832"/>
            <a:ext cx="0" cy="4241034"/>
          </a:xfrm>
          <a:prstGeom prst="line">
            <a:avLst/>
          </a:prstGeom>
          <a:ln w="12700">
            <a:solidFill>
              <a:srgbClr val="6AC5B4"/>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D36FBF3B-EB34-4EC7-5BA9-E4A27669B32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595524" y="1408545"/>
            <a:ext cx="508000" cy="508000"/>
          </a:xfrm>
          <a:prstGeom prst="rect">
            <a:avLst/>
          </a:prstGeom>
        </p:spPr>
      </p:pic>
      <p:pic>
        <p:nvPicPr>
          <p:cNvPr id="19" name="Picture 18">
            <a:extLst>
              <a:ext uri="{FF2B5EF4-FFF2-40B4-BE49-F238E27FC236}">
                <a16:creationId xmlns:a16="http://schemas.microsoft.com/office/drawing/2014/main" id="{86BA398C-A4F3-FE63-6BE6-AC6042CDAC8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791593" y="1408545"/>
            <a:ext cx="508000" cy="508000"/>
          </a:xfrm>
          <a:prstGeom prst="rect">
            <a:avLst/>
          </a:prstGeom>
        </p:spPr>
      </p:pic>
      <p:sp>
        <p:nvSpPr>
          <p:cNvPr id="15" name="TextBox 14">
            <a:extLst>
              <a:ext uri="{FF2B5EF4-FFF2-40B4-BE49-F238E27FC236}">
                <a16:creationId xmlns:a16="http://schemas.microsoft.com/office/drawing/2014/main" id="{0F3FBFE1-191E-422A-9ECE-6EA386499D6A}"/>
              </a:ext>
            </a:extLst>
          </p:cNvPr>
          <p:cNvSpPr txBox="1"/>
          <p:nvPr/>
        </p:nvSpPr>
        <p:spPr>
          <a:xfrm>
            <a:off x="7401675" y="2152251"/>
            <a:ext cx="3287836" cy="338554"/>
          </a:xfrm>
          <a:prstGeom prst="rect">
            <a:avLst/>
          </a:prstGeom>
          <a:noFill/>
        </p:spPr>
        <p:txBody>
          <a:bodyPr wrap="square" rtlCol="0">
            <a:spAutoFit/>
          </a:bodyPr>
          <a:lstStyle/>
          <a:p>
            <a:pPr>
              <a:spcAft>
                <a:spcPts val="600"/>
              </a:spcAft>
            </a:pPr>
            <a:r>
              <a:rPr lang="en-US" sz="1600" b="1">
                <a:solidFill>
                  <a:schemeClr val="bg1"/>
                </a:solidFill>
              </a:rPr>
              <a:t>Download today’s presentation:</a:t>
            </a:r>
            <a:endParaRPr lang="en-US" sz="1600">
              <a:solidFill>
                <a:schemeClr val="bg1"/>
              </a:solidFill>
            </a:endParaRPr>
          </a:p>
        </p:txBody>
      </p:sp>
      <p:sp>
        <p:nvSpPr>
          <p:cNvPr id="10" name="TextBox 9">
            <a:extLst>
              <a:ext uri="{FF2B5EF4-FFF2-40B4-BE49-F238E27FC236}">
                <a16:creationId xmlns:a16="http://schemas.microsoft.com/office/drawing/2014/main" id="{465615EE-E11B-4C78-A29B-BC44D5480740}"/>
              </a:ext>
            </a:extLst>
          </p:cNvPr>
          <p:cNvSpPr txBox="1"/>
          <p:nvPr/>
        </p:nvSpPr>
        <p:spPr>
          <a:xfrm>
            <a:off x="881042" y="2152251"/>
            <a:ext cx="3936964" cy="661720"/>
          </a:xfrm>
          <a:prstGeom prst="rect">
            <a:avLst/>
          </a:prstGeom>
          <a:noFill/>
        </p:spPr>
        <p:txBody>
          <a:bodyPr wrap="square" lIns="0" tIns="45720" rIns="0" bIns="45720" rtlCol="0" anchor="t">
            <a:spAutoFit/>
          </a:bodyPr>
          <a:lstStyle/>
          <a:p>
            <a:pPr algn="ctr">
              <a:spcAft>
                <a:spcPts val="600"/>
              </a:spcAft>
            </a:pPr>
            <a:r>
              <a:rPr lang="en-US" sz="1600" b="1" dirty="0">
                <a:solidFill>
                  <a:schemeClr val="bg1"/>
                </a:solidFill>
                <a:ea typeface="+mn-lt"/>
                <a:cs typeface="+mn-lt"/>
              </a:rPr>
              <a:t>David Bazzel </a:t>
            </a:r>
            <a:endParaRPr lang="en-US" sz="1600" b="1" dirty="0">
              <a:solidFill>
                <a:schemeClr val="bg1"/>
              </a:solidFill>
              <a:cs typeface="Arial"/>
            </a:endParaRPr>
          </a:p>
          <a:p>
            <a:pPr algn="ctr"/>
            <a:endParaRPr lang="en-US" sz="1600" dirty="0">
              <a:solidFill>
                <a:schemeClr val="bg1"/>
              </a:solidFill>
              <a:cs typeface="Arial"/>
            </a:endParaRPr>
          </a:p>
        </p:txBody>
      </p:sp>
      <p:sp>
        <p:nvSpPr>
          <p:cNvPr id="2" name="Title 1">
            <a:extLst>
              <a:ext uri="{FF2B5EF4-FFF2-40B4-BE49-F238E27FC236}">
                <a16:creationId xmlns:a16="http://schemas.microsoft.com/office/drawing/2014/main" id="{0CF01726-A1DD-4883-A1B2-43E4EBE37284}"/>
              </a:ext>
            </a:extLst>
          </p:cNvPr>
          <p:cNvSpPr>
            <a:spLocks noGrp="1"/>
          </p:cNvSpPr>
          <p:nvPr>
            <p:ph type="title"/>
          </p:nvPr>
        </p:nvSpPr>
        <p:spPr>
          <a:xfrm>
            <a:off x="504000" y="550799"/>
            <a:ext cx="11183175" cy="686602"/>
          </a:xfrm>
        </p:spPr>
        <p:txBody>
          <a:bodyPr/>
          <a:lstStyle/>
          <a:p>
            <a:r>
              <a:rPr lang="en-US" sz="2400" dirty="0">
                <a:latin typeface="Georgia"/>
                <a:cs typeface="Arial"/>
              </a:rPr>
              <a:t>Moving forward: Let’s talk about making protected retirement income a reality </a:t>
            </a:r>
            <a:endParaRPr lang="en-US" dirty="0"/>
          </a:p>
        </p:txBody>
      </p:sp>
      <p:sp>
        <p:nvSpPr>
          <p:cNvPr id="5" name="TextBox 4">
            <a:extLst>
              <a:ext uri="{FF2B5EF4-FFF2-40B4-BE49-F238E27FC236}">
                <a16:creationId xmlns:a16="http://schemas.microsoft.com/office/drawing/2014/main" id="{50E4960B-CDF7-9247-7E0D-E01DF09E2306}"/>
              </a:ext>
            </a:extLst>
          </p:cNvPr>
          <p:cNvSpPr txBox="1"/>
          <p:nvPr/>
        </p:nvSpPr>
        <p:spPr>
          <a:xfrm>
            <a:off x="1452050" y="4883980"/>
            <a:ext cx="2794949" cy="646331"/>
          </a:xfrm>
          <a:prstGeom prst="rect">
            <a:avLst/>
          </a:prstGeom>
          <a:noFill/>
        </p:spPr>
        <p:txBody>
          <a:bodyPr wrap="square">
            <a:spAutoFit/>
          </a:bodyPr>
          <a:lstStyle/>
          <a:p>
            <a:pPr marL="0" marR="0" algn="ctr">
              <a:spcBef>
                <a:spcPts val="0"/>
              </a:spcBef>
              <a:spcAft>
                <a:spcPts val="0"/>
              </a:spcAft>
            </a:pPr>
            <a:r>
              <a:rPr lang="en-US" sz="1800">
                <a:solidFill>
                  <a:schemeClr val="bg1"/>
                </a:solidFill>
                <a:effectLst/>
                <a:latin typeface="Arial" panose="020B0604020202020204" pitchFamily="34" charset="0"/>
                <a:ea typeface="Calibri" panose="020F0502020204030204" pitchFamily="34" charset="0"/>
              </a:rPr>
              <a:t>813-785-1844</a:t>
            </a:r>
            <a:endParaRPr lang="en-US" sz="1800">
              <a:solidFill>
                <a:schemeClr val="bg1"/>
              </a:solidFill>
              <a:effectLst/>
              <a:latin typeface="Calibri" panose="020F0502020204030204" pitchFamily="34" charset="0"/>
              <a:ea typeface="Calibri" panose="020F0502020204030204" pitchFamily="34" charset="0"/>
            </a:endParaRPr>
          </a:p>
          <a:p>
            <a:pPr algn="ctr"/>
            <a:r>
              <a:rPr lang="en-US" sz="1800">
                <a:solidFill>
                  <a:schemeClr val="bg1"/>
                </a:solidFill>
                <a:effectLst/>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bazzeld@nationwide.com</a:t>
            </a:r>
            <a:endParaRPr lang="en-US">
              <a:solidFill>
                <a:schemeClr val="bg1"/>
              </a:solidFill>
            </a:endParaRPr>
          </a:p>
        </p:txBody>
      </p:sp>
      <p:pic>
        <p:nvPicPr>
          <p:cNvPr id="1026" name="Picture 2" descr="David-Bazzel ">
            <a:extLst>
              <a:ext uri="{FF2B5EF4-FFF2-40B4-BE49-F238E27FC236}">
                <a16:creationId xmlns:a16="http://schemas.microsoft.com/office/drawing/2014/main" id="{A40074FA-09DE-CADA-5414-28B4D9F88A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7650" y="2769840"/>
            <a:ext cx="1848536" cy="184853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qr code on a white background&#10;&#10;Description automatically generated">
            <a:extLst>
              <a:ext uri="{FF2B5EF4-FFF2-40B4-BE49-F238E27FC236}">
                <a16:creationId xmlns:a16="http://schemas.microsoft.com/office/drawing/2014/main" id="{5972CF2E-93D6-F98C-9292-981033A038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11977" y="2769840"/>
            <a:ext cx="2067231" cy="2067231"/>
          </a:xfrm>
          <a:prstGeom prst="rect">
            <a:avLst/>
          </a:prstGeom>
        </p:spPr>
      </p:pic>
      <p:sp>
        <p:nvSpPr>
          <p:cNvPr id="3" name="Content Placeholder 4">
            <a:extLst>
              <a:ext uri="{FF2B5EF4-FFF2-40B4-BE49-F238E27FC236}">
                <a16:creationId xmlns:a16="http://schemas.microsoft.com/office/drawing/2014/main" id="{A66BA92E-D2D4-5B15-029C-C2A0E704FC99}"/>
              </a:ext>
            </a:extLst>
          </p:cNvPr>
          <p:cNvSpPr txBox="1">
            <a:spLocks/>
          </p:cNvSpPr>
          <p:nvPr/>
        </p:nvSpPr>
        <p:spPr>
          <a:xfrm>
            <a:off x="1742643" y="5938901"/>
            <a:ext cx="8705887" cy="3811545"/>
          </a:xfrm>
          <a:prstGeom prst="rect">
            <a:avLst/>
          </a:prstGeom>
        </p:spPr>
        <p:txBody>
          <a:bodyPr/>
          <a:lstStyle>
            <a:lvl1pPr marL="0" indent="0" algn="l" defTabSz="914400" rtl="0" eaLnBrk="1" latinLnBrk="0" hangingPunct="1">
              <a:lnSpc>
                <a:spcPct val="112000"/>
              </a:lnSpc>
              <a:spcBef>
                <a:spcPts val="0"/>
              </a:spcBef>
              <a:spcAft>
                <a:spcPts val="1200"/>
              </a:spcAft>
              <a:buFont typeface="Arial" panose="020B0604020202020204" pitchFamily="34" charset="0"/>
              <a:buNone/>
              <a:defRPr sz="1400" kern="1200">
                <a:solidFill>
                  <a:schemeClr val="tx1"/>
                </a:solidFill>
                <a:latin typeface="+mn-lt"/>
                <a:ea typeface="+mn-ea"/>
                <a:cs typeface="+mn-cs"/>
              </a:defRPr>
            </a:lvl1pPr>
            <a:lvl2pPr marL="0" indent="0" algn="l" defTabSz="914400" rtl="0" eaLnBrk="1" latinLnBrk="0" hangingPunct="1">
              <a:lnSpc>
                <a:spcPct val="112000"/>
              </a:lnSpc>
              <a:spcBef>
                <a:spcPts val="0"/>
              </a:spcBef>
              <a:buFont typeface="Arial" panose="020B0604020202020204" pitchFamily="34" charset="0"/>
              <a:buNone/>
              <a:defRPr sz="1400" b="1" kern="1200">
                <a:solidFill>
                  <a:schemeClr val="tx1"/>
                </a:solidFill>
                <a:latin typeface="+mn-lt"/>
                <a:ea typeface="+mn-ea"/>
                <a:cs typeface="Gotham Bold" pitchFamily="50" charset="0"/>
              </a:defRPr>
            </a:lvl2pPr>
            <a:lvl3pPr marL="180000" indent="-180000" algn="l" defTabSz="914400" rtl="0" eaLnBrk="1" latinLnBrk="0" hangingPunct="1">
              <a:lnSpc>
                <a:spcPct val="112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360000" indent="-180000" algn="l" defTabSz="914400" rtl="0" eaLnBrk="1" latinLnBrk="0" hangingPunct="1">
              <a:lnSpc>
                <a:spcPct val="112000"/>
              </a:lnSpc>
              <a:spcBef>
                <a:spcPts val="0"/>
              </a:spcBef>
              <a:spcAft>
                <a:spcPts val="1200"/>
              </a:spcAft>
              <a:buFont typeface="Courier New" panose="02070309020205020404" pitchFamily="49" charset="0"/>
              <a:buChar char="o"/>
              <a:defRPr sz="1400" kern="1200">
                <a:solidFill>
                  <a:schemeClr val="tx1"/>
                </a:solidFill>
                <a:latin typeface="+mn-lt"/>
                <a:ea typeface="+mn-ea"/>
                <a:cs typeface="+mn-cs"/>
              </a:defRPr>
            </a:lvl4pPr>
            <a:lvl5pPr marL="540000" indent="-180000" algn="l" defTabSz="914400" rtl="0" eaLnBrk="1" latinLnBrk="0" hangingPunct="1">
              <a:lnSpc>
                <a:spcPct val="112000"/>
              </a:lnSpc>
              <a:spcBef>
                <a:spcPts val="0"/>
              </a:spcBef>
              <a:spcAft>
                <a:spcPts val="1200"/>
              </a:spcAft>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800" b="1" dirty="0">
                <a:solidFill>
                  <a:schemeClr val="bg1"/>
                </a:solidFill>
              </a:rPr>
              <a:t>Schedule time with David Bazzel to help share the importance of </a:t>
            </a:r>
            <a:br>
              <a:rPr lang="en-US" sz="1800" b="1" dirty="0">
                <a:solidFill>
                  <a:schemeClr val="bg1"/>
                </a:solidFill>
              </a:rPr>
            </a:br>
            <a:r>
              <a:rPr lang="en-US" sz="1800" b="1" dirty="0">
                <a:solidFill>
                  <a:schemeClr val="bg1"/>
                </a:solidFill>
              </a:rPr>
              <a:t>protected retirement solutions within your county</a:t>
            </a:r>
            <a:endParaRPr lang="en-US" sz="1800" dirty="0">
              <a:solidFill>
                <a:schemeClr val="bg1"/>
              </a:solidFill>
            </a:endParaRPr>
          </a:p>
          <a:p>
            <a:pPr marL="285750" indent="-285750" algn="ctr">
              <a:buFont typeface="Arial" panose="020B0604020202020204" pitchFamily="34" charset="0"/>
              <a:buChar char="•"/>
            </a:pPr>
            <a:endParaRPr lang="en-US" sz="1800" dirty="0">
              <a:solidFill>
                <a:schemeClr val="bg1"/>
              </a:solidFill>
              <a:highlight>
                <a:srgbClr val="FFFF00"/>
              </a:highlight>
            </a:endParaRPr>
          </a:p>
          <a:p>
            <a:pPr algn="ctr"/>
            <a:endParaRPr lang="en-US" sz="1800" dirty="0">
              <a:solidFill>
                <a:schemeClr val="bg1"/>
              </a:solidFill>
            </a:endParaRPr>
          </a:p>
        </p:txBody>
      </p:sp>
    </p:spTree>
    <p:extLst>
      <p:ext uri="{BB962C8B-B14F-4D97-AF65-F5344CB8AC3E}">
        <p14:creationId xmlns:p14="http://schemas.microsoft.com/office/powerpoint/2010/main" val="2858967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C3FEB-23CC-7640-ADA7-506F52221CF8}"/>
              </a:ext>
            </a:extLst>
          </p:cNvPr>
          <p:cNvSpPr>
            <a:spLocks noGrp="1"/>
          </p:cNvSpPr>
          <p:nvPr>
            <p:ph type="title"/>
          </p:nvPr>
        </p:nvSpPr>
        <p:spPr/>
        <p:txBody>
          <a:bodyPr/>
          <a:lstStyle/>
          <a:p>
            <a:r>
              <a:rPr lang="en-US"/>
              <a:t>Important information</a:t>
            </a:r>
          </a:p>
        </p:txBody>
      </p:sp>
      <p:sp>
        <p:nvSpPr>
          <p:cNvPr id="6" name="TextBox 5">
            <a:extLst>
              <a:ext uri="{FF2B5EF4-FFF2-40B4-BE49-F238E27FC236}">
                <a16:creationId xmlns:a16="http://schemas.microsoft.com/office/drawing/2014/main" id="{B8535DF6-3A13-4333-B38B-9653463A2E06}"/>
              </a:ext>
            </a:extLst>
          </p:cNvPr>
          <p:cNvSpPr txBox="1"/>
          <p:nvPr/>
        </p:nvSpPr>
        <p:spPr>
          <a:xfrm>
            <a:off x="819374" y="1465198"/>
            <a:ext cx="10058400" cy="365760"/>
          </a:xfrm>
          <a:prstGeom prst="rect">
            <a:avLst/>
          </a:prstGeom>
          <a:noFill/>
          <a:ln w="6350">
            <a:solidFill>
              <a:schemeClr val="tx1">
                <a:lumMod val="65000"/>
                <a:lumOff val="35000"/>
              </a:schemeClr>
            </a:solidFill>
          </a:ln>
        </p:spPr>
        <p:txBody>
          <a:bodyPr wrap="square" rtlCol="0" anchor="ctr" anchorCtr="0">
            <a:noAutofit/>
          </a:bodyPr>
          <a:lstStyle/>
          <a:p>
            <a:pPr algn="ctr"/>
            <a:r>
              <a:rPr lang="en-US" sz="1000">
                <a:solidFill>
                  <a:srgbClr val="7E7E82"/>
                </a:solidFill>
                <a:latin typeface="Arial" charset="0"/>
                <a:ea typeface="Arial" charset="0"/>
                <a:cs typeface="Arial" charset="0"/>
              </a:rPr>
              <a:t>• Not a deposit • Not FDIC or NCUSIF insured • Not guaranteed by the institution • Not insured by any federal government agency • May lose value</a:t>
            </a:r>
          </a:p>
        </p:txBody>
      </p:sp>
      <p:sp>
        <p:nvSpPr>
          <p:cNvPr id="10" name="TextBox 9">
            <a:extLst>
              <a:ext uri="{FF2B5EF4-FFF2-40B4-BE49-F238E27FC236}">
                <a16:creationId xmlns:a16="http://schemas.microsoft.com/office/drawing/2014/main" id="{DC191570-E4E5-48D6-A87E-61F85735E3D9}"/>
              </a:ext>
            </a:extLst>
          </p:cNvPr>
          <p:cNvSpPr txBox="1"/>
          <p:nvPr/>
        </p:nvSpPr>
        <p:spPr>
          <a:xfrm>
            <a:off x="819374" y="2194355"/>
            <a:ext cx="10058400" cy="3333285"/>
          </a:xfrm>
          <a:prstGeom prst="rect">
            <a:avLst/>
          </a:prstGeom>
          <a:noFill/>
        </p:spPr>
        <p:txBody>
          <a:bodyPr wrap="square">
            <a:spAutoFit/>
          </a:bodyPr>
          <a:lstStyle/>
          <a:p>
            <a:pPr>
              <a:lnSpc>
                <a:spcPct val="107000"/>
              </a:lnSpc>
              <a:spcAft>
                <a:spcPts val="800"/>
              </a:spcAft>
            </a:pPr>
            <a:r>
              <a:rPr lang="en-US" sz="1100">
                <a:latin typeface="Arial" charset="0"/>
                <a:cs typeface="Arial" charset="0"/>
              </a:rPr>
              <a:t>This material is not a recommendation to buy or sell a financial product or to adopt an investment strategy. Investors should discuss their specific situation with their financial professional.</a:t>
            </a:r>
          </a:p>
          <a:p>
            <a:pPr>
              <a:lnSpc>
                <a:spcPct val="107000"/>
              </a:lnSpc>
              <a:spcAft>
                <a:spcPts val="800"/>
              </a:spcAft>
            </a:pPr>
            <a:r>
              <a:rPr lang="en-US" sz="1100">
                <a:latin typeface="Arial" charset="0"/>
                <a:cs typeface="Arial" charset="0"/>
              </a:rPr>
              <a:t>Provisions of these options may vary based on plan selection and/or by state regulation. These investment options may not be available in some states. </a:t>
            </a:r>
          </a:p>
          <a:p>
            <a:pPr marL="0" marR="0">
              <a:lnSpc>
                <a:spcPct val="107000"/>
              </a:lnSpc>
              <a:spcBef>
                <a:spcPts val="0"/>
              </a:spcBef>
              <a:spcAft>
                <a:spcPts val="800"/>
              </a:spcAft>
            </a:pPr>
            <a:r>
              <a:rPr lang="en-US" sz="1100">
                <a:latin typeface="Arial" charset="0"/>
                <a:cs typeface="Arial" charset="0"/>
              </a:rPr>
              <a:t>Guarantees are backed by the claims-paying ability of the issuing insurance company.</a:t>
            </a:r>
          </a:p>
          <a:p>
            <a:pPr marL="0" marR="0">
              <a:lnSpc>
                <a:spcPct val="107000"/>
              </a:lnSpc>
              <a:spcBef>
                <a:spcPts val="0"/>
              </a:spcBef>
              <a:spcAft>
                <a:spcPts val="800"/>
              </a:spcAft>
            </a:pPr>
            <a:r>
              <a:rPr lang="en-US" sz="1100">
                <a:latin typeface="Arial" charset="0"/>
                <a:cs typeface="Arial" charset="0"/>
              </a:rPr>
              <a:t>Use of the term "pension-like income stream" refers to the similarity between Nationwide’s Protected Retirement income solutions and a traditional pension plan in the sense that both can provide a stream of income for participants’ lives. However, it’s important to note that these solutions are </a:t>
            </a:r>
            <a:r>
              <a:rPr lang="en-US" sz="1100" b="1">
                <a:latin typeface="Arial" charset="0"/>
                <a:cs typeface="Arial" charset="0"/>
              </a:rPr>
              <a:t>not pensions</a:t>
            </a:r>
            <a:r>
              <a:rPr lang="en-US" sz="1100">
                <a:latin typeface="Arial" charset="0"/>
                <a:cs typeface="Arial" charset="0"/>
              </a:rPr>
              <a:t>. The term “pension-like” is used solely to illustrate the income feature of the solutions and does not imply any other characteristics typically associated with pensions.</a:t>
            </a:r>
          </a:p>
          <a:p>
            <a:pPr>
              <a:lnSpc>
                <a:spcPct val="107000"/>
              </a:lnSpc>
              <a:spcAft>
                <a:spcPts val="800"/>
              </a:spcAft>
            </a:pPr>
            <a:r>
              <a:rPr lang="en-US" sz="1100">
                <a:latin typeface="Arial" charset="0"/>
                <a:cs typeface="Arial" charset="0"/>
              </a:rPr>
              <a:t>Withdrawals are subject to income tax, and withdrawals before age 59½ may be subject to an additional 10% early withdrawal tax. </a:t>
            </a:r>
            <a:endParaRPr lang="en-US" sz="1100">
              <a:solidFill>
                <a:srgbClr val="000000"/>
              </a:solidFill>
              <a:latin typeface="Gotham Book"/>
              <a:cs typeface="Arial" charset="0"/>
            </a:endParaRPr>
          </a:p>
          <a:p>
            <a:pPr marL="0" marR="0">
              <a:lnSpc>
                <a:spcPct val="107000"/>
              </a:lnSpc>
              <a:spcBef>
                <a:spcPts val="0"/>
              </a:spcBef>
              <a:spcAft>
                <a:spcPts val="800"/>
              </a:spcAft>
            </a:pPr>
            <a:r>
              <a:rPr lang="en-US" sz="1100">
                <a:latin typeface="Arial" charset="0"/>
                <a:cs typeface="Arial" charset="0"/>
              </a:rPr>
              <a:t>The entities listed within this document and their affiliates (1) do not provide tax or legal advice; (2) are separate and nonaffiliated companies and; (3) own the intellectual property of their respective marks and logos.</a:t>
            </a:r>
          </a:p>
          <a:p>
            <a:pPr marL="0" marR="0">
              <a:lnSpc>
                <a:spcPct val="107000"/>
              </a:lnSpc>
              <a:spcBef>
                <a:spcPts val="0"/>
              </a:spcBef>
              <a:spcAft>
                <a:spcPts val="800"/>
              </a:spcAft>
            </a:pPr>
            <a:r>
              <a:rPr lang="en-US" sz="1100">
                <a:latin typeface="Arial" charset="0"/>
                <a:cs typeface="Arial" charset="0"/>
              </a:rPr>
              <a:t>Nationwide, the Nationwide N and Eagle, Nationwide is on your side and Nationwide Indexed Principal Protection are service marks of Nationwide Mutual Insurance Company. © 2024 Nationwide</a:t>
            </a:r>
          </a:p>
          <a:p>
            <a:pPr marL="0" marR="0">
              <a:lnSpc>
                <a:spcPct val="107000"/>
              </a:lnSpc>
              <a:spcBef>
                <a:spcPts val="0"/>
              </a:spcBef>
              <a:spcAft>
                <a:spcPts val="800"/>
              </a:spcAft>
            </a:pPr>
            <a:r>
              <a:rPr lang="en-US" sz="1100">
                <a:latin typeface="Arial" charset="0"/>
                <a:cs typeface="Arial" charset="0"/>
              </a:rPr>
              <a:t>NRM-22672FL (6/24)</a:t>
            </a:r>
            <a:br>
              <a:rPr lang="en-US" sz="1100">
                <a:latin typeface="Arial" charset="0"/>
                <a:cs typeface="Arial" charset="0"/>
              </a:rPr>
            </a:br>
            <a:endParaRPr lang="en-US" sz="1100">
              <a:latin typeface="Arial" charset="0"/>
              <a:cs typeface="Arial" charset="0"/>
            </a:endParaRPr>
          </a:p>
        </p:txBody>
      </p:sp>
      <p:sp>
        <p:nvSpPr>
          <p:cNvPr id="7" name="Slide Number Placeholder 4">
            <a:extLst>
              <a:ext uri="{FF2B5EF4-FFF2-40B4-BE49-F238E27FC236}">
                <a16:creationId xmlns:a16="http://schemas.microsoft.com/office/drawing/2014/main" id="{89B994CF-2284-427E-83C3-EE8F4C5FFD70}"/>
              </a:ext>
            </a:extLst>
          </p:cNvPr>
          <p:cNvSpPr txBox="1">
            <a:spLocks/>
          </p:cNvSpPr>
          <p:nvPr/>
        </p:nvSpPr>
        <p:spPr>
          <a:xfrm>
            <a:off x="216001" y="6617314"/>
            <a:ext cx="238510" cy="306000"/>
          </a:xfrm>
          <a:prstGeom prst="rect">
            <a:avLst/>
          </a:prstGeom>
        </p:spPr>
        <p:txBody>
          <a:bodyPr vert="horz" lIns="0" tIns="0" rIns="0" bIns="0" rtlCol="0" anchor="t" anchorCtr="0">
            <a:noAutofit/>
          </a:bodyPr>
          <a:lstStyle>
            <a:lvl1pPr marL="0" indent="0" algn="l" defTabSz="914400" rtl="0" eaLnBrk="1" latinLnBrk="0" hangingPunct="1">
              <a:lnSpc>
                <a:spcPct val="112000"/>
              </a:lnSpc>
              <a:spcBef>
                <a:spcPts val="0"/>
              </a:spcBef>
              <a:spcAft>
                <a:spcPts val="1200"/>
              </a:spcAft>
              <a:buFont typeface="Arial" panose="020B0604020202020204" pitchFamily="34" charset="0"/>
              <a:buNone/>
              <a:defRPr sz="3200" b="1" kern="1200">
                <a:solidFill>
                  <a:srgbClr val="0047BB"/>
                </a:solidFill>
                <a:latin typeface="Georgia" panose="02040502050405020303" pitchFamily="18" charset="0"/>
                <a:ea typeface="+mn-ea"/>
                <a:cs typeface="+mn-cs"/>
              </a:defRPr>
            </a:lvl1pPr>
            <a:lvl2pPr marL="11113" indent="0" algn="l" defTabSz="914377" rtl="0" eaLnBrk="1" latinLnBrk="0" hangingPunct="1">
              <a:lnSpc>
                <a:spcPct val="112000"/>
              </a:lnSpc>
              <a:spcBef>
                <a:spcPts val="0"/>
              </a:spcBef>
              <a:spcAft>
                <a:spcPts val="1200"/>
              </a:spcAft>
              <a:buClr>
                <a:srgbClr val="6AC5B4"/>
              </a:buClr>
              <a:buSzPct val="100000"/>
              <a:buFontTx/>
              <a:buNone/>
              <a:tabLst/>
              <a:defRPr lang="en-US" sz="1800" b="0" i="0" kern="1200" baseline="0" dirty="0" smtClean="0">
                <a:solidFill>
                  <a:srgbClr val="141B4D"/>
                </a:solidFill>
                <a:latin typeface="Arial" charset="0"/>
                <a:ea typeface="+mn-ea"/>
                <a:cs typeface="Arial" charset="0"/>
              </a:defRPr>
            </a:lvl2pPr>
            <a:lvl3pPr marL="230182" indent="-219069" algn="l" defTabSz="914377" rtl="0" eaLnBrk="1" latinLnBrk="0" hangingPunct="1">
              <a:lnSpc>
                <a:spcPct val="112000"/>
              </a:lnSpc>
              <a:spcBef>
                <a:spcPts val="0"/>
              </a:spcBef>
              <a:spcAft>
                <a:spcPts val="1200"/>
              </a:spcAft>
              <a:buClr>
                <a:srgbClr val="6AC5B4"/>
              </a:buClr>
              <a:buSzPct val="100000"/>
              <a:buFont typeface="LucidaGrande" charset="0"/>
              <a:buChar char="▸"/>
              <a:tabLst/>
              <a:defRPr lang="en-US" sz="1800" b="0" i="0" kern="1200" baseline="0" dirty="0" smtClean="0">
                <a:solidFill>
                  <a:srgbClr val="141B4D"/>
                </a:solidFill>
                <a:latin typeface="Arial" charset="0"/>
                <a:ea typeface="+mn-ea"/>
                <a:cs typeface="Arial" charset="0"/>
              </a:defRPr>
            </a:lvl3pPr>
            <a:lvl4pPr marL="230182" indent="-219069" algn="l" defTabSz="914377" rtl="0" eaLnBrk="1" latinLnBrk="0" hangingPunct="1">
              <a:lnSpc>
                <a:spcPct val="112000"/>
              </a:lnSpc>
              <a:spcBef>
                <a:spcPts val="0"/>
              </a:spcBef>
              <a:spcAft>
                <a:spcPts val="1200"/>
              </a:spcAft>
              <a:buClr>
                <a:srgbClr val="6AC5B4"/>
              </a:buClr>
              <a:buSzPct val="100000"/>
              <a:buFont typeface="LucidaGrande" charset="0"/>
              <a:buChar char="▸"/>
              <a:tabLst/>
              <a:defRPr lang="en-US" sz="1800" b="0" i="0" kern="1200" baseline="0" dirty="0" smtClean="0">
                <a:solidFill>
                  <a:srgbClr val="141B4D"/>
                </a:solidFill>
                <a:latin typeface="Arial" charset="0"/>
                <a:ea typeface="+mn-ea"/>
                <a:cs typeface="Arial" charset="0"/>
              </a:defRPr>
            </a:lvl4pPr>
            <a:lvl5pPr marL="230182" indent="-219069" algn="l" defTabSz="914377" rtl="0" eaLnBrk="1" latinLnBrk="0" hangingPunct="1">
              <a:lnSpc>
                <a:spcPct val="112000"/>
              </a:lnSpc>
              <a:spcBef>
                <a:spcPts val="0"/>
              </a:spcBef>
              <a:spcAft>
                <a:spcPts val="1200"/>
              </a:spcAft>
              <a:buClr>
                <a:srgbClr val="6AC5B4"/>
              </a:buClr>
              <a:buSzPct val="100000"/>
              <a:buFont typeface="LucidaGrande" charset="0"/>
              <a:buChar char="▸"/>
              <a:tabLst/>
              <a:defRPr lang="en-US" sz="1800" b="0" i="0" kern="1200" baseline="0" dirty="0" smtClean="0">
                <a:solidFill>
                  <a:srgbClr val="141B4D"/>
                </a:solidFill>
                <a:latin typeface="Arial" charset="0"/>
                <a:ea typeface="+mn-ea"/>
                <a:cs typeface="Arial" charset="0"/>
              </a:defRPr>
            </a:lvl5pPr>
            <a:lvl6pPr marL="634984" indent="-317492" algn="l" defTabSz="914400" rtl="0" eaLnBrk="1" latinLnBrk="0" hangingPunct="1">
              <a:lnSpc>
                <a:spcPct val="90000"/>
              </a:lnSpc>
              <a:spcBef>
                <a:spcPts val="500"/>
              </a:spcBef>
              <a:buFont typeface="Arial" panose="020B0604020202020204" pitchFamily="34" charset="0"/>
              <a:buChar char="•"/>
              <a:tabLst/>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5B4A74C5-79B0-4340-9A8D-1CCBE3E8C644}" type="slidenum">
              <a:rPr lang="en-GB" sz="1000" b="0" smtClean="0">
                <a:solidFill>
                  <a:schemeClr val="tx1">
                    <a:lumMod val="50000"/>
                    <a:lumOff val="50000"/>
                  </a:schemeClr>
                </a:solidFill>
                <a:latin typeface="+mn-lt"/>
              </a:rPr>
              <a:pPr/>
              <a:t>19</a:t>
            </a:fld>
            <a:endParaRPr lang="en-GB" sz="1000" b="0">
              <a:solidFill>
                <a:schemeClr val="tx1">
                  <a:lumMod val="50000"/>
                  <a:lumOff val="50000"/>
                </a:schemeClr>
              </a:solidFill>
              <a:latin typeface="+mn-lt"/>
            </a:endParaRPr>
          </a:p>
        </p:txBody>
      </p:sp>
    </p:spTree>
    <p:extLst>
      <p:ext uri="{BB962C8B-B14F-4D97-AF65-F5344CB8AC3E}">
        <p14:creationId xmlns:p14="http://schemas.microsoft.com/office/powerpoint/2010/main" val="276090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2142-A42B-4E99-AE8A-0238DF719EA7}"/>
              </a:ext>
            </a:extLst>
          </p:cNvPr>
          <p:cNvSpPr>
            <a:spLocks noGrp="1"/>
          </p:cNvSpPr>
          <p:nvPr>
            <p:ph type="title"/>
          </p:nvPr>
        </p:nvSpPr>
        <p:spPr/>
        <p:txBody>
          <a:bodyPr/>
          <a:lstStyle/>
          <a:p>
            <a:r>
              <a:rPr lang="en-US">
                <a:solidFill>
                  <a:schemeClr val="bg1"/>
                </a:solidFill>
              </a:rPr>
              <a:t>Today, we’ll cover:</a:t>
            </a:r>
            <a:br>
              <a:rPr lang="en-US">
                <a:solidFill>
                  <a:schemeClr val="bg1"/>
                </a:solidFill>
              </a:rPr>
            </a:br>
            <a:br>
              <a:rPr lang="en-US">
                <a:solidFill>
                  <a:schemeClr val="bg1"/>
                </a:solidFill>
              </a:rPr>
            </a:br>
            <a:endParaRPr lang="en-US" b="0">
              <a:latin typeface="+mn-lt"/>
            </a:endParaRPr>
          </a:p>
        </p:txBody>
      </p:sp>
      <p:sp>
        <p:nvSpPr>
          <p:cNvPr id="5" name="Rectangle 4">
            <a:extLst>
              <a:ext uri="{FF2B5EF4-FFF2-40B4-BE49-F238E27FC236}">
                <a16:creationId xmlns:a16="http://schemas.microsoft.com/office/drawing/2014/main" id="{EA4BDEEA-71E3-4926-B4EE-1FF1DA4A0ED2}"/>
              </a:ext>
            </a:extLst>
          </p:cNvPr>
          <p:cNvSpPr/>
          <p:nvPr/>
        </p:nvSpPr>
        <p:spPr>
          <a:xfrm>
            <a:off x="504824" y="1356573"/>
            <a:ext cx="9129033" cy="1754326"/>
          </a:xfrm>
          <a:prstGeom prst="rect">
            <a:avLst/>
          </a:prstGeom>
        </p:spPr>
        <p:txBody>
          <a:bodyPr wrap="square">
            <a:spAutoFit/>
          </a:bodyPr>
          <a:lstStyle/>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Addressing the fears of employees</a:t>
            </a:r>
            <a:br>
              <a:rPr lang="en-US" dirty="0">
                <a:solidFill>
                  <a:schemeClr val="bg1"/>
                </a:solidFill>
              </a:rPr>
            </a:br>
            <a:r>
              <a:rPr lang="en-US" dirty="0">
                <a:solidFill>
                  <a:schemeClr val="bg1"/>
                </a:solidFill>
              </a:rPr>
              <a:t> </a:t>
            </a:r>
          </a:p>
          <a:p>
            <a:pPr marL="285750" indent="-285750">
              <a:buFont typeface="Arial" panose="020B0604020202020204" pitchFamily="34" charset="0"/>
              <a:buChar char="•"/>
            </a:pPr>
            <a:r>
              <a:rPr lang="en-US" dirty="0">
                <a:solidFill>
                  <a:schemeClr val="bg1"/>
                </a:solidFill>
              </a:rPr>
              <a:t>How you can partner with Nationwide to offer protection in retirement</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Giving participants the confidence of a holistic income plan – that’s protected</a:t>
            </a:r>
          </a:p>
        </p:txBody>
      </p:sp>
      <p:sp>
        <p:nvSpPr>
          <p:cNvPr id="3" name="Rectangle 2">
            <a:extLst>
              <a:ext uri="{FF2B5EF4-FFF2-40B4-BE49-F238E27FC236}">
                <a16:creationId xmlns:a16="http://schemas.microsoft.com/office/drawing/2014/main" id="{78630042-C222-A9C2-3874-FE1DFE6D8E47}"/>
              </a:ext>
            </a:extLst>
          </p:cNvPr>
          <p:cNvSpPr/>
          <p:nvPr/>
        </p:nvSpPr>
        <p:spPr>
          <a:xfrm>
            <a:off x="125497" y="3747102"/>
            <a:ext cx="1501711" cy="1077218"/>
          </a:xfrm>
          <a:prstGeom prst="rect">
            <a:avLst/>
          </a:prstGeom>
        </p:spPr>
        <p:txBody>
          <a:bodyPr wrap="square">
            <a:spAutoFit/>
          </a:bodyPr>
          <a:lstStyle/>
          <a:p>
            <a:endParaRPr lang="en-US" sz="1600" dirty="0">
              <a:solidFill>
                <a:schemeClr val="bg1"/>
              </a:solidFill>
            </a:endParaRPr>
          </a:p>
          <a:p>
            <a:r>
              <a:rPr lang="en-US" sz="1600" dirty="0">
                <a:solidFill>
                  <a:schemeClr val="bg1"/>
                </a:solidFill>
              </a:rPr>
              <a:t>Download </a:t>
            </a:r>
          </a:p>
          <a:p>
            <a:r>
              <a:rPr lang="en-US" sz="1600" dirty="0">
                <a:solidFill>
                  <a:schemeClr val="bg1"/>
                </a:solidFill>
              </a:rPr>
              <a:t>today’s </a:t>
            </a:r>
          </a:p>
          <a:p>
            <a:r>
              <a:rPr lang="en-US" sz="1600" dirty="0">
                <a:solidFill>
                  <a:schemeClr val="bg1"/>
                </a:solidFill>
              </a:rPr>
              <a:t>presentation: </a:t>
            </a:r>
          </a:p>
        </p:txBody>
      </p:sp>
      <p:pic>
        <p:nvPicPr>
          <p:cNvPr id="7" name="Picture 6" descr="A qr code on a white background&#10;&#10;Description automatically generated">
            <a:extLst>
              <a:ext uri="{FF2B5EF4-FFF2-40B4-BE49-F238E27FC236}">
                <a16:creationId xmlns:a16="http://schemas.microsoft.com/office/drawing/2014/main" id="{8AA62D26-E3A7-A35E-9377-D7CA42052E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662" y="5094246"/>
            <a:ext cx="1356873" cy="1356873"/>
          </a:xfrm>
          <a:prstGeom prst="rect">
            <a:avLst/>
          </a:prstGeom>
        </p:spPr>
      </p:pic>
    </p:spTree>
    <p:extLst>
      <p:ext uri="{BB962C8B-B14F-4D97-AF65-F5344CB8AC3E}">
        <p14:creationId xmlns:p14="http://schemas.microsoft.com/office/powerpoint/2010/main" val="364476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2B7140C-41E3-4F7D-949B-19817EB2FB69}"/>
              </a:ext>
            </a:extLst>
          </p:cNvPr>
          <p:cNvSpPr>
            <a:spLocks noGrp="1"/>
          </p:cNvSpPr>
          <p:nvPr>
            <p:ph type="sldNum" sz="quarter" idx="10"/>
          </p:nvPr>
        </p:nvSpPr>
        <p:spPr/>
        <p:txBody>
          <a:bodyPr/>
          <a:lstStyle/>
          <a:p>
            <a:pPr lvl="0"/>
            <a:fld id="{CACD57DD-E820-4B11-80C4-823179BCC2F4}" type="slidenum">
              <a:rPr lang="en-US" noProof="0" smtClean="0"/>
              <a:pPr lvl="0"/>
              <a:t>20</a:t>
            </a:fld>
            <a:endParaRPr lang="en-US" noProof="0"/>
          </a:p>
        </p:txBody>
      </p:sp>
      <p:sp>
        <p:nvSpPr>
          <p:cNvPr id="2" name="Title 1">
            <a:extLst>
              <a:ext uri="{FF2B5EF4-FFF2-40B4-BE49-F238E27FC236}">
                <a16:creationId xmlns:a16="http://schemas.microsoft.com/office/drawing/2014/main" id="{EC3394C4-A057-4C76-9B9B-80601FE8922C}"/>
              </a:ext>
            </a:extLst>
          </p:cNvPr>
          <p:cNvSpPr>
            <a:spLocks noGrp="1"/>
          </p:cNvSpPr>
          <p:nvPr>
            <p:ph type="title"/>
          </p:nvPr>
        </p:nvSpPr>
        <p:spPr/>
        <p:txBody>
          <a:bodyPr/>
          <a:lstStyle/>
          <a:p>
            <a:r>
              <a:rPr lang="en-US"/>
              <a:t>Disclosures</a:t>
            </a:r>
          </a:p>
        </p:txBody>
      </p:sp>
      <p:sp>
        <p:nvSpPr>
          <p:cNvPr id="5" name="TextBox 4">
            <a:extLst>
              <a:ext uri="{FF2B5EF4-FFF2-40B4-BE49-F238E27FC236}">
                <a16:creationId xmlns:a16="http://schemas.microsoft.com/office/drawing/2014/main" id="{8A0F3AA6-2F98-4026-8C6C-940A7B596524}"/>
              </a:ext>
            </a:extLst>
          </p:cNvPr>
          <p:cNvSpPr txBox="1"/>
          <p:nvPr/>
        </p:nvSpPr>
        <p:spPr>
          <a:xfrm>
            <a:off x="457200" y="1132424"/>
            <a:ext cx="11011662" cy="325755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356720C-AFFF-4261-AB62-448DAD92E093}"/>
              </a:ext>
            </a:extLst>
          </p:cNvPr>
          <p:cNvSpPr txBox="1"/>
          <p:nvPr/>
        </p:nvSpPr>
        <p:spPr>
          <a:xfrm>
            <a:off x="552506" y="1112336"/>
            <a:ext cx="11086988" cy="5093208"/>
          </a:xfrm>
          <a:prstGeom prst="rect">
            <a:avLst/>
          </a:prstGeom>
          <a:noFill/>
        </p:spPr>
        <p:txBody>
          <a:bodyPr wrap="square" lIns="0" tIns="0" rIns="0" bIns="0" rtlCol="0">
            <a:noAutofit/>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a:ea typeface="Calibri" panose="020F0502020204030204" pitchFamily="34" charset="0"/>
                <a:cs typeface="Calibri" panose="020F0502020204030204" pitchFamily="34" charset="0"/>
              </a:rPr>
              <a:t>Nationwide Indexed Principal Protection:</a:t>
            </a:r>
            <a:endParaRPr kumimoji="0" lang="en-US" sz="11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endParaRPr>
          </a:p>
          <a:p>
            <a:r>
              <a:rPr lang="en-US" sz="900" dirty="0">
                <a:solidFill>
                  <a:srgbClr val="000000"/>
                </a:solidFill>
                <a:latin typeface="Arial"/>
                <a:cs typeface="Calibri" panose="020F0502020204030204" pitchFamily="34" charset="0"/>
              </a:rPr>
              <a:t>Nationwide Indexed Principal Protection® is a group fixed indexed annuity issued by Nationwide Life Insurance Company and held in the general account. Transfers out of this contract to other funding providers are subject to certain restrictions. Group fixed indexed annuities are not stock market investments and do not directly participate in any stock or equity investments. It is important to understand that actual returns may be less than the return of the index due to the index cap. </a:t>
            </a:r>
          </a:p>
          <a:p>
            <a:endParaRPr lang="en-US" sz="900" dirty="0">
              <a:solidFill>
                <a:srgbClr val="000000"/>
              </a:solidFill>
              <a:latin typeface="Arial"/>
              <a:cs typeface="Calibri" panose="020F0502020204030204" pitchFamily="34" charset="0"/>
            </a:endParaRPr>
          </a:p>
          <a:p>
            <a:r>
              <a:rPr lang="en-US" sz="900" dirty="0">
                <a:solidFill>
                  <a:srgbClr val="000000"/>
                </a:solidFill>
                <a:latin typeface="Arial"/>
                <a:cs typeface="Calibri" panose="020F0502020204030204" pitchFamily="34" charset="0"/>
              </a:rPr>
              <a:t>My Investment Planner (MIP) is a non-discretionary investment advice tool provided to Nationwide Investment Advisors, LLC (NIA) by Wilshire®. Investors are responsible for implementing and maintaining the suggested allocations. Wilshire is a service mark of Wilshire Associates Incorporated, which is not an affiliate of NIA or Nationwide. </a:t>
            </a:r>
          </a:p>
          <a:p>
            <a:endParaRPr lang="en-US" sz="900" dirty="0">
              <a:solidFill>
                <a:srgbClr val="000000"/>
              </a:solidFill>
              <a:latin typeface="Arial"/>
              <a:cs typeface="Calibri" panose="020F0502020204030204" pitchFamily="34" charset="0"/>
            </a:endParaRPr>
          </a:p>
          <a:p>
            <a:r>
              <a:rPr lang="en-US" sz="900" dirty="0">
                <a:solidFill>
                  <a:srgbClr val="000000"/>
                </a:solidFill>
                <a:latin typeface="Arial"/>
                <a:cs typeface="Calibri" panose="020F0502020204030204" pitchFamily="34" charset="0"/>
              </a:rPr>
              <a:t>Guarantees are backed by the claims-paying ability of the issuing insurance company.</a:t>
            </a: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100" dirty="0">
              <a:solidFill>
                <a:srgbClr val="000000"/>
              </a:solidFill>
              <a:latin typeface="Arial"/>
              <a:cs typeface="Calibri" panose="020F0502020204030204" pitchFamily="34" charset="0"/>
            </a:endParaRPr>
          </a:p>
        </p:txBody>
      </p:sp>
      <p:sp>
        <p:nvSpPr>
          <p:cNvPr id="4" name="Rectangle 3">
            <a:extLst>
              <a:ext uri="{FF2B5EF4-FFF2-40B4-BE49-F238E27FC236}">
                <a16:creationId xmlns:a16="http://schemas.microsoft.com/office/drawing/2014/main" id="{8AD1D82D-86F3-8185-AE91-8959972E3081}"/>
              </a:ext>
            </a:extLst>
          </p:cNvPr>
          <p:cNvSpPr/>
          <p:nvPr/>
        </p:nvSpPr>
        <p:spPr>
          <a:xfrm>
            <a:off x="867266" y="6205544"/>
            <a:ext cx="244341" cy="5103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Tree>
    <p:extLst>
      <p:ext uri="{BB962C8B-B14F-4D97-AF65-F5344CB8AC3E}">
        <p14:creationId xmlns:p14="http://schemas.microsoft.com/office/powerpoint/2010/main" val="1322134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2B7140C-41E3-4F7D-949B-19817EB2FB6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CD57DD-E820-4B11-80C4-823179BCC2F4}" type="slidenum">
              <a:rPr kumimoji="0" lang="en-US" sz="900" b="0" i="0" u="none" strike="noStrike" kern="1200" cap="none" spc="0" normalizeH="0" baseline="0" noProof="0" smtClean="0">
                <a:ln>
                  <a:noFill/>
                </a:ln>
                <a:solidFill>
                  <a:schemeClr val="bg1">
                    <a:lumMod val="65000"/>
                  </a:schemeClr>
                </a:solidFill>
                <a:effectLst/>
                <a:uLnTx/>
                <a:uFillTx/>
                <a:latin typeface="Arial" panose="020B0604020202020204"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schemeClr val="bg1">
                  <a:lumMod val="65000"/>
                </a:schemeClr>
              </a:solidFill>
              <a:effectLst/>
              <a:uLnTx/>
              <a:uFillTx/>
              <a:latin typeface="Arial" panose="020B0604020202020204" pitchFamily="34" charset="0"/>
              <a:ea typeface="+mn-ea"/>
              <a:cs typeface="Arial" pitchFamily="34" charset="0"/>
            </a:endParaRPr>
          </a:p>
        </p:txBody>
      </p:sp>
      <p:sp>
        <p:nvSpPr>
          <p:cNvPr id="2" name="Title 1">
            <a:extLst>
              <a:ext uri="{FF2B5EF4-FFF2-40B4-BE49-F238E27FC236}">
                <a16:creationId xmlns:a16="http://schemas.microsoft.com/office/drawing/2014/main" id="{EC3394C4-A057-4C76-9B9B-80601FE8922C}"/>
              </a:ext>
            </a:extLst>
          </p:cNvPr>
          <p:cNvSpPr>
            <a:spLocks noGrp="1"/>
          </p:cNvSpPr>
          <p:nvPr>
            <p:ph type="title"/>
          </p:nvPr>
        </p:nvSpPr>
        <p:spPr>
          <a:xfrm>
            <a:off x="488484" y="442144"/>
            <a:ext cx="11274552" cy="914400"/>
          </a:xfrm>
        </p:spPr>
        <p:txBody>
          <a:bodyPr/>
          <a:lstStyle/>
          <a:p>
            <a:r>
              <a:rPr lang="en-US" dirty="0"/>
              <a:t>Disclosures</a:t>
            </a:r>
          </a:p>
        </p:txBody>
      </p:sp>
      <p:sp>
        <p:nvSpPr>
          <p:cNvPr id="5" name="TextBox 4">
            <a:extLst>
              <a:ext uri="{FF2B5EF4-FFF2-40B4-BE49-F238E27FC236}">
                <a16:creationId xmlns:a16="http://schemas.microsoft.com/office/drawing/2014/main" id="{8A0F3AA6-2F98-4026-8C6C-940A7B596524}"/>
              </a:ext>
            </a:extLst>
          </p:cNvPr>
          <p:cNvSpPr txBox="1"/>
          <p:nvPr/>
        </p:nvSpPr>
        <p:spPr>
          <a:xfrm>
            <a:off x="457200" y="1132424"/>
            <a:ext cx="11011662" cy="325755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356720C-AFFF-4261-AB62-448DAD92E093}"/>
              </a:ext>
            </a:extLst>
          </p:cNvPr>
          <p:cNvSpPr txBox="1"/>
          <p:nvPr/>
        </p:nvSpPr>
        <p:spPr>
          <a:xfrm>
            <a:off x="516720" y="1005840"/>
            <a:ext cx="11218080" cy="5093208"/>
          </a:xfrm>
          <a:prstGeom prst="rect">
            <a:avLst/>
          </a:prstGeom>
          <a:noFill/>
        </p:spPr>
        <p:txBody>
          <a:bodyPr wrap="square" lIns="0" tIns="0" rIns="0" bIns="0" rtlCol="0">
            <a:noAutofit/>
          </a:bodyPr>
          <a:lstStyle/>
          <a:p>
            <a:pPr marL="0" marR="0" lvl="0" indent="0" algn="l" defTabSz="914400" rtl="0" eaLnBrk="1" fontAlgn="auto" latinLnBrk="0" hangingPunct="1">
              <a:spcBef>
                <a:spcPts val="0"/>
              </a:spcBef>
              <a:spcAft>
                <a:spcPts val="60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a:ea typeface="Calibri" panose="020F0502020204030204" pitchFamily="34" charset="0"/>
                <a:cs typeface="Calibri" panose="020F0502020204030204" pitchFamily="34" charset="0"/>
              </a:rPr>
              <a:t>Income America Disclosures:</a:t>
            </a:r>
          </a:p>
          <a:p>
            <a:pPr marL="0" marR="0" lvl="0" indent="0" algn="l" defTabSz="914400" rtl="0" eaLnBrk="1" fontAlgn="auto" latinLnBrk="0" hangingPunct="1">
              <a:spcBef>
                <a:spcPts val="0"/>
              </a:spcBef>
              <a:spcAft>
                <a:spcPts val="600"/>
              </a:spcAft>
              <a:buClrTx/>
              <a:buSzTx/>
              <a:buFontTx/>
              <a:buNone/>
              <a:tabLst/>
              <a:defRPr/>
            </a:pPr>
            <a:r>
              <a:rPr lang="en-US" sz="800" b="0" i="0" u="none" strike="noStrike" baseline="0" dirty="0">
                <a:solidFill>
                  <a:srgbClr val="000000"/>
                </a:solidFill>
              </a:rPr>
              <a:t>The Income America Funds are Great Gray Trust Company, LLC Collective Investment Funds (“Great Gray Funds”), which are bank collective investment funds; they are not mutual funds. Great Gray Trust Company, LLC (“Trustee”) serves as the Trustee of the Great Gray Funds and maintains ultimate fiduciary authority over the management of, and investments made in, the Great Gray Funds. Great Gray Funds and their units are exempt from registration under the Investment Company Act of 1940 and the Securities Act of 1933, respectively. </a:t>
            </a:r>
            <a:endParaRPr lang="en-US" sz="200" b="0" i="0" u="none" strike="noStrike" baseline="0" dirty="0">
              <a:solidFill>
                <a:srgbClr val="000000"/>
              </a:solidFill>
            </a:endParaRPr>
          </a:p>
          <a:p>
            <a:r>
              <a:rPr lang="en-US" sz="800" b="1" i="0" u="none" strike="noStrike" baseline="0" dirty="0">
                <a:solidFill>
                  <a:srgbClr val="000000"/>
                </a:solidFill>
              </a:rPr>
              <a:t>Investments in the Great Gray Funds are not bank deposits or obligations of and are not insured or guaranteed by Great Gray Trust Company, LLC, any bank, the FDIC, the Federal Reserve, or any other governmental agency. The Great Gray Funds are commingled investment vehicles, and as such, the values of the underlying investments will rise and fall according to market activity; it is possible to lose money by investing in the Great Gray Funds. </a:t>
            </a:r>
          </a:p>
          <a:p>
            <a:r>
              <a:rPr lang="en-US" sz="300" dirty="0">
                <a:solidFill>
                  <a:srgbClr val="000000"/>
                </a:solidFill>
              </a:rPr>
              <a:t> </a:t>
            </a:r>
            <a:endParaRPr lang="en-US" sz="300" b="0" i="0" u="none" strike="noStrike" baseline="0" dirty="0">
              <a:solidFill>
                <a:srgbClr val="000000"/>
              </a:solidFill>
            </a:endParaRPr>
          </a:p>
          <a:p>
            <a:r>
              <a:rPr lang="en-US" sz="800" b="0" i="0" u="none" strike="noStrike" baseline="0" dirty="0">
                <a:solidFill>
                  <a:srgbClr val="000000"/>
                </a:solidFill>
              </a:rPr>
              <a:t>Participation in Collective Investment Trust Funds is limited primarily to qualified retirement plans and certain state or local government plans and is not available to IRAs, health and welfare plans and, in certain cases, Keogh (H.R. 10) plans. Collective Investment Trust Funds may be suitable investments for plan fiduciaries seeking to construct a well-diversified retirement savings program. Investors should consider the investment objectives, risks, charges and expenses of any pooled investment fund carefully before investing. The Additional Fund Information and Principal Risk Definitions (PRD) contains this and other information about a Collective Investment Trust Fund and is available at www.greatgray.com/principalriskdefinitions or ask for a free copy by contacting Great Gray Trust Company, LLC at (866) 427-6885.</a:t>
            </a:r>
          </a:p>
          <a:p>
            <a:r>
              <a:rPr lang="en-US" sz="300" b="0" i="0" u="none" strike="noStrike" baseline="0" dirty="0">
                <a:solidFill>
                  <a:srgbClr val="000000"/>
                </a:solidFill>
              </a:rPr>
              <a:t> </a:t>
            </a:r>
          </a:p>
          <a:p>
            <a:r>
              <a:rPr lang="en-US" sz="800" b="0" i="0" u="none" strike="noStrike" baseline="0" dirty="0">
                <a:solidFill>
                  <a:srgbClr val="000000"/>
                </a:solidFill>
              </a:rPr>
              <a:t>Great Gray and Great Gray Trust Company are service marks used in connection with various fiduciary and non-fiduciary services offered by Great Gray Trust Company, LLC. </a:t>
            </a:r>
          </a:p>
          <a:p>
            <a:r>
              <a:rPr lang="en-US" sz="300" b="0" i="0" u="none" strike="noStrike" baseline="0" dirty="0">
                <a:solidFill>
                  <a:srgbClr val="000000"/>
                </a:solidFill>
              </a:rPr>
              <a:t> </a:t>
            </a:r>
          </a:p>
          <a:p>
            <a:r>
              <a:rPr lang="en-US" sz="800" b="0" i="0" u="none" strike="noStrike" baseline="0" dirty="0">
                <a:solidFill>
                  <a:srgbClr val="000000"/>
                </a:solidFill>
              </a:rPr>
              <a:t>The Trustee has appointed American Century Investment Management, Inc. as Glidepath Manager to the Income America Funds to assist it in connection with providing strategic asset allocations for each of the vintages of the Income America Funds. American Century Investments® provides underlying sub-asset class management and target date glide path management (when applicable) as well as marketing support for Income America. </a:t>
            </a:r>
          </a:p>
          <a:p>
            <a:r>
              <a:rPr lang="en-US" sz="300" b="0" i="0" u="none" strike="noStrike" baseline="0" dirty="0">
                <a:solidFill>
                  <a:srgbClr val="000000"/>
                </a:solidFill>
              </a:rPr>
              <a:t> </a:t>
            </a:r>
          </a:p>
          <a:p>
            <a:r>
              <a:rPr lang="en-US" sz="800" b="0" i="0" u="none" strike="noStrike" baseline="0" dirty="0">
                <a:solidFill>
                  <a:srgbClr val="000000"/>
                </a:solidFill>
              </a:rPr>
              <a:t>The Trustee has appointed Wilshire Advisors LLC (“Wilshire”) as Sub-Advisor to the Income America Funds to assist it in connection with the investment of assets in the Income America Funds. Wilshire serves as the Investment advisor fiduciary under ERISA 3(21) and is responsible for recommending glide path manager, guaranteed lifetime withdrawal benefit providers, underlying fund products and stable value offerings to the trustee from an investment universe selected by the product consultant for each category.</a:t>
            </a:r>
          </a:p>
          <a:p>
            <a:r>
              <a:rPr lang="en-US" sz="300" b="0" i="0" u="none" strike="noStrike" baseline="0" dirty="0">
                <a:solidFill>
                  <a:srgbClr val="000000"/>
                </a:solidFill>
              </a:rPr>
              <a:t> </a:t>
            </a:r>
          </a:p>
          <a:p>
            <a:r>
              <a:rPr lang="en-US" sz="800" b="0" i="0" u="none" strike="noStrike" baseline="0" dirty="0">
                <a:solidFill>
                  <a:srgbClr val="000000"/>
                </a:solidFill>
              </a:rPr>
              <a:t>SS&amp;C provides the Retirement Income Clearing and Calculation Platform (RICC), a middleware application designed to facilitate the efficient distribution and servicing of in-plan guaranteed income products across various recordkeepers and participating insurers. The SS&amp;C RICC platform also calculates and maintains the participant guaranteed lifetime withdrawal benefit values for Income America 5ForLife.</a:t>
            </a:r>
          </a:p>
          <a:p>
            <a:r>
              <a:rPr lang="en-US" sz="300" b="0" i="0" u="none" strike="noStrike" baseline="0" dirty="0">
                <a:solidFill>
                  <a:srgbClr val="000000"/>
                </a:solidFill>
              </a:rPr>
              <a:t> </a:t>
            </a:r>
          </a:p>
          <a:p>
            <a:r>
              <a:rPr lang="en-US" sz="800" b="0" i="0" u="none" strike="noStrike" baseline="0" dirty="0">
                <a:solidFill>
                  <a:srgbClr val="000000"/>
                </a:solidFill>
              </a:rPr>
              <a:t>This material is not a recommendation to buy, sell, hold or roll over any asset; adopt an investment strategy; retain a specific investment manager; or use a particular account type. It does not take into account the specific investment objectives, tax and financial condition, or particular needs of any specific person. Investors should discuss their specific situation with their financial professional. Diversification does not assure a profit, nor does it protect against loss of principal. </a:t>
            </a:r>
          </a:p>
          <a:p>
            <a:r>
              <a:rPr lang="en-US" sz="100" b="0" i="0" u="none" strike="noStrike" baseline="0" dirty="0">
                <a:solidFill>
                  <a:srgbClr val="000000"/>
                </a:solidFill>
              </a:rPr>
              <a:t> </a:t>
            </a:r>
          </a:p>
          <a:p>
            <a:r>
              <a:rPr lang="en-US" sz="800" b="0" i="0" u="none" strike="noStrike" baseline="0" dirty="0">
                <a:solidFill>
                  <a:srgbClr val="000000"/>
                </a:solidFill>
              </a:rPr>
              <a:t>The Income America 5ForLife funds include a group annuity contract, which provides a plan participant with guaranteed annual retirement income that is supported by a contract between the trustee and the following issuing insurance companies:</a:t>
            </a:r>
          </a:p>
          <a:p>
            <a:pPr marL="171450" indent="-171450">
              <a:buFont typeface="Arial" panose="020B0604020202020204" pitchFamily="34" charset="0"/>
              <a:buChar char="•"/>
            </a:pPr>
            <a:r>
              <a:rPr lang="en-US" sz="800" b="0" i="0" u="none" strike="noStrike" baseline="0" dirty="0">
                <a:solidFill>
                  <a:srgbClr val="000000"/>
                </a:solidFill>
              </a:rPr>
              <a:t>The Lincoln National Life Insurance Company, Fort Wayne, IN. The Lincoln National Life Insurance Company does not solicit business in the state of New York, nor is it authorized to do so. Lincoln Financial Group is the marketing name for Lincoln National Corporation and its affiliates.</a:t>
            </a:r>
          </a:p>
          <a:p>
            <a:pPr marL="171450" indent="-171450">
              <a:buFont typeface="Arial" panose="020B0604020202020204" pitchFamily="34" charset="0"/>
              <a:buChar char="•"/>
            </a:pPr>
            <a:r>
              <a:rPr lang="en-US" sz="800" b="0" i="0" u="none" strike="noStrike" baseline="0" dirty="0">
                <a:solidFill>
                  <a:srgbClr val="000000"/>
                </a:solidFill>
              </a:rPr>
              <a:t>Nationwide Life Insurance Company, Columbus, OH.</a:t>
            </a:r>
          </a:p>
          <a:p>
            <a:r>
              <a:rPr lang="en-US" sz="300" b="0" i="0" u="none" strike="noStrike" baseline="0" dirty="0">
                <a:solidFill>
                  <a:srgbClr val="000000"/>
                </a:solidFill>
              </a:rPr>
              <a:t> </a:t>
            </a:r>
          </a:p>
          <a:p>
            <a:r>
              <a:rPr lang="en-US" sz="800" b="0" i="0" u="none" strike="noStrike" baseline="0" dirty="0">
                <a:solidFill>
                  <a:srgbClr val="000000"/>
                </a:solidFill>
              </a:rPr>
              <a:t>Each fund in the series may invest in a fixed annuity contract issued by Nationwide Life Insurance Company and The Lincoln National Life Insurance Company. This fixed annuity contract is separate from the group annuity contracts issued by the same entities which support the guaranteed annual retirement income.</a:t>
            </a:r>
          </a:p>
          <a:p>
            <a:r>
              <a:rPr lang="en-US" sz="400" b="0" i="0" u="none" strike="noStrike" baseline="0" dirty="0">
                <a:solidFill>
                  <a:srgbClr val="000000"/>
                </a:solidFill>
              </a:rPr>
              <a:t> </a:t>
            </a:r>
          </a:p>
          <a:p>
            <a:r>
              <a:rPr lang="en-US" sz="800" b="0" i="0" u="none" strike="noStrike" baseline="0" dirty="0">
                <a:solidFill>
                  <a:srgbClr val="000000"/>
                </a:solidFill>
              </a:rPr>
              <a:t>All contractual guarantees, including those for guaranteed income, are funded from the issuing insurance companies’ general accounts and are subject to the claims-paying ability of the issuing insurance company. Neither issuing insurance company is a trustee for any assets held in any of the collective investment funds.</a:t>
            </a:r>
          </a:p>
          <a:p>
            <a:r>
              <a:rPr lang="en-US" sz="300" b="0" i="0" u="none" strike="noStrike" baseline="0" dirty="0">
                <a:solidFill>
                  <a:srgbClr val="000000"/>
                </a:solidFill>
              </a:rPr>
              <a:t> </a:t>
            </a:r>
          </a:p>
          <a:p>
            <a:r>
              <a:rPr lang="en-US" sz="800" b="0" i="0" u="none" strike="noStrike" baseline="0" dirty="0">
                <a:solidFill>
                  <a:srgbClr val="000000"/>
                </a:solidFill>
              </a:rPr>
              <a:t>The issuing insurance companies and their affiliates, distributors, respective employees, representatives and/or insurance agents do not provide tax, accounting or legal advice. Please consult your own tax or legal advisor for answers to your specific questions.</a:t>
            </a:r>
          </a:p>
          <a:p>
            <a:r>
              <a:rPr lang="en-US" sz="400" b="0" i="0" u="none" strike="noStrike" baseline="0" dirty="0">
                <a:solidFill>
                  <a:srgbClr val="000000"/>
                </a:solidFill>
              </a:rPr>
              <a:t>  </a:t>
            </a:r>
          </a:p>
          <a:p>
            <a:r>
              <a:rPr lang="en-US" sz="800" b="0" i="0" u="none" strike="noStrike" baseline="0" dirty="0">
                <a:solidFill>
                  <a:srgbClr val="000000"/>
                </a:solidFill>
              </a:rPr>
              <a:t>All entities listed within this document are separate and nonaffiliated companies.</a:t>
            </a:r>
          </a:p>
          <a:p>
            <a:r>
              <a:rPr lang="en-US" sz="400" b="0" i="0" u="none" strike="noStrike" baseline="0" dirty="0">
                <a:solidFill>
                  <a:srgbClr val="000000"/>
                </a:solidFill>
              </a:rPr>
              <a:t> </a:t>
            </a:r>
          </a:p>
          <a:p>
            <a:r>
              <a:rPr lang="en-US" sz="800" b="0" i="0" u="none" strike="noStrike" baseline="0" dirty="0">
                <a:solidFill>
                  <a:srgbClr val="000000"/>
                </a:solidFill>
              </a:rPr>
              <a:t>These investment options may not be available in all states.</a:t>
            </a:r>
          </a:p>
          <a:p>
            <a:r>
              <a:rPr lang="en-US" sz="400" b="0" i="0" u="none" strike="noStrike" baseline="0" dirty="0">
                <a:solidFill>
                  <a:srgbClr val="000000"/>
                </a:solidFill>
              </a:rPr>
              <a:t> </a:t>
            </a:r>
          </a:p>
          <a:p>
            <a:r>
              <a:rPr lang="en-US" sz="800" dirty="0">
                <a:solidFill>
                  <a:srgbClr val="000000"/>
                </a:solidFill>
              </a:rPr>
              <a:t>The third-party marks and logos listed are the intellectual property of each respective entity and its affiliates.</a:t>
            </a:r>
          </a:p>
          <a:p>
            <a:endParaRPr lang="en-US" sz="400" dirty="0">
              <a:solidFill>
                <a:srgbClr val="000000"/>
              </a:solidFill>
            </a:endParaRPr>
          </a:p>
          <a:p>
            <a:r>
              <a:rPr lang="en-US" sz="800" dirty="0">
                <a:solidFill>
                  <a:srgbClr val="000000"/>
                </a:solidFill>
              </a:rPr>
              <a:t>© 2024, Income America, LLC </a:t>
            </a:r>
          </a:p>
          <a:p>
            <a:endParaRPr lang="en-US" sz="400" dirty="0">
              <a:solidFill>
                <a:srgbClr val="000000"/>
              </a:solidFill>
            </a:endParaRPr>
          </a:p>
          <a:p>
            <a:pPr marL="0" marR="0" lvl="0" indent="0" algn="l" defTabSz="914400" rtl="0" eaLnBrk="1" fontAlgn="auto" latinLnBrk="0" hangingPunct="1">
              <a:spcBef>
                <a:spcPts val="0"/>
              </a:spcBef>
              <a:spcAft>
                <a:spcPts val="600"/>
              </a:spcAft>
              <a:buClrTx/>
              <a:buSzTx/>
              <a:buFontTx/>
              <a:buNone/>
              <a:tabLst/>
              <a:defRPr/>
            </a:pPr>
            <a:endParaRPr kumimoji="0" lang="en-US" sz="1100" b="1" i="0" u="none" strike="noStrike" kern="1200" cap="none" spc="0" normalizeH="0" baseline="0" noProof="0" dirty="0">
              <a:ln>
                <a:noFill/>
              </a:ln>
              <a:solidFill>
                <a:srgbClr val="000000"/>
              </a:solidFill>
              <a:effectLst/>
              <a:uLnTx/>
              <a:uFillTx/>
              <a:latin typeface="Arial"/>
              <a:ea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81F7DD5F-25F9-C03B-0C18-A4EC5D0CF598}"/>
              </a:ext>
            </a:extLst>
          </p:cNvPr>
          <p:cNvSpPr/>
          <p:nvPr/>
        </p:nvSpPr>
        <p:spPr>
          <a:xfrm>
            <a:off x="867266" y="6205544"/>
            <a:ext cx="244341" cy="5103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Tree>
    <p:extLst>
      <p:ext uri="{BB962C8B-B14F-4D97-AF65-F5344CB8AC3E}">
        <p14:creationId xmlns:p14="http://schemas.microsoft.com/office/powerpoint/2010/main" val="648489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a:extLst>
              <a:ext uri="{FF2B5EF4-FFF2-40B4-BE49-F238E27FC236}">
                <a16:creationId xmlns:a16="http://schemas.microsoft.com/office/drawing/2014/main" id="{89B994CF-2284-427E-83C3-EE8F4C5FFD70}"/>
              </a:ext>
            </a:extLst>
          </p:cNvPr>
          <p:cNvSpPr txBox="1">
            <a:spLocks/>
          </p:cNvSpPr>
          <p:nvPr/>
        </p:nvSpPr>
        <p:spPr>
          <a:xfrm>
            <a:off x="216001" y="6617314"/>
            <a:ext cx="238510" cy="306000"/>
          </a:xfrm>
          <a:prstGeom prst="rect">
            <a:avLst/>
          </a:prstGeom>
        </p:spPr>
        <p:txBody>
          <a:bodyPr vert="horz" lIns="0" tIns="0" rIns="0" bIns="0" rtlCol="0" anchor="t" anchorCtr="0">
            <a:noAutofit/>
          </a:bodyPr>
          <a:lstStyle>
            <a:lvl1pPr marL="0" indent="0" algn="l" defTabSz="914400" rtl="0" eaLnBrk="1" latinLnBrk="0" hangingPunct="1">
              <a:lnSpc>
                <a:spcPct val="112000"/>
              </a:lnSpc>
              <a:spcBef>
                <a:spcPts val="0"/>
              </a:spcBef>
              <a:spcAft>
                <a:spcPts val="1200"/>
              </a:spcAft>
              <a:buFont typeface="Arial" panose="020B0604020202020204" pitchFamily="34" charset="0"/>
              <a:buNone/>
              <a:defRPr sz="3200" b="1" kern="1200">
                <a:solidFill>
                  <a:srgbClr val="0047BB"/>
                </a:solidFill>
                <a:latin typeface="Georgia" panose="02040502050405020303" pitchFamily="18" charset="0"/>
                <a:ea typeface="+mn-ea"/>
                <a:cs typeface="+mn-cs"/>
              </a:defRPr>
            </a:lvl1pPr>
            <a:lvl2pPr marL="11113" indent="0" algn="l" defTabSz="914377" rtl="0" eaLnBrk="1" latinLnBrk="0" hangingPunct="1">
              <a:lnSpc>
                <a:spcPct val="112000"/>
              </a:lnSpc>
              <a:spcBef>
                <a:spcPts val="0"/>
              </a:spcBef>
              <a:spcAft>
                <a:spcPts val="1200"/>
              </a:spcAft>
              <a:buClr>
                <a:srgbClr val="6AC5B4"/>
              </a:buClr>
              <a:buSzPct val="100000"/>
              <a:buFontTx/>
              <a:buNone/>
              <a:tabLst/>
              <a:defRPr lang="en-US" sz="1800" b="0" i="0" kern="1200" baseline="0" dirty="0" smtClean="0">
                <a:solidFill>
                  <a:srgbClr val="141B4D"/>
                </a:solidFill>
                <a:latin typeface="Arial" charset="0"/>
                <a:ea typeface="+mn-ea"/>
                <a:cs typeface="Arial" charset="0"/>
              </a:defRPr>
            </a:lvl2pPr>
            <a:lvl3pPr marL="230182" indent="-219069" algn="l" defTabSz="914377" rtl="0" eaLnBrk="1" latinLnBrk="0" hangingPunct="1">
              <a:lnSpc>
                <a:spcPct val="112000"/>
              </a:lnSpc>
              <a:spcBef>
                <a:spcPts val="0"/>
              </a:spcBef>
              <a:spcAft>
                <a:spcPts val="1200"/>
              </a:spcAft>
              <a:buClr>
                <a:srgbClr val="6AC5B4"/>
              </a:buClr>
              <a:buSzPct val="100000"/>
              <a:buFont typeface="LucidaGrande" charset="0"/>
              <a:buChar char="▸"/>
              <a:tabLst/>
              <a:defRPr lang="en-US" sz="1800" b="0" i="0" kern="1200" baseline="0" dirty="0" smtClean="0">
                <a:solidFill>
                  <a:srgbClr val="141B4D"/>
                </a:solidFill>
                <a:latin typeface="Arial" charset="0"/>
                <a:ea typeface="+mn-ea"/>
                <a:cs typeface="Arial" charset="0"/>
              </a:defRPr>
            </a:lvl3pPr>
            <a:lvl4pPr marL="230182" indent="-219069" algn="l" defTabSz="914377" rtl="0" eaLnBrk="1" latinLnBrk="0" hangingPunct="1">
              <a:lnSpc>
                <a:spcPct val="112000"/>
              </a:lnSpc>
              <a:spcBef>
                <a:spcPts val="0"/>
              </a:spcBef>
              <a:spcAft>
                <a:spcPts val="1200"/>
              </a:spcAft>
              <a:buClr>
                <a:srgbClr val="6AC5B4"/>
              </a:buClr>
              <a:buSzPct val="100000"/>
              <a:buFont typeface="LucidaGrande" charset="0"/>
              <a:buChar char="▸"/>
              <a:tabLst/>
              <a:defRPr lang="en-US" sz="1800" b="0" i="0" kern="1200" baseline="0" dirty="0" smtClean="0">
                <a:solidFill>
                  <a:srgbClr val="141B4D"/>
                </a:solidFill>
                <a:latin typeface="Arial" charset="0"/>
                <a:ea typeface="+mn-ea"/>
                <a:cs typeface="Arial" charset="0"/>
              </a:defRPr>
            </a:lvl4pPr>
            <a:lvl5pPr marL="230182" indent="-219069" algn="l" defTabSz="914377" rtl="0" eaLnBrk="1" latinLnBrk="0" hangingPunct="1">
              <a:lnSpc>
                <a:spcPct val="112000"/>
              </a:lnSpc>
              <a:spcBef>
                <a:spcPts val="0"/>
              </a:spcBef>
              <a:spcAft>
                <a:spcPts val="1200"/>
              </a:spcAft>
              <a:buClr>
                <a:srgbClr val="6AC5B4"/>
              </a:buClr>
              <a:buSzPct val="100000"/>
              <a:buFont typeface="LucidaGrande" charset="0"/>
              <a:buChar char="▸"/>
              <a:tabLst/>
              <a:defRPr lang="en-US" sz="1800" b="0" i="0" kern="1200" baseline="0" dirty="0" smtClean="0">
                <a:solidFill>
                  <a:srgbClr val="141B4D"/>
                </a:solidFill>
                <a:latin typeface="Arial" charset="0"/>
                <a:ea typeface="+mn-ea"/>
                <a:cs typeface="Arial" charset="0"/>
              </a:defRPr>
            </a:lvl5pPr>
            <a:lvl6pPr marL="634984" indent="-317492" algn="l" defTabSz="914400" rtl="0" eaLnBrk="1" latinLnBrk="0" hangingPunct="1">
              <a:lnSpc>
                <a:spcPct val="90000"/>
              </a:lnSpc>
              <a:spcBef>
                <a:spcPts val="500"/>
              </a:spcBef>
              <a:buFont typeface="Arial" panose="020B0604020202020204" pitchFamily="34" charset="0"/>
              <a:buChar char="•"/>
              <a:tabLst/>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5B4A74C5-79B0-4340-9A8D-1CCBE3E8C644}" type="slidenum">
              <a:rPr lang="en-GB" sz="1000" b="0" smtClean="0">
                <a:solidFill>
                  <a:schemeClr val="tx1">
                    <a:lumMod val="50000"/>
                    <a:lumOff val="50000"/>
                  </a:schemeClr>
                </a:solidFill>
                <a:latin typeface="+mn-lt"/>
              </a:rPr>
              <a:pPr/>
              <a:t>22</a:t>
            </a:fld>
            <a:endParaRPr lang="en-GB" sz="1000" b="0">
              <a:solidFill>
                <a:schemeClr val="tx1">
                  <a:lumMod val="50000"/>
                  <a:lumOff val="50000"/>
                </a:schemeClr>
              </a:solidFill>
              <a:latin typeface="+mn-lt"/>
            </a:endParaRPr>
          </a:p>
        </p:txBody>
      </p:sp>
      <p:sp>
        <p:nvSpPr>
          <p:cNvPr id="3" name="TextBox 2">
            <a:extLst>
              <a:ext uri="{FF2B5EF4-FFF2-40B4-BE49-F238E27FC236}">
                <a16:creationId xmlns:a16="http://schemas.microsoft.com/office/drawing/2014/main" id="{A6F559E8-99A0-267A-E9C9-868E1EDCDA4A}"/>
              </a:ext>
            </a:extLst>
          </p:cNvPr>
          <p:cNvSpPr txBox="1"/>
          <p:nvPr/>
        </p:nvSpPr>
        <p:spPr>
          <a:xfrm>
            <a:off x="504000" y="1258053"/>
            <a:ext cx="10952126" cy="4341894"/>
          </a:xfrm>
          <a:prstGeom prst="rect">
            <a:avLst/>
          </a:prstGeom>
          <a:noFill/>
        </p:spPr>
        <p:txBody>
          <a:bodyPr wrap="square" lIns="0" tIns="0" rIns="0" bIns="0" rtlCol="0">
            <a:noAutofit/>
          </a:bodyPr>
          <a:lstStyle/>
          <a:p>
            <a:pPr marL="0" marR="0" lvl="0" indent="0" algn="l" defTabSz="914400" rtl="0" eaLnBrk="1" fontAlgn="auto" latinLnBrk="0" hangingPunct="1">
              <a:spcBef>
                <a:spcPts val="0"/>
              </a:spcBef>
              <a:spcAft>
                <a:spcPts val="600"/>
              </a:spcAft>
              <a:buClrTx/>
              <a:buSzTx/>
              <a:buFontTx/>
              <a:buNone/>
              <a:tabLst/>
              <a:defRPr/>
            </a:pPr>
            <a:r>
              <a:rPr kumimoji="0" lang="en-US" sz="1000" b="1" i="0" u="none" strike="noStrike" kern="1200" cap="none" spc="0" normalizeH="0" baseline="0" noProof="0" dirty="0">
                <a:ln>
                  <a:noFill/>
                </a:ln>
                <a:solidFill>
                  <a:srgbClr val="000000"/>
                </a:solidFill>
                <a:effectLst/>
                <a:uLnTx/>
                <a:uFillTx/>
                <a:ea typeface="Calibri" panose="020F0502020204030204" pitchFamily="34" charset="0"/>
                <a:cs typeface="Calibri" panose="020F0502020204030204" pitchFamily="34" charset="0"/>
              </a:rPr>
              <a:t>NCIT American Funds Lifetime Income Builder Target Date Series:</a:t>
            </a:r>
            <a:endParaRPr kumimoji="0" lang="en-US" sz="1000" b="0" i="0" u="none" strike="noStrike" kern="1200" cap="none" spc="0" normalizeH="0" baseline="0" noProof="0" dirty="0">
              <a:ln>
                <a:noFill/>
              </a:ln>
              <a:solidFill>
                <a:srgbClr val="000000"/>
              </a:solidFill>
              <a:effectLst/>
              <a:uLnTx/>
              <a:uFillTx/>
              <a:ea typeface="Calibri" panose="020F0502020204030204" pitchFamily="34" charset="0"/>
              <a:cs typeface="Times New Roman" panose="02020603050405020304" pitchFamily="18" charset="0"/>
            </a:endParaRPr>
          </a:p>
          <a:p>
            <a:r>
              <a:rPr lang="en-US" sz="900" b="0" i="0" u="none" strike="noStrike" baseline="0" dirty="0">
                <a:solidFill>
                  <a:srgbClr val="000000"/>
                </a:solidFill>
              </a:rPr>
              <a:t>The Nationwide Collective Investment Trust (“NCIT”) is a bank-sponsored collective investment trust (“CIT”) and not a mutual fund. The NCIT is composed of individual collective funds including the NCIT American Funds Lifetime Income Builder Series (“Series”) of target date funds (“Funds”). Because the CIT is not registered with or required to file prospectuses or registration statements with the SEC or any other regulatory body, neither one is available. </a:t>
            </a:r>
            <a:r>
              <a:rPr lang="en-US" sz="900" b="1" i="0" u="none" strike="noStrike" baseline="0" dirty="0">
                <a:solidFill>
                  <a:srgbClr val="000000"/>
                </a:solidFill>
              </a:rPr>
              <a:t>Investors should consult the </a:t>
            </a:r>
            <a:r>
              <a:rPr lang="en-US" sz="900" b="1" i="0" u="sng" strike="noStrike" baseline="0" dirty="0">
                <a:solidFill>
                  <a:srgbClr val="000000"/>
                </a:solidFill>
              </a:rPr>
              <a:t>Offering Memorandum </a:t>
            </a:r>
            <a:r>
              <a:rPr lang="en-US" sz="900" b="1" i="0" u="none" strike="noStrike" baseline="0" dirty="0">
                <a:solidFill>
                  <a:srgbClr val="000000"/>
                </a:solidFill>
              </a:rPr>
              <a:t>for the Series and carefully consider the investment objectives, risk, charges, and expenses of the Funds before investing. </a:t>
            </a:r>
            <a:r>
              <a:rPr lang="en-US" sz="900" b="0" i="0" u="none" strike="noStrike" baseline="0" dirty="0">
                <a:solidFill>
                  <a:srgbClr val="000000"/>
                </a:solidFill>
              </a:rPr>
              <a:t>It is possible to lose money by investing in the CIT. Global Trust Company (“GTC”), a Maine Chartered Non-depository Trust Bank, is the CIT Trustee and maintains ultimate fiduciary authority over the management of, and investments made in, the CIT. Nationwide Fund Advisors (“NFA”) is an investment advisor to the Series. The CIT is exempt from registration under the Securities Act of 1933, as amended, and the Investment Company Act of 1940, as amended. Neither NFA, nor the Trustee, has any obligation to update this summary. This summary has not been approved by the Securities and Exchange Commission or any other federal or state regulatory agency or foreign securities commission. For further information, qualified plan participants should consult their plan sponsors. </a:t>
            </a:r>
          </a:p>
          <a:p>
            <a:endParaRPr lang="en-US" sz="900" b="0" i="0" u="none" strike="noStrike" baseline="0" dirty="0">
              <a:solidFill>
                <a:srgbClr val="000000"/>
              </a:solidFill>
            </a:endParaRPr>
          </a:p>
          <a:p>
            <a:r>
              <a:rPr lang="en-US" sz="900" b="0" i="0" u="none" strike="noStrike" baseline="0" dirty="0">
                <a:solidFill>
                  <a:srgbClr val="000000"/>
                </a:solidFill>
              </a:rPr>
              <a:t>Participation in collective investment funds is limited to qualified defined contribution plans and certain state or local government plans and is not available to IRAs, health and welfare plans, certain Keogh plans, or the general public. Collective funds may be suitable investments for participants seeking to construct a well-diversified retirement savings program, but diversification does not assure a profit, nor does it protect against loss of principal. This material is not a recommendation to buy or sell a financial product or to adopt an investment strategy. Investors should discuss their specific situation with their financial professional. This Series is not available in all states. </a:t>
            </a:r>
          </a:p>
          <a:p>
            <a:endParaRPr lang="en-US" sz="900" b="0" i="0" u="none" strike="noStrike" baseline="0" dirty="0">
              <a:solidFill>
                <a:srgbClr val="000000"/>
              </a:solidFill>
            </a:endParaRPr>
          </a:p>
          <a:p>
            <a:r>
              <a:rPr lang="en-US" sz="900" b="0" i="0" u="none" strike="noStrike" baseline="0" dirty="0">
                <a:solidFill>
                  <a:srgbClr val="000000"/>
                </a:solidFill>
              </a:rPr>
              <a:t>Target Date Funds are designed to provide diversification across a variety of asset classes, primarily by investing in underlying funds. In addition to the expenses of the Funds, each investor is indirectly paying a proportionate share of the applicable fees and expenses of the underlying funds. Each Fund is subject to different levels of risk based on the types and sizes of its underlying asset class allocations and its allocation strategy. Although target date portfolios are managed for investors on a projected retirement date time frame, the allocation strategy does not guarantee that investors' retirement goals will be met. </a:t>
            </a:r>
          </a:p>
          <a:p>
            <a:endParaRPr lang="en-US" sz="900" b="0" i="0" u="none" strike="noStrike" baseline="0" dirty="0">
              <a:solidFill>
                <a:srgbClr val="000000"/>
              </a:solidFill>
            </a:endParaRPr>
          </a:p>
          <a:p>
            <a:r>
              <a:rPr lang="en-US" sz="900" b="0" i="0" u="none" strike="noStrike" baseline="0" dirty="0">
                <a:solidFill>
                  <a:srgbClr val="000000"/>
                </a:solidFill>
              </a:rPr>
              <a:t>Each </a:t>
            </a:r>
            <a:r>
              <a:rPr lang="en-US" sz="900" b="0" i="0" u="none" strike="noStrike" baseline="0" dirty="0"/>
              <a:t>Fund</a:t>
            </a:r>
            <a:r>
              <a:rPr lang="en-US" sz="900" b="0" i="0" u="none" strike="noStrike" baseline="0" dirty="0">
                <a:solidFill>
                  <a:srgbClr val="000000"/>
                </a:solidFill>
              </a:rPr>
              <a:t> in the series invests primarily in underlying funds and one of two group annuity contracts issued by Nationwide Life Insurance Company (“Nationwide”), an affiliate of NFA. All contractual guarantees are backed solely by the claims-paying ability of Nationwide. </a:t>
            </a:r>
            <a:r>
              <a:rPr lang="en-US" sz="900" dirty="0">
                <a:solidFill>
                  <a:srgbClr val="000000"/>
                </a:solidFill>
              </a:rPr>
              <a:t>Any participant withdrawals (other than the guaranteed income payments) or loans (if the plan allows) from the Funds will decrease the value used to calculate the guaranteed lifetime income benefit and will therefore reduce future guaranteed income payments. </a:t>
            </a:r>
            <a:r>
              <a:rPr lang="en-US" sz="900" b="0" i="0" u="none" strike="noStrike" baseline="0" dirty="0">
                <a:solidFill>
                  <a:srgbClr val="000000"/>
                </a:solidFill>
              </a:rPr>
              <a:t>Capital Group manages the underlying American Funds, but the underlying funds and their allocations in the Investment are determined by NFA, subject to the approval of the Trustee. </a:t>
            </a:r>
          </a:p>
          <a:p>
            <a:endParaRPr lang="en-US" sz="900" b="0" i="0" u="none" strike="noStrike" baseline="0" dirty="0">
              <a:solidFill>
                <a:srgbClr val="000000"/>
              </a:solidFill>
            </a:endParaRPr>
          </a:p>
          <a:p>
            <a:r>
              <a:rPr lang="en-US" sz="900" b="1" i="0" u="none" strike="noStrike" baseline="0" dirty="0">
                <a:solidFill>
                  <a:srgbClr val="000000"/>
                </a:solidFill>
              </a:rPr>
              <a:t>Key Risks: </a:t>
            </a:r>
            <a:r>
              <a:rPr lang="en-US" sz="900" b="0" i="0" u="none" strike="noStrike" baseline="0" dirty="0">
                <a:solidFill>
                  <a:srgbClr val="000000"/>
                </a:solidFill>
              </a:rPr>
              <a:t>Each Fund is subject to different levels of risk, based on the types and sizes of its underlying asset class allocations and its allocation strategy. Each Fund’s underlying funds may be subject to specific investment risks, including but not limited to: stock market risk (equity securities); default risk and interest rate risk (bonds); currency fluctuations, political risks, differences in accounting and limited availability of information (international securities); and derivatives risk (many derivatives create investment leverage and are highly volatile). Please refer to the most recent Offering Memorandum for a more detailed explanation of the Fund’s principal risks. There is no assurance that the investment objective of any fund (or that of any underlying fund) will be achieved or that a diversified portfolio will produce better results than a non-diversified portfolio. Diversification does not guarantee returns or insulate an investor from potential losses, including the possible loss of principal. </a:t>
            </a:r>
          </a:p>
          <a:p>
            <a:endParaRPr lang="en-US" sz="900" b="0" i="0" u="none" strike="noStrike" baseline="0" dirty="0">
              <a:solidFill>
                <a:srgbClr val="000000"/>
              </a:solidFill>
            </a:endParaRPr>
          </a:p>
          <a:p>
            <a:r>
              <a:rPr lang="en-US" sz="900" b="0" i="0" u="none" strike="noStrike" baseline="0" dirty="0">
                <a:solidFill>
                  <a:srgbClr val="000000"/>
                </a:solidFill>
              </a:rPr>
              <a:t>Nationwide, Capital Group, home of American Funds, and Global Trust Company are separate and non-affiliated companies. </a:t>
            </a:r>
          </a:p>
          <a:p>
            <a:endParaRPr lang="en-US" sz="900" b="0" i="0" u="none" strike="noStrike" baseline="0" dirty="0">
              <a:solidFill>
                <a:srgbClr val="000000"/>
              </a:solidFill>
            </a:endParaRPr>
          </a:p>
          <a:p>
            <a:r>
              <a:rPr lang="en-US" sz="900" b="0" i="0" u="none" strike="noStrike" baseline="0" dirty="0">
                <a:solidFill>
                  <a:srgbClr val="000000"/>
                </a:solidFill>
              </a:rPr>
              <a:t>The third-party marks and logos listed are the intellectual property of each respective entity and its affiliates. </a:t>
            </a:r>
          </a:p>
        </p:txBody>
      </p:sp>
      <p:sp>
        <p:nvSpPr>
          <p:cNvPr id="6" name="Title 5">
            <a:extLst>
              <a:ext uri="{FF2B5EF4-FFF2-40B4-BE49-F238E27FC236}">
                <a16:creationId xmlns:a16="http://schemas.microsoft.com/office/drawing/2014/main" id="{D7AF78F0-2F09-B996-E32E-AF60AC3B2C22}"/>
              </a:ext>
            </a:extLst>
          </p:cNvPr>
          <p:cNvSpPr>
            <a:spLocks noGrp="1"/>
          </p:cNvSpPr>
          <p:nvPr>
            <p:ph type="title"/>
          </p:nvPr>
        </p:nvSpPr>
        <p:spPr>
          <a:xfrm>
            <a:off x="504000" y="550798"/>
            <a:ext cx="11183175" cy="579553"/>
          </a:xfrm>
        </p:spPr>
        <p:txBody>
          <a:bodyPr/>
          <a:lstStyle/>
          <a:p>
            <a:r>
              <a:rPr lang="en-US" dirty="0"/>
              <a:t>Disclosures </a:t>
            </a:r>
          </a:p>
        </p:txBody>
      </p:sp>
    </p:spTree>
    <p:extLst>
      <p:ext uri="{BB962C8B-B14F-4D97-AF65-F5344CB8AC3E}">
        <p14:creationId xmlns:p14="http://schemas.microsoft.com/office/powerpoint/2010/main" val="2905597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B33DF-C94B-8C5C-FEBE-D86F12C82657}"/>
              </a:ext>
            </a:extLst>
          </p:cNvPr>
          <p:cNvSpPr>
            <a:spLocks noGrp="1"/>
          </p:cNvSpPr>
          <p:nvPr>
            <p:ph type="title"/>
          </p:nvPr>
        </p:nvSpPr>
        <p:spPr/>
        <p:txBody>
          <a:bodyPr/>
          <a:lstStyle/>
          <a:p>
            <a:r>
              <a:rPr lang="en-US"/>
              <a:t>Addressing the fears of employees</a:t>
            </a:r>
          </a:p>
        </p:txBody>
      </p:sp>
    </p:spTree>
    <p:extLst>
      <p:ext uri="{BB962C8B-B14F-4D97-AF65-F5344CB8AC3E}">
        <p14:creationId xmlns:p14="http://schemas.microsoft.com/office/powerpoint/2010/main" val="229534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CB29DA-17F2-8141-B1B5-EED72089DE7E}"/>
              </a:ext>
            </a:extLst>
          </p:cNvPr>
          <p:cNvSpPr>
            <a:spLocks noGrp="1"/>
          </p:cNvSpPr>
          <p:nvPr>
            <p:ph type="title"/>
          </p:nvPr>
        </p:nvSpPr>
        <p:spPr>
          <a:xfrm>
            <a:off x="838200" y="926978"/>
            <a:ext cx="4476750" cy="2126615"/>
          </a:xfrm>
        </p:spPr>
        <p:txBody>
          <a:bodyPr/>
          <a:lstStyle/>
          <a:p>
            <a:pPr>
              <a:lnSpc>
                <a:spcPct val="100000"/>
              </a:lnSpc>
              <a:spcBef>
                <a:spcPts val="0"/>
              </a:spcBef>
            </a:pPr>
            <a:r>
              <a:rPr lang="en-US"/>
              <a:t>Plan participants </a:t>
            </a:r>
            <a:br>
              <a:rPr lang="en-US"/>
            </a:br>
            <a:r>
              <a:rPr lang="en-US"/>
              <a:t>look to employers for support and options they need</a:t>
            </a:r>
            <a:br>
              <a:rPr lang="en-US"/>
            </a:br>
            <a:br>
              <a:rPr lang="en-US"/>
            </a:br>
            <a:endParaRPr lang="en-US" sz="1800">
              <a:solidFill>
                <a:schemeClr val="tx1"/>
              </a:solidFill>
              <a:latin typeface="Arial" panose="020B0604020202020204" pitchFamily="34" charset="0"/>
              <a:ea typeface="+mn-ea"/>
              <a:cs typeface="Arial" panose="020B0604020202020204" pitchFamily="34" charset="0"/>
            </a:endParaRPr>
          </a:p>
        </p:txBody>
      </p:sp>
      <p:sp>
        <p:nvSpPr>
          <p:cNvPr id="23" name="TextBox 22">
            <a:extLst>
              <a:ext uri="{FF2B5EF4-FFF2-40B4-BE49-F238E27FC236}">
                <a16:creationId xmlns:a16="http://schemas.microsoft.com/office/drawing/2014/main" id="{125E88F6-B4A9-4380-9CDF-D9A45C14E8A2}"/>
              </a:ext>
            </a:extLst>
          </p:cNvPr>
          <p:cNvSpPr txBox="1"/>
          <p:nvPr/>
        </p:nvSpPr>
        <p:spPr>
          <a:xfrm>
            <a:off x="642418" y="3149202"/>
            <a:ext cx="4407755" cy="1392689"/>
          </a:xfrm>
          <a:prstGeom prst="rect">
            <a:avLst/>
          </a:prstGeom>
          <a:noFill/>
        </p:spPr>
        <p:txBody>
          <a:bodyPr wrap="square">
            <a:spAutoFit/>
          </a:bodyPr>
          <a:lstStyle/>
          <a:p>
            <a:pPr algn="ctr"/>
            <a:r>
              <a:rPr lang="en-US" sz="1800" b="0">
                <a:solidFill>
                  <a:schemeClr val="tx1"/>
                </a:solidFill>
                <a:latin typeface="Arial" panose="020B0604020202020204" pitchFamily="34" charset="0"/>
                <a:ea typeface="+mn-ea"/>
                <a:cs typeface="Arial" panose="020B0604020202020204" pitchFamily="34" charset="0"/>
              </a:rPr>
              <a:t>Yet traditionally, retirement savers are missing crucial elements that can help </a:t>
            </a:r>
            <a:r>
              <a:rPr lang="en-US">
                <a:latin typeface="Arial" panose="020B0604020202020204" pitchFamily="34" charset="0"/>
                <a:cs typeface="Arial" panose="020B0604020202020204" pitchFamily="34" charset="0"/>
              </a:rPr>
              <a:t>them</a:t>
            </a:r>
            <a:r>
              <a:rPr lang="en-US" sz="1800" b="0">
                <a:solidFill>
                  <a:schemeClr val="tx1"/>
                </a:solidFill>
                <a:latin typeface="Arial" panose="020B0604020202020204" pitchFamily="34" charset="0"/>
                <a:ea typeface="+mn-ea"/>
                <a:cs typeface="Arial" panose="020B0604020202020204" pitchFamily="34" charset="0"/>
              </a:rPr>
              <a:t> feel more secure: </a:t>
            </a:r>
          </a:p>
          <a:p>
            <a:pPr algn="ctr"/>
            <a:r>
              <a:rPr lang="en-US" sz="1050" b="0">
                <a:solidFill>
                  <a:schemeClr val="tx1"/>
                </a:solidFill>
                <a:latin typeface="Arial" panose="020B0604020202020204" pitchFamily="34" charset="0"/>
                <a:ea typeface="+mn-ea"/>
                <a:cs typeface="Arial" panose="020B0604020202020204" pitchFamily="34" charset="0"/>
              </a:rPr>
              <a:t> </a:t>
            </a:r>
          </a:p>
          <a:p>
            <a:pPr algn="ctr"/>
            <a:r>
              <a:rPr lang="en-US" sz="2000" b="1">
                <a:solidFill>
                  <a:schemeClr val="accent3"/>
                </a:solidFill>
                <a:latin typeface="Arial" panose="020B0604020202020204" pitchFamily="34" charset="0"/>
                <a:ea typeface="+mn-ea"/>
                <a:cs typeface="Arial" panose="020B0604020202020204" pitchFamily="34" charset="0"/>
              </a:rPr>
              <a:t>Guaranteed Lifetime </a:t>
            </a:r>
            <a:r>
              <a:rPr lang="en-US" sz="2000" b="1">
                <a:solidFill>
                  <a:schemeClr val="accent3"/>
                </a:solidFill>
                <a:latin typeface="Arial" panose="020B0604020202020204" pitchFamily="34" charset="0"/>
                <a:cs typeface="Arial" panose="020B0604020202020204" pitchFamily="34" charset="0"/>
              </a:rPr>
              <a:t>I</a:t>
            </a:r>
            <a:r>
              <a:rPr lang="en-US" sz="2000" b="1">
                <a:solidFill>
                  <a:schemeClr val="accent3"/>
                </a:solidFill>
                <a:latin typeface="Arial" panose="020B0604020202020204" pitchFamily="34" charset="0"/>
                <a:ea typeface="+mn-ea"/>
                <a:cs typeface="Arial" panose="020B0604020202020204" pitchFamily="34" charset="0"/>
              </a:rPr>
              <a:t>ncome</a:t>
            </a:r>
            <a:r>
              <a:rPr lang="en-US" sz="2000" b="1" baseline="30000">
                <a:solidFill>
                  <a:schemeClr val="accent3"/>
                </a:solidFill>
                <a:latin typeface="Arial" panose="020B0604020202020204" pitchFamily="34" charset="0"/>
                <a:ea typeface="+mn-ea"/>
                <a:cs typeface="Arial" panose="020B0604020202020204" pitchFamily="34" charset="0"/>
              </a:rPr>
              <a:t>1</a:t>
            </a:r>
            <a:r>
              <a:rPr lang="en-US" sz="2000" b="1">
                <a:solidFill>
                  <a:schemeClr val="accent3"/>
                </a:solidFill>
                <a:latin typeface="Arial" panose="020B0604020202020204" pitchFamily="34" charset="0"/>
                <a:ea typeface="+mn-ea"/>
                <a:cs typeface="Arial" panose="020B0604020202020204" pitchFamily="34" charset="0"/>
              </a:rPr>
              <a:t> </a:t>
            </a:r>
            <a:endParaRPr lang="en-US" sz="2000" b="1">
              <a:solidFill>
                <a:schemeClr val="accent3"/>
              </a:solidFill>
            </a:endParaRPr>
          </a:p>
        </p:txBody>
      </p:sp>
      <p:sp>
        <p:nvSpPr>
          <p:cNvPr id="16" name="Rectangle 15">
            <a:extLst>
              <a:ext uri="{FF2B5EF4-FFF2-40B4-BE49-F238E27FC236}">
                <a16:creationId xmlns:a16="http://schemas.microsoft.com/office/drawing/2014/main" id="{388618B4-2E51-4F5A-B605-508501BDEDC7}"/>
              </a:ext>
              <a:ext uri="{C183D7F6-B498-43B3-948B-1728B52AA6E4}">
                <adec:decorative xmlns:adec="http://schemas.microsoft.com/office/drawing/2017/decorative" val="1"/>
              </a:ext>
            </a:extLst>
          </p:cNvPr>
          <p:cNvSpPr/>
          <p:nvPr/>
        </p:nvSpPr>
        <p:spPr>
          <a:xfrm flipH="1">
            <a:off x="6247457" y="5059"/>
            <a:ext cx="5944543" cy="6858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pic>
        <p:nvPicPr>
          <p:cNvPr id="9" name="Picture 8">
            <a:extLst>
              <a:ext uri="{FF2B5EF4-FFF2-40B4-BE49-F238E27FC236}">
                <a16:creationId xmlns:a16="http://schemas.microsoft.com/office/drawing/2014/main" id="{9FEE9429-ADC5-4C47-BCAE-D50EE72317B7}"/>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08383" y="1266512"/>
            <a:ext cx="594360" cy="914400"/>
          </a:xfrm>
          <a:prstGeom prst="rect">
            <a:avLst/>
          </a:prstGeom>
        </p:spPr>
      </p:pic>
      <p:pic>
        <p:nvPicPr>
          <p:cNvPr id="10" name="Picture 9">
            <a:extLst>
              <a:ext uri="{FF2B5EF4-FFF2-40B4-BE49-F238E27FC236}">
                <a16:creationId xmlns:a16="http://schemas.microsoft.com/office/drawing/2014/main" id="{51F00652-E968-8E44-8B76-72BA4A02385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214438" y="1266512"/>
            <a:ext cx="594360" cy="914400"/>
          </a:xfrm>
          <a:prstGeom prst="rect">
            <a:avLst/>
          </a:prstGeom>
        </p:spPr>
      </p:pic>
      <p:pic>
        <p:nvPicPr>
          <p:cNvPr id="11" name="Picture 10">
            <a:extLst>
              <a:ext uri="{FF2B5EF4-FFF2-40B4-BE49-F238E27FC236}">
                <a16:creationId xmlns:a16="http://schemas.microsoft.com/office/drawing/2014/main" id="{A240B70D-AF22-CF41-9218-EB944866A24F}"/>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897345" y="1266512"/>
            <a:ext cx="594360" cy="914400"/>
          </a:xfrm>
          <a:prstGeom prst="rect">
            <a:avLst/>
          </a:prstGeom>
        </p:spPr>
      </p:pic>
      <p:pic>
        <p:nvPicPr>
          <p:cNvPr id="12" name="Picture 11">
            <a:extLst>
              <a:ext uri="{FF2B5EF4-FFF2-40B4-BE49-F238E27FC236}">
                <a16:creationId xmlns:a16="http://schemas.microsoft.com/office/drawing/2014/main" id="{819CE0C9-F69F-B144-BC7C-C1364DB83D3D}"/>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580251" y="1266512"/>
            <a:ext cx="594360" cy="914400"/>
          </a:xfrm>
          <a:prstGeom prst="rect">
            <a:avLst/>
          </a:prstGeom>
        </p:spPr>
      </p:pic>
      <p:pic>
        <p:nvPicPr>
          <p:cNvPr id="13" name="Picture 12">
            <a:extLst>
              <a:ext uri="{FF2B5EF4-FFF2-40B4-BE49-F238E27FC236}">
                <a16:creationId xmlns:a16="http://schemas.microsoft.com/office/drawing/2014/main" id="{A06B500E-0C93-B14F-8CE3-3E9DA64768E0}"/>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251582" y="1266512"/>
            <a:ext cx="594360" cy="914400"/>
          </a:xfrm>
          <a:prstGeom prst="rect">
            <a:avLst/>
          </a:prstGeom>
        </p:spPr>
      </p:pic>
      <p:pic>
        <p:nvPicPr>
          <p:cNvPr id="14" name="Picture 13">
            <a:extLst>
              <a:ext uri="{FF2B5EF4-FFF2-40B4-BE49-F238E27FC236}">
                <a16:creationId xmlns:a16="http://schemas.microsoft.com/office/drawing/2014/main" id="{F0DB3E38-355F-0847-B354-718668EE9515}"/>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08383" y="2412406"/>
            <a:ext cx="594360" cy="914400"/>
          </a:xfrm>
          <a:prstGeom prst="rect">
            <a:avLst/>
          </a:prstGeom>
        </p:spPr>
      </p:pic>
      <p:pic>
        <p:nvPicPr>
          <p:cNvPr id="15" name="Picture 14">
            <a:extLst>
              <a:ext uri="{FF2B5EF4-FFF2-40B4-BE49-F238E27FC236}">
                <a16:creationId xmlns:a16="http://schemas.microsoft.com/office/drawing/2014/main" id="{B0516B42-422F-B549-9ADE-58A3CED156F5}"/>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214438" y="2412406"/>
            <a:ext cx="594360" cy="914400"/>
          </a:xfrm>
          <a:prstGeom prst="rect">
            <a:avLst/>
          </a:prstGeom>
        </p:spPr>
      </p:pic>
      <p:pic>
        <p:nvPicPr>
          <p:cNvPr id="17" name="Content Placeholder 6">
            <a:extLst>
              <a:ext uri="{FF2B5EF4-FFF2-40B4-BE49-F238E27FC236}">
                <a16:creationId xmlns:a16="http://schemas.microsoft.com/office/drawing/2014/main" id="{3C85590D-62FE-2945-8C42-8E4FCFEFEDEC}"/>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897345" y="2412406"/>
            <a:ext cx="594359" cy="914400"/>
          </a:xfrm>
          <a:prstGeom prst="rect">
            <a:avLst/>
          </a:prstGeom>
        </p:spPr>
      </p:pic>
      <p:pic>
        <p:nvPicPr>
          <p:cNvPr id="7" name="Content Placeholder 6">
            <a:extLst>
              <a:ext uri="{FF2B5EF4-FFF2-40B4-BE49-F238E27FC236}">
                <a16:creationId xmlns:a16="http://schemas.microsoft.com/office/drawing/2014/main" id="{58BCD846-A927-8F42-AFE1-168BF3DE337A}"/>
              </a:ext>
              <a:ext uri="{C183D7F6-B498-43B3-948B-1728B52AA6E4}">
                <adec:decorative xmlns:adec="http://schemas.microsoft.com/office/drawing/2017/decorative" val="1"/>
              </a:ext>
            </a:extLst>
          </p:cNvPr>
          <p:cNvPicPr>
            <a:picLocks noGrp="1" noChangeAspect="1"/>
          </p:cNvPicPr>
          <p:nvPr>
            <p:ph idx="1"/>
          </p:nvPr>
        </p:nvPicPr>
        <p:blipFill>
          <a:blip r:embed="rId4" cstate="screen">
            <a:extLst>
              <a:ext uri="{28A0092B-C50C-407E-A947-70E740481C1C}">
                <a14:useLocalDpi xmlns:a14="http://schemas.microsoft.com/office/drawing/2010/main"/>
              </a:ext>
            </a:extLst>
          </a:blip>
          <a:stretch>
            <a:fillRect/>
          </a:stretch>
        </p:blipFill>
        <p:spPr>
          <a:xfrm>
            <a:off x="9580251" y="2412406"/>
            <a:ext cx="594359" cy="914400"/>
          </a:xfrm>
        </p:spPr>
      </p:pic>
      <p:pic>
        <p:nvPicPr>
          <p:cNvPr id="18" name="Content Placeholder 6">
            <a:extLst>
              <a:ext uri="{FF2B5EF4-FFF2-40B4-BE49-F238E27FC236}">
                <a16:creationId xmlns:a16="http://schemas.microsoft.com/office/drawing/2014/main" id="{029C4A5B-98C6-F24C-B0DD-88A2373CFF33}"/>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263157" y="2412406"/>
            <a:ext cx="594359" cy="914400"/>
          </a:xfrm>
          <a:prstGeom prst="rect">
            <a:avLst/>
          </a:prstGeom>
        </p:spPr>
      </p:pic>
      <p:sp>
        <p:nvSpPr>
          <p:cNvPr id="21" name="Content Placeholder 8">
            <a:extLst>
              <a:ext uri="{FF2B5EF4-FFF2-40B4-BE49-F238E27FC236}">
                <a16:creationId xmlns:a16="http://schemas.microsoft.com/office/drawing/2014/main" id="{DD1E49AB-BC42-8C42-8901-A41A821982AF}"/>
              </a:ext>
            </a:extLst>
          </p:cNvPr>
          <p:cNvSpPr txBox="1">
            <a:spLocks/>
          </p:cNvSpPr>
          <p:nvPr/>
        </p:nvSpPr>
        <p:spPr>
          <a:xfrm>
            <a:off x="7032263" y="4338991"/>
            <a:ext cx="4374930" cy="949124"/>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800">
                <a:solidFill>
                  <a:schemeClr val="bg1"/>
                </a:solidFill>
              </a:rPr>
              <a:t>believe they need their employer’s help to be healthy and financially secure.</a:t>
            </a:r>
            <a:r>
              <a:rPr lang="en-US" sz="1800" baseline="30000">
                <a:solidFill>
                  <a:schemeClr val="bg1"/>
                </a:solidFill>
              </a:rPr>
              <a:t>2</a:t>
            </a:r>
            <a:endParaRPr lang="en-US" sz="1800" b="1" baseline="30000">
              <a:solidFill>
                <a:schemeClr val="bg1"/>
              </a:solidFill>
            </a:endParaRPr>
          </a:p>
        </p:txBody>
      </p:sp>
      <p:sp>
        <p:nvSpPr>
          <p:cNvPr id="19" name="Subtitle 2">
            <a:extLst>
              <a:ext uri="{FF2B5EF4-FFF2-40B4-BE49-F238E27FC236}">
                <a16:creationId xmlns:a16="http://schemas.microsoft.com/office/drawing/2014/main" id="{938C59EF-339C-1144-9DD8-92619BF8D6E5}"/>
              </a:ext>
            </a:extLst>
          </p:cNvPr>
          <p:cNvSpPr txBox="1">
            <a:spLocks/>
          </p:cNvSpPr>
          <p:nvPr/>
        </p:nvSpPr>
        <p:spPr>
          <a:xfrm>
            <a:off x="6945315" y="6124368"/>
            <a:ext cx="4824439" cy="234242"/>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2200" b="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14300" indent="-114300">
              <a:spcBef>
                <a:spcPts val="600"/>
              </a:spcBef>
            </a:pPr>
            <a:r>
              <a:rPr lang="en-GB" sz="900" baseline="30000">
                <a:solidFill>
                  <a:schemeClr val="bg1"/>
                </a:solidFill>
              </a:rPr>
              <a:t>1 </a:t>
            </a:r>
            <a:r>
              <a:rPr lang="en-GB" sz="900">
                <a:solidFill>
                  <a:schemeClr val="bg1"/>
                </a:solidFill>
              </a:rPr>
              <a:t>Guarantees are subject to the claims-paying ability of the issuing insurance company(</a:t>
            </a:r>
            <a:r>
              <a:rPr lang="en-GB" sz="900" err="1">
                <a:solidFill>
                  <a:schemeClr val="bg1"/>
                </a:solidFill>
              </a:rPr>
              <a:t>ies</a:t>
            </a:r>
            <a:r>
              <a:rPr lang="en-GB" sz="900">
                <a:solidFill>
                  <a:schemeClr val="bg1"/>
                </a:solidFill>
              </a:rPr>
              <a:t>).</a:t>
            </a:r>
            <a:endParaRPr lang="en-US" sz="900">
              <a:solidFill>
                <a:schemeClr val="bg1"/>
              </a:solidFill>
            </a:endParaRPr>
          </a:p>
          <a:p>
            <a:pPr marL="114300" indent="-114300">
              <a:spcBef>
                <a:spcPts val="600"/>
              </a:spcBef>
            </a:pPr>
            <a:r>
              <a:rPr lang="en-US" sz="900" baseline="30000">
                <a:solidFill>
                  <a:schemeClr val="bg1"/>
                </a:solidFill>
              </a:rPr>
              <a:t>2 </a:t>
            </a:r>
            <a:r>
              <a:rPr lang="en-US" sz="900">
                <a:solidFill>
                  <a:schemeClr val="bg1"/>
                </a:solidFill>
              </a:rPr>
              <a:t>“2023 Workplace Wellness Study,” EBRI, https://www.ebri.org/docs/default-source/wbs/wws-2023/wws-2023_short-report.pdf?sfvrsn=f55f062f_2</a:t>
            </a:r>
          </a:p>
        </p:txBody>
      </p:sp>
      <p:sp>
        <p:nvSpPr>
          <p:cNvPr id="27" name="Slide Number Placeholder 1">
            <a:extLst>
              <a:ext uri="{FF2B5EF4-FFF2-40B4-BE49-F238E27FC236}">
                <a16:creationId xmlns:a16="http://schemas.microsoft.com/office/drawing/2014/main" id="{C94BE929-A9FA-4E19-85C8-397EE122C46C}"/>
              </a:ext>
            </a:extLst>
          </p:cNvPr>
          <p:cNvSpPr txBox="1">
            <a:spLocks/>
          </p:cNvSpPr>
          <p:nvPr/>
        </p:nvSpPr>
        <p:spPr>
          <a:xfrm>
            <a:off x="138341" y="6634131"/>
            <a:ext cx="238510" cy="306000"/>
          </a:xfrm>
          <a:prstGeom prst="rect">
            <a:avLst/>
          </a:prstGeom>
        </p:spPr>
        <p:txBody>
          <a:bodyPr vert="horz" lIns="0" tIns="0" rIns="0" bIns="0" rtlCol="0" anchor="t" anchorCtr="0">
            <a:noAutofit/>
          </a:bodyPr>
          <a:lstStyle>
            <a:defPPr>
              <a:defRPr lang="en-US"/>
            </a:defPPr>
            <a:lvl1pPr marL="0" algn="l" defTabSz="914400" rtl="0" eaLnBrk="1" latinLnBrk="0" hangingPunct="1">
              <a:lnSpc>
                <a:spcPct val="90000"/>
              </a:lnSpc>
              <a:spcBef>
                <a:spcPts val="0"/>
              </a:spcBef>
              <a:defRPr sz="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ACD57DD-E820-4B11-80C4-823179BCC2F4}" type="slidenum">
              <a:rPr lang="en-US" sz="1000" smtClean="0">
                <a:solidFill>
                  <a:schemeClr val="bg1">
                    <a:lumMod val="50000"/>
                  </a:schemeClr>
                </a:solidFill>
              </a:rPr>
              <a:pPr/>
              <a:t>4</a:t>
            </a:fld>
            <a:endParaRPr lang="en-US" sz="1000">
              <a:solidFill>
                <a:schemeClr val="bg1">
                  <a:lumMod val="50000"/>
                </a:schemeClr>
              </a:solidFill>
            </a:endParaRPr>
          </a:p>
        </p:txBody>
      </p:sp>
      <p:pic>
        <p:nvPicPr>
          <p:cNvPr id="25" name="Picture 24">
            <a:extLst>
              <a:ext uri="{FF2B5EF4-FFF2-40B4-BE49-F238E27FC236}">
                <a16:creationId xmlns:a16="http://schemas.microsoft.com/office/drawing/2014/main" id="{CFF1BD56-0D76-48D8-ACBC-E863941BEE5C}"/>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83158" y="6266364"/>
            <a:ext cx="502596" cy="495259"/>
          </a:xfrm>
          <a:prstGeom prst="rect">
            <a:avLst/>
          </a:prstGeom>
        </p:spPr>
      </p:pic>
      <p:sp>
        <p:nvSpPr>
          <p:cNvPr id="2" name="Content Placeholder 8">
            <a:extLst>
              <a:ext uri="{FF2B5EF4-FFF2-40B4-BE49-F238E27FC236}">
                <a16:creationId xmlns:a16="http://schemas.microsoft.com/office/drawing/2014/main" id="{736A5F21-9F62-EF0F-3D12-CDE91E3EB4F4}"/>
              </a:ext>
            </a:extLst>
          </p:cNvPr>
          <p:cNvSpPr txBox="1">
            <a:spLocks/>
          </p:cNvSpPr>
          <p:nvPr/>
        </p:nvSpPr>
        <p:spPr>
          <a:xfrm>
            <a:off x="7959813" y="3688497"/>
            <a:ext cx="2469422" cy="949124"/>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3200" b="1" baseline="30000">
                <a:solidFill>
                  <a:srgbClr val="6ECEB2"/>
                </a:solidFill>
              </a:rPr>
              <a:t>nearly 7</a:t>
            </a:r>
            <a:r>
              <a:rPr lang="en-US" sz="2400" b="1" baseline="30000">
                <a:solidFill>
                  <a:srgbClr val="6ECEB2"/>
                </a:solidFill>
              </a:rPr>
              <a:t> in </a:t>
            </a:r>
            <a:r>
              <a:rPr lang="en-US" sz="3200" b="1" baseline="30000">
                <a:solidFill>
                  <a:srgbClr val="6ECEB2"/>
                </a:solidFill>
              </a:rPr>
              <a:t>10 </a:t>
            </a:r>
          </a:p>
          <a:p>
            <a:pPr marL="0" indent="0" algn="ctr">
              <a:spcBef>
                <a:spcPts val="0"/>
              </a:spcBef>
              <a:buNone/>
            </a:pPr>
            <a:r>
              <a:rPr lang="en-US" b="1" baseline="30000">
                <a:solidFill>
                  <a:srgbClr val="6ECEB2"/>
                </a:solidFill>
              </a:rPr>
              <a:t>employees</a:t>
            </a:r>
            <a:endParaRPr lang="en-US" sz="3200" b="1" baseline="30000">
              <a:solidFill>
                <a:srgbClr val="6ECEB2"/>
              </a:solidFill>
            </a:endParaRPr>
          </a:p>
        </p:txBody>
      </p:sp>
    </p:spTree>
    <p:extLst>
      <p:ext uri="{BB962C8B-B14F-4D97-AF65-F5344CB8AC3E}">
        <p14:creationId xmlns:p14="http://schemas.microsoft.com/office/powerpoint/2010/main" val="209238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0402D-DDA8-4133-B160-F77A75F334F9}"/>
              </a:ext>
            </a:extLst>
          </p:cNvPr>
          <p:cNvSpPr>
            <a:spLocks noGrp="1"/>
          </p:cNvSpPr>
          <p:nvPr>
            <p:ph type="title"/>
          </p:nvPr>
        </p:nvSpPr>
        <p:spPr>
          <a:xfrm>
            <a:off x="504000" y="550798"/>
            <a:ext cx="5296725" cy="1368000"/>
          </a:xfrm>
        </p:spPr>
        <p:txBody>
          <a:bodyPr/>
          <a:lstStyle/>
          <a:p>
            <a:r>
              <a:rPr lang="en-US"/>
              <a:t>Addressing the fear of outliving retirement savings</a:t>
            </a:r>
          </a:p>
        </p:txBody>
      </p:sp>
      <p:sp>
        <p:nvSpPr>
          <p:cNvPr id="3" name="Content Placeholder 2">
            <a:extLst>
              <a:ext uri="{FF2B5EF4-FFF2-40B4-BE49-F238E27FC236}">
                <a16:creationId xmlns:a16="http://schemas.microsoft.com/office/drawing/2014/main" id="{DBF46CE7-A63F-490A-B0A0-C84678276D1B}"/>
              </a:ext>
            </a:extLst>
          </p:cNvPr>
          <p:cNvSpPr>
            <a:spLocks noGrp="1"/>
          </p:cNvSpPr>
          <p:nvPr>
            <p:ph sz="half" idx="1"/>
          </p:nvPr>
        </p:nvSpPr>
        <p:spPr>
          <a:xfrm>
            <a:off x="664773" y="2028824"/>
            <a:ext cx="4861820" cy="4352926"/>
          </a:xfrm>
        </p:spPr>
        <p:txBody>
          <a:bodyPr/>
          <a:lstStyle/>
          <a:p>
            <a:pPr lvl="1"/>
            <a:r>
              <a:rPr lang="en-US" sz="1600">
                <a:solidFill>
                  <a:srgbClr val="141B4D"/>
                </a:solidFill>
                <a:latin typeface="Arial"/>
                <a:cs typeface="+mn-cs"/>
              </a:rPr>
              <a:t>Setting Every Community Up for Retirement Enhancement Act (SECURE Act)</a:t>
            </a:r>
          </a:p>
          <a:p>
            <a:pPr lvl="1"/>
            <a:endParaRPr lang="en-US" sz="1600">
              <a:solidFill>
                <a:srgbClr val="141B4D"/>
              </a:solidFill>
              <a:latin typeface="Arial"/>
              <a:cs typeface="+mn-cs"/>
            </a:endParaRPr>
          </a:p>
          <a:p>
            <a:pPr lvl="1"/>
            <a:r>
              <a:rPr lang="en-US" sz="1600">
                <a:solidFill>
                  <a:srgbClr val="141B4D"/>
                </a:solidFill>
                <a:latin typeface="Arial"/>
                <a:cs typeface="+mn-cs"/>
              </a:rPr>
              <a:t>Primarily designed to:</a:t>
            </a:r>
          </a:p>
          <a:p>
            <a:pPr lvl="1"/>
            <a:endParaRPr lang="en-US" sz="1600">
              <a:solidFill>
                <a:srgbClr val="141B4D"/>
              </a:solidFill>
              <a:latin typeface="Arial"/>
              <a:cs typeface="+mn-cs"/>
            </a:endParaRPr>
          </a:p>
          <a:p>
            <a:pPr marL="285750" indent="-285750">
              <a:buFont typeface="Arial" panose="020B0604020202020204" pitchFamily="34" charset="0"/>
              <a:buChar char="•"/>
            </a:pPr>
            <a:r>
              <a:rPr lang="en-US" sz="1600">
                <a:solidFill>
                  <a:srgbClr val="141B4D"/>
                </a:solidFill>
                <a:latin typeface="Arial"/>
              </a:rPr>
              <a:t>Encourage more employers to offer a qualified retirement plan for their employees</a:t>
            </a:r>
          </a:p>
          <a:p>
            <a:pPr marL="285750" indent="-285750">
              <a:buFont typeface="Arial" panose="020B0604020202020204" pitchFamily="34" charset="0"/>
              <a:buChar char="•"/>
            </a:pPr>
            <a:r>
              <a:rPr lang="en-US" sz="1600">
                <a:solidFill>
                  <a:srgbClr val="141B4D"/>
                </a:solidFill>
                <a:latin typeface="Arial"/>
              </a:rPr>
              <a:t>Mitigate challenges in offering guaranteed lifetime income solutions within their investment line-up</a:t>
            </a:r>
          </a:p>
          <a:p>
            <a:pPr marL="285750" indent="-285750">
              <a:buFont typeface="Arial" panose="020B0604020202020204" pitchFamily="34" charset="0"/>
              <a:buChar char="•"/>
            </a:pPr>
            <a:r>
              <a:rPr lang="en-US" sz="1600">
                <a:solidFill>
                  <a:srgbClr val="141B4D"/>
                </a:solidFill>
                <a:latin typeface="Arial"/>
              </a:rPr>
              <a:t>Help address the retirement income challenge</a:t>
            </a:r>
          </a:p>
          <a:p>
            <a:endParaRPr lang="en-US"/>
          </a:p>
        </p:txBody>
      </p:sp>
      <p:graphicFrame>
        <p:nvGraphicFramePr>
          <p:cNvPr id="13" name="Chart 12">
            <a:extLst>
              <a:ext uri="{FF2B5EF4-FFF2-40B4-BE49-F238E27FC236}">
                <a16:creationId xmlns:a16="http://schemas.microsoft.com/office/drawing/2014/main" id="{753BFB40-0214-4136-8DBE-BA735F546159}"/>
              </a:ext>
            </a:extLst>
          </p:cNvPr>
          <p:cNvGraphicFramePr>
            <a:graphicFrameLocks/>
          </p:cNvGraphicFramePr>
          <p:nvPr>
            <p:extLst>
              <p:ext uri="{D42A27DB-BD31-4B8C-83A1-F6EECF244321}">
                <p14:modId xmlns:p14="http://schemas.microsoft.com/office/powerpoint/2010/main" val="3514900804"/>
              </p:ext>
            </p:extLst>
          </p:nvPr>
        </p:nvGraphicFramePr>
        <p:xfrm>
          <a:off x="6242160" y="4663378"/>
          <a:ext cx="1384404" cy="914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a:extLst>
              <a:ext uri="{FF2B5EF4-FFF2-40B4-BE49-F238E27FC236}">
                <a16:creationId xmlns:a16="http://schemas.microsoft.com/office/drawing/2014/main" id="{2EE6F52E-435B-FF38-C974-45691F25D7B0}"/>
              </a:ext>
              <a:ext uri="{C183D7F6-B498-43B3-948B-1728B52AA6E4}">
                <adec:decorative xmlns:adec="http://schemas.microsoft.com/office/drawing/2017/decorative" val="1"/>
              </a:ext>
            </a:extLst>
          </p:cNvPr>
          <p:cNvSpPr/>
          <p:nvPr/>
        </p:nvSpPr>
        <p:spPr>
          <a:xfrm flipH="1">
            <a:off x="6247456" y="0"/>
            <a:ext cx="5944543" cy="6858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aphicFrame>
        <p:nvGraphicFramePr>
          <p:cNvPr id="10" name="Chart 9">
            <a:extLst>
              <a:ext uri="{FF2B5EF4-FFF2-40B4-BE49-F238E27FC236}">
                <a16:creationId xmlns:a16="http://schemas.microsoft.com/office/drawing/2014/main" id="{5021FE41-CAC5-B694-BEFE-76453C4CC44B}"/>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09116112"/>
              </p:ext>
            </p:extLst>
          </p:nvPr>
        </p:nvGraphicFramePr>
        <p:xfrm>
          <a:off x="8031898" y="1110732"/>
          <a:ext cx="2525763" cy="2667675"/>
        </p:xfrm>
        <a:graphic>
          <a:graphicData uri="http://schemas.openxmlformats.org/drawingml/2006/chart">
            <c:chart xmlns:c="http://schemas.openxmlformats.org/drawingml/2006/chart" xmlns:r="http://schemas.openxmlformats.org/officeDocument/2006/relationships" r:id="rId4"/>
          </a:graphicData>
        </a:graphic>
      </p:graphicFrame>
      <p:sp>
        <p:nvSpPr>
          <p:cNvPr id="17" name="Content Placeholder 8">
            <a:extLst>
              <a:ext uri="{FF2B5EF4-FFF2-40B4-BE49-F238E27FC236}">
                <a16:creationId xmlns:a16="http://schemas.microsoft.com/office/drawing/2014/main" id="{FD7B2C77-77A6-B0D8-3F00-6B9329B13E6D}"/>
              </a:ext>
            </a:extLst>
          </p:cNvPr>
          <p:cNvSpPr txBox="1">
            <a:spLocks/>
          </p:cNvSpPr>
          <p:nvPr/>
        </p:nvSpPr>
        <p:spPr>
          <a:xfrm>
            <a:off x="8461243" y="2235973"/>
            <a:ext cx="1808103" cy="1169335"/>
          </a:xfrm>
          <a:prstGeom prst="rect">
            <a:avLst/>
          </a:prstGeom>
        </p:spPr>
        <p:txBody>
          <a:bodyPr vert="horz" lIns="0" tIns="0" rIns="0" bIns="0" rtlCol="0" anchor="t" anchorCtr="0">
            <a:normAutofit/>
          </a:bodyPr>
          <a:lstStyle>
            <a:lvl1pPr marL="0" indent="0" algn="l" defTabSz="914400" rtl="0" eaLnBrk="1" latinLnBrk="0" hangingPunct="1">
              <a:lnSpc>
                <a:spcPct val="112000"/>
              </a:lnSpc>
              <a:spcBef>
                <a:spcPts val="0"/>
              </a:spcBef>
              <a:spcAft>
                <a:spcPts val="1200"/>
              </a:spcAft>
              <a:buFont typeface="Arial" panose="020B0604020202020204" pitchFamily="34" charset="0"/>
              <a:buNone/>
              <a:defRPr sz="1400" kern="1200">
                <a:solidFill>
                  <a:schemeClr val="tx1"/>
                </a:solidFill>
                <a:latin typeface="+mn-lt"/>
                <a:ea typeface="+mn-ea"/>
                <a:cs typeface="+mn-cs"/>
              </a:defRPr>
            </a:lvl1pPr>
            <a:lvl2pPr marL="0" indent="0" algn="l" defTabSz="914400" rtl="0" eaLnBrk="1" latinLnBrk="0" hangingPunct="1">
              <a:lnSpc>
                <a:spcPct val="112000"/>
              </a:lnSpc>
              <a:spcBef>
                <a:spcPts val="0"/>
              </a:spcBef>
              <a:buFont typeface="Arial" panose="020B0604020202020204" pitchFamily="34" charset="0"/>
              <a:buNone/>
              <a:defRPr sz="1400" b="1" kern="1200">
                <a:solidFill>
                  <a:schemeClr val="tx1"/>
                </a:solidFill>
                <a:latin typeface="+mn-lt"/>
                <a:ea typeface="+mn-ea"/>
                <a:cs typeface="Gotham Bold" pitchFamily="50" charset="0"/>
              </a:defRPr>
            </a:lvl2pPr>
            <a:lvl3pPr marL="180000" indent="-180000" algn="l" defTabSz="914400" rtl="0" eaLnBrk="1" latinLnBrk="0" hangingPunct="1">
              <a:lnSpc>
                <a:spcPct val="112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360000" indent="-180000" algn="l" defTabSz="914400" rtl="0" eaLnBrk="1" latinLnBrk="0" hangingPunct="1">
              <a:lnSpc>
                <a:spcPct val="112000"/>
              </a:lnSpc>
              <a:spcBef>
                <a:spcPts val="0"/>
              </a:spcBef>
              <a:spcAft>
                <a:spcPts val="1200"/>
              </a:spcAft>
              <a:buFont typeface="Courier New" panose="02070309020205020404" pitchFamily="49" charset="0"/>
              <a:buChar char="o"/>
              <a:defRPr sz="1400" kern="1200">
                <a:solidFill>
                  <a:schemeClr val="tx1"/>
                </a:solidFill>
                <a:latin typeface="+mn-lt"/>
                <a:ea typeface="+mn-ea"/>
                <a:cs typeface="+mn-cs"/>
              </a:defRPr>
            </a:lvl4pPr>
            <a:lvl5pPr marL="540000" indent="-180000" algn="l" defTabSz="914400" rtl="0" eaLnBrk="1" latinLnBrk="0" hangingPunct="1">
              <a:lnSpc>
                <a:spcPct val="112000"/>
              </a:lnSpc>
              <a:spcBef>
                <a:spcPts val="0"/>
              </a:spcBef>
              <a:spcAft>
                <a:spcPts val="1200"/>
              </a:spcAft>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10000"/>
              </a:lnSpc>
            </a:pPr>
            <a:r>
              <a:rPr lang="en-US" sz="5900" b="1" baseline="30000">
                <a:solidFill>
                  <a:srgbClr val="6ECEB2"/>
                </a:solidFill>
              </a:rPr>
              <a:t>78</a:t>
            </a:r>
            <a:r>
              <a:rPr lang="en-US" sz="5400" b="1" baseline="30000">
                <a:solidFill>
                  <a:srgbClr val="6ECEB2"/>
                </a:solidFill>
              </a:rPr>
              <a:t>%</a:t>
            </a:r>
            <a:endParaRPr lang="en-US" sz="2400" b="1">
              <a:solidFill>
                <a:srgbClr val="6ECEB2"/>
              </a:solidFill>
            </a:endParaRPr>
          </a:p>
        </p:txBody>
      </p:sp>
      <p:sp>
        <p:nvSpPr>
          <p:cNvPr id="21" name="Content Placeholder 8">
            <a:extLst>
              <a:ext uri="{FF2B5EF4-FFF2-40B4-BE49-F238E27FC236}">
                <a16:creationId xmlns:a16="http://schemas.microsoft.com/office/drawing/2014/main" id="{ECB64CD5-4031-EE4F-F01F-799F481B3D89}"/>
              </a:ext>
            </a:extLst>
          </p:cNvPr>
          <p:cNvSpPr txBox="1">
            <a:spLocks/>
          </p:cNvSpPr>
          <p:nvPr/>
        </p:nvSpPr>
        <p:spPr>
          <a:xfrm>
            <a:off x="7442832" y="3657599"/>
            <a:ext cx="3703898" cy="150687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en-US" sz="2200" b="1">
                <a:solidFill>
                  <a:srgbClr val="6ECEB2"/>
                </a:solidFill>
              </a:rPr>
              <a:t>of participants</a:t>
            </a:r>
            <a:br>
              <a:rPr lang="en-US" sz="2200" b="1">
                <a:solidFill>
                  <a:schemeClr val="bg2"/>
                </a:solidFill>
              </a:rPr>
            </a:br>
            <a:r>
              <a:rPr lang="en-US" sz="1800">
                <a:solidFill>
                  <a:schemeClr val="bg1"/>
                </a:solidFill>
              </a:rPr>
              <a:t>continue to say they can do all the right things to manage their finances, yet still be blindsided </a:t>
            </a:r>
            <a:br>
              <a:rPr lang="en-US" sz="1800">
                <a:solidFill>
                  <a:schemeClr val="bg1"/>
                </a:solidFill>
              </a:rPr>
            </a:br>
            <a:r>
              <a:rPr lang="en-US" sz="1800">
                <a:solidFill>
                  <a:schemeClr val="bg1"/>
                </a:solidFill>
              </a:rPr>
              <a:t>by outside events.</a:t>
            </a:r>
            <a:r>
              <a:rPr lang="en-US" sz="1800" baseline="30000">
                <a:solidFill>
                  <a:schemeClr val="bg1"/>
                </a:solidFill>
              </a:rPr>
              <a:t>1</a:t>
            </a:r>
            <a:endParaRPr lang="en-US" sz="1800" b="1" baseline="30000">
              <a:solidFill>
                <a:schemeClr val="bg1"/>
              </a:solidFill>
            </a:endParaRPr>
          </a:p>
        </p:txBody>
      </p:sp>
      <p:sp>
        <p:nvSpPr>
          <p:cNvPr id="24" name="Subtitle 2">
            <a:extLst>
              <a:ext uri="{FF2B5EF4-FFF2-40B4-BE49-F238E27FC236}">
                <a16:creationId xmlns:a16="http://schemas.microsoft.com/office/drawing/2014/main" id="{4B03C1A2-76E4-7C41-C04F-87E0CF5D071D}"/>
              </a:ext>
            </a:extLst>
          </p:cNvPr>
          <p:cNvSpPr txBox="1">
            <a:spLocks/>
          </p:cNvSpPr>
          <p:nvPr/>
        </p:nvSpPr>
        <p:spPr>
          <a:xfrm>
            <a:off x="6247456" y="5894218"/>
            <a:ext cx="5944544" cy="254927"/>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2200" b="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900" baseline="30000">
                <a:solidFill>
                  <a:schemeClr val="bg1"/>
                </a:solidFill>
              </a:rPr>
              <a:t>1 </a:t>
            </a:r>
            <a:r>
              <a:rPr lang="en-US" sz="900">
                <a:solidFill>
                  <a:schemeClr val="bg1"/>
                </a:solidFill>
              </a:rPr>
              <a:t>Nationwide Advisor Authority Survey (August 2022).</a:t>
            </a:r>
          </a:p>
        </p:txBody>
      </p:sp>
      <p:sp>
        <p:nvSpPr>
          <p:cNvPr id="6" name="TextBox 5">
            <a:extLst>
              <a:ext uri="{FF2B5EF4-FFF2-40B4-BE49-F238E27FC236}">
                <a16:creationId xmlns:a16="http://schemas.microsoft.com/office/drawing/2014/main" id="{FDCFFA03-C4F7-4BD4-4CC8-9A6B4EB0E6C7}"/>
              </a:ext>
            </a:extLst>
          </p:cNvPr>
          <p:cNvSpPr txBox="1"/>
          <p:nvPr/>
        </p:nvSpPr>
        <p:spPr>
          <a:xfrm>
            <a:off x="5800725" y="3200401"/>
            <a:ext cx="914400" cy="914400"/>
          </a:xfrm>
          <a:prstGeom prst="rect">
            <a:avLst/>
          </a:prstGeom>
          <a:noFill/>
        </p:spPr>
        <p:txBody>
          <a:bodyPr wrap="none" lIns="0" tIns="0" rIns="0" bIns="0" rtlCol="0">
            <a:noAutofit/>
          </a:bodyPr>
          <a:lstStyle/>
          <a:p>
            <a:pPr algn="l">
              <a:lnSpc>
                <a:spcPct val="112000"/>
              </a:lnSpc>
            </a:pPr>
            <a:endParaRPr lang="en-US" sz="1400" err="1">
              <a:solidFill>
                <a:schemeClr val="tx1"/>
              </a:solidFill>
            </a:endParaRPr>
          </a:p>
        </p:txBody>
      </p:sp>
    </p:spTree>
    <p:extLst>
      <p:ext uri="{BB962C8B-B14F-4D97-AF65-F5344CB8AC3E}">
        <p14:creationId xmlns:p14="http://schemas.microsoft.com/office/powerpoint/2010/main" val="178470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0224D-CF17-4ABF-832A-587E02527E43}"/>
              </a:ext>
            </a:extLst>
          </p:cNvPr>
          <p:cNvSpPr>
            <a:spLocks noGrp="1"/>
          </p:cNvSpPr>
          <p:nvPr>
            <p:ph type="title"/>
          </p:nvPr>
        </p:nvSpPr>
        <p:spPr>
          <a:xfrm>
            <a:off x="504000" y="550798"/>
            <a:ext cx="11183175" cy="1368000"/>
          </a:xfrm>
        </p:spPr>
        <p:txBody>
          <a:bodyPr anchor="t">
            <a:normAutofit/>
          </a:bodyPr>
          <a:lstStyle/>
          <a:p>
            <a:r>
              <a:rPr lang="en-US"/>
              <a:t>SECURE Act: Passed in December 2019</a:t>
            </a:r>
          </a:p>
        </p:txBody>
      </p:sp>
      <p:pic>
        <p:nvPicPr>
          <p:cNvPr id="7" name="Picture 6">
            <a:extLst>
              <a:ext uri="{FF2B5EF4-FFF2-40B4-BE49-F238E27FC236}">
                <a16:creationId xmlns:a16="http://schemas.microsoft.com/office/drawing/2014/main" id="{30AEC1D0-F4FA-4380-850A-FEEFA30CDF9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42199" r="1" b="1"/>
          <a:stretch/>
        </p:blipFill>
        <p:spPr>
          <a:xfrm>
            <a:off x="-790720" y="1430066"/>
            <a:ext cx="5410800" cy="4352926"/>
          </a:xfrm>
          <a:prstGeom prst="rect">
            <a:avLst/>
          </a:prstGeom>
          <a:noFill/>
        </p:spPr>
      </p:pic>
      <p:sp>
        <p:nvSpPr>
          <p:cNvPr id="12" name="Content Placeholder 3">
            <a:extLst>
              <a:ext uri="{FF2B5EF4-FFF2-40B4-BE49-F238E27FC236}">
                <a16:creationId xmlns:a16="http://schemas.microsoft.com/office/drawing/2014/main" id="{493E0B7B-18F2-46CF-920B-FE5B5AEEAD93}"/>
              </a:ext>
            </a:extLst>
          </p:cNvPr>
          <p:cNvSpPr>
            <a:spLocks noGrp="1"/>
          </p:cNvSpPr>
          <p:nvPr>
            <p:ph sz="half" idx="2"/>
          </p:nvPr>
        </p:nvSpPr>
        <p:spPr>
          <a:xfrm>
            <a:off x="5103211" y="1430066"/>
            <a:ext cx="5410800" cy="325756"/>
          </a:xfrm>
        </p:spPr>
        <p:txBody>
          <a:bodyPr/>
          <a:lstStyle/>
          <a:p>
            <a:pPr lvl="1"/>
            <a:r>
              <a:rPr lang="en-US" sz="1600">
                <a:solidFill>
                  <a:srgbClr val="141B4D"/>
                </a:solidFill>
                <a:latin typeface="Arial"/>
                <a:cs typeface="+mn-cs"/>
              </a:rPr>
              <a:t>Section 204. Fiduciary Safe Harbor for </a:t>
            </a:r>
            <a:br>
              <a:rPr lang="en-US" sz="1600">
                <a:solidFill>
                  <a:srgbClr val="141B4D"/>
                </a:solidFill>
                <a:latin typeface="Arial"/>
                <a:cs typeface="+mn-cs"/>
              </a:rPr>
            </a:br>
            <a:r>
              <a:rPr lang="en-US" sz="1600">
                <a:solidFill>
                  <a:srgbClr val="141B4D"/>
                </a:solidFill>
                <a:latin typeface="Arial"/>
                <a:cs typeface="+mn-cs"/>
              </a:rPr>
              <a:t>Selection of Lifetime Income Provider</a:t>
            </a:r>
          </a:p>
          <a:p>
            <a:pPr lvl="1"/>
            <a:br>
              <a:rPr lang="en-US" sz="1600"/>
            </a:br>
            <a:endParaRPr lang="en-US" sz="1600"/>
          </a:p>
        </p:txBody>
      </p:sp>
      <p:pic>
        <p:nvPicPr>
          <p:cNvPr id="14" name="Graphic 13" descr="Document">
            <a:extLst>
              <a:ext uri="{FF2B5EF4-FFF2-40B4-BE49-F238E27FC236}">
                <a16:creationId xmlns:a16="http://schemas.microsoft.com/office/drawing/2014/main" id="{4A903F23-C28E-4B5F-9761-1B73D070D27F}"/>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815309" y="4361683"/>
            <a:ext cx="370743" cy="370743"/>
          </a:xfrm>
          <a:prstGeom prst="rect">
            <a:avLst/>
          </a:prstGeom>
        </p:spPr>
      </p:pic>
      <p:sp>
        <p:nvSpPr>
          <p:cNvPr id="4" name="TextBox 3">
            <a:extLst>
              <a:ext uri="{FF2B5EF4-FFF2-40B4-BE49-F238E27FC236}">
                <a16:creationId xmlns:a16="http://schemas.microsoft.com/office/drawing/2014/main" id="{9433D579-3B33-62E5-B69C-A31AF3C298C5}"/>
              </a:ext>
            </a:extLst>
          </p:cNvPr>
          <p:cNvSpPr txBox="1"/>
          <p:nvPr/>
        </p:nvSpPr>
        <p:spPr>
          <a:xfrm>
            <a:off x="5000341" y="2244857"/>
            <a:ext cx="6886859" cy="3877985"/>
          </a:xfrm>
          <a:prstGeom prst="rect">
            <a:avLst/>
          </a:prstGeom>
          <a:noFill/>
        </p:spPr>
        <p:txBody>
          <a:bodyPr wrap="square" numCol="1">
            <a:spAutoFit/>
          </a:bodyPr>
          <a:lstStyle/>
          <a:p>
            <a:pPr marL="0" marR="0">
              <a:spcBef>
                <a:spcPts val="0"/>
              </a:spcBef>
              <a:spcAft>
                <a:spcPts val="0"/>
              </a:spcAft>
            </a:pPr>
            <a:r>
              <a:rPr lang="en-US" sz="1600">
                <a:solidFill>
                  <a:srgbClr val="141B4D"/>
                </a:solidFill>
                <a:latin typeface="Arial"/>
              </a:rPr>
              <a:t>The legislation provides greater comfort for plan sponsors in the selection of lifetime income providers, a fiduciary act under ERISA. Under the SECURE Act, fiduciaries are:</a:t>
            </a:r>
          </a:p>
          <a:p>
            <a:pPr marL="0" marR="0">
              <a:spcBef>
                <a:spcPts val="0"/>
              </a:spcBef>
              <a:spcAft>
                <a:spcPts val="0"/>
              </a:spcAft>
            </a:pPr>
            <a:endParaRPr lang="en-US" sz="1600">
              <a:solidFill>
                <a:srgbClr val="141B4D"/>
              </a:solidFill>
              <a:latin typeface="Arial"/>
            </a:endParaRPr>
          </a:p>
          <a:p>
            <a:pPr lvl="1">
              <a:spcAft>
                <a:spcPts val="1200"/>
              </a:spcAft>
            </a:pPr>
            <a:r>
              <a:rPr lang="en-US" sz="1600">
                <a:solidFill>
                  <a:srgbClr val="141B4D"/>
                </a:solidFill>
                <a:latin typeface="Arial"/>
              </a:rPr>
              <a:t>Afforded an optional safe harbor to satisfy the prudence requirement </a:t>
            </a:r>
            <a:br>
              <a:rPr lang="en-US" sz="1600">
                <a:solidFill>
                  <a:srgbClr val="141B4D"/>
                </a:solidFill>
                <a:latin typeface="Arial"/>
              </a:rPr>
            </a:br>
            <a:r>
              <a:rPr lang="en-US" sz="1600">
                <a:solidFill>
                  <a:srgbClr val="141B4D"/>
                </a:solidFill>
                <a:latin typeface="Arial"/>
              </a:rPr>
              <a:t>with respect to the selection of insurers for a guaranteed retirement income contract </a:t>
            </a:r>
          </a:p>
          <a:p>
            <a:pPr lvl="1">
              <a:spcAft>
                <a:spcPts val="1200"/>
              </a:spcAft>
            </a:pPr>
            <a:r>
              <a:rPr lang="en-US" sz="1600">
                <a:solidFill>
                  <a:srgbClr val="141B4D"/>
                </a:solidFill>
                <a:latin typeface="Arial"/>
              </a:rPr>
              <a:t>Protected from liability for any losses that may result to the participant or beneficiary due to an insurer's inability in the future to satisfy its financial obligations under the terms of the contract</a:t>
            </a:r>
          </a:p>
          <a:p>
            <a:pPr marL="0" marR="0">
              <a:spcBef>
                <a:spcPts val="0"/>
              </a:spcBef>
              <a:spcAft>
                <a:spcPts val="0"/>
              </a:spcAft>
            </a:pPr>
            <a:r>
              <a:rPr lang="en-US" sz="1600">
                <a:solidFill>
                  <a:srgbClr val="141B4D"/>
                </a:solidFill>
                <a:latin typeface="Arial"/>
              </a:rPr>
              <a:t>Removing ambiguity about the applicable fiduciary standard eliminates a roadblock to offering lifetime income benefit options under a defined contribution plan.</a:t>
            </a:r>
          </a:p>
          <a:p>
            <a:pPr marL="0" marR="0">
              <a:spcBef>
                <a:spcPts val="0"/>
              </a:spcBef>
              <a:spcAft>
                <a:spcPts val="0"/>
              </a:spcAft>
            </a:pPr>
            <a:endParaRPr lang="en-US">
              <a:latin typeface="+mj-lt"/>
              <a:ea typeface="Calibri" panose="020F0502020204030204" pitchFamily="34" charset="0"/>
              <a:cs typeface="Times New Roman" panose="02020603050405020304" pitchFamily="18" charset="0"/>
            </a:endParaRPr>
          </a:p>
        </p:txBody>
      </p:sp>
      <p:pic>
        <p:nvPicPr>
          <p:cNvPr id="5" name="Graphic 4" descr="Checkbox Checked with solid fill">
            <a:extLst>
              <a:ext uri="{FF2B5EF4-FFF2-40B4-BE49-F238E27FC236}">
                <a16:creationId xmlns:a16="http://schemas.microsoft.com/office/drawing/2014/main" id="{1C2D0C84-48FE-3A3D-D549-D5E6634A7B4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91114" y="3200400"/>
            <a:ext cx="457200" cy="457200"/>
          </a:xfrm>
          <a:prstGeom prst="rect">
            <a:avLst/>
          </a:prstGeom>
        </p:spPr>
      </p:pic>
      <p:pic>
        <p:nvPicPr>
          <p:cNvPr id="6" name="Graphic 5" descr="Checkbox Checked with solid fill">
            <a:extLst>
              <a:ext uri="{FF2B5EF4-FFF2-40B4-BE49-F238E27FC236}">
                <a16:creationId xmlns:a16="http://schemas.microsoft.com/office/drawing/2014/main" id="{933F916E-CA08-5AD0-A7E0-7AAED553BE3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91114" y="4089854"/>
            <a:ext cx="457200" cy="457200"/>
          </a:xfrm>
          <a:prstGeom prst="rect">
            <a:avLst/>
          </a:prstGeom>
        </p:spPr>
      </p:pic>
    </p:spTree>
    <p:extLst>
      <p:ext uri="{BB962C8B-B14F-4D97-AF65-F5344CB8AC3E}">
        <p14:creationId xmlns:p14="http://schemas.microsoft.com/office/powerpoint/2010/main" val="3541567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AA9730B-1A47-810A-52A2-8711CBE73EAF}"/>
              </a:ext>
            </a:extLst>
          </p:cNvPr>
          <p:cNvSpPr/>
          <p:nvPr/>
        </p:nvSpPr>
        <p:spPr>
          <a:xfrm>
            <a:off x="0" y="1917700"/>
            <a:ext cx="12192000" cy="4102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err="1">
              <a:ln>
                <a:noFill/>
              </a:ln>
              <a:solidFill>
                <a:srgbClr val="FFFFFF"/>
              </a:solidFill>
              <a:effectLst/>
              <a:uLnTx/>
              <a:uFillTx/>
              <a:latin typeface="Arial"/>
              <a:ea typeface="+mn-ea"/>
              <a:cs typeface="+mn-cs"/>
            </a:endParaRPr>
          </a:p>
        </p:txBody>
      </p:sp>
      <p:sp>
        <p:nvSpPr>
          <p:cNvPr id="10" name="Rounded Rectangle 9">
            <a:extLst>
              <a:ext uri="{FF2B5EF4-FFF2-40B4-BE49-F238E27FC236}">
                <a16:creationId xmlns:a16="http://schemas.microsoft.com/office/drawing/2014/main" id="{FA033E2C-C4B5-4568-387E-F050A891D9C3}"/>
              </a:ext>
            </a:extLst>
          </p:cNvPr>
          <p:cNvSpPr/>
          <p:nvPr/>
        </p:nvSpPr>
        <p:spPr>
          <a:xfrm>
            <a:off x="504002" y="2770045"/>
            <a:ext cx="5412081" cy="2194199"/>
          </a:xfrm>
          <a:prstGeom prst="roundRect">
            <a:avLst>
              <a:gd name="adj" fmla="val 6780"/>
            </a:avLst>
          </a:prstGeom>
          <a:solidFill>
            <a:schemeClr val="bg1"/>
          </a:solidFill>
          <a:ln w="28575" cap="flat" cmpd="sng" algn="ctr">
            <a:noFill/>
            <a:prstDash val="solid"/>
            <a:miter lim="800000"/>
          </a:ln>
          <a:effectLst>
            <a:outerShdw blurRad="50800" dist="38100" dir="5400000" algn="t" rotWithShape="0">
              <a:prstClr val="black">
                <a:alpha val="40000"/>
              </a:prstClr>
            </a:outerShdw>
          </a:effectLst>
        </p:spPr>
        <p:txBody>
          <a:bodyPr lIns="487680" tIns="121920" rIns="121920" bIns="0" rtlCol="0" anchor="ctr" anchorCtr="0"/>
          <a:lstStyle/>
          <a:p>
            <a:pPr marL="0" marR="0" lvl="0" indent="0" algn="ctr" defTabSz="1219170" rtl="0" eaLnBrk="1" fontAlgn="auto" latinLnBrk="0" hangingPunct="1">
              <a:lnSpc>
                <a:spcPct val="100000"/>
              </a:lnSpc>
              <a:spcBef>
                <a:spcPts val="533"/>
              </a:spcBef>
              <a:spcAft>
                <a:spcPts val="533"/>
              </a:spcAft>
              <a:buClr>
                <a:srgbClr val="285C74"/>
              </a:buClr>
              <a:buSzTx/>
              <a:buFontTx/>
              <a:buNone/>
              <a:tabLst/>
              <a:defRPr/>
            </a:pPr>
            <a:endParaRPr kumimoji="0" lang="en-US" sz="2133" b="1" i="0" u="none" strike="noStrike" kern="0" cap="none" spc="0" normalizeH="0" baseline="0" noProof="0" dirty="0">
              <a:ln>
                <a:noFill/>
              </a:ln>
              <a:solidFill>
                <a:srgbClr val="000000">
                  <a:lumMod val="85000"/>
                  <a:lumOff val="15000"/>
                </a:srgbClr>
              </a:solidFill>
              <a:effectLst/>
              <a:uLnTx/>
              <a:uFillTx/>
              <a:latin typeface="Arial"/>
              <a:ea typeface="+mn-ea"/>
              <a:cs typeface="+mn-cs"/>
            </a:endParaRPr>
          </a:p>
          <a:p>
            <a:pPr marL="0" marR="0" lvl="0" indent="0" algn="ctr" defTabSz="1219170" rtl="0" eaLnBrk="1" fontAlgn="auto" latinLnBrk="0" hangingPunct="1">
              <a:lnSpc>
                <a:spcPct val="100000"/>
              </a:lnSpc>
              <a:spcBef>
                <a:spcPts val="533"/>
              </a:spcBef>
              <a:spcAft>
                <a:spcPts val="0"/>
              </a:spcAft>
              <a:buClr>
                <a:srgbClr val="285C74"/>
              </a:buClr>
              <a:buSzTx/>
              <a:buFontTx/>
              <a:buNone/>
              <a:tabLst/>
              <a:defRPr/>
            </a:pPr>
            <a:r>
              <a:rPr kumimoji="0" lang="en-US" sz="2133" b="0" i="0" u="none" strike="noStrike" kern="1200" cap="none" spc="0" normalizeH="0" baseline="0" noProof="0" dirty="0">
                <a:ln>
                  <a:noFill/>
                </a:ln>
                <a:solidFill>
                  <a:srgbClr val="000000"/>
                </a:solidFill>
                <a:effectLst/>
                <a:uLnTx/>
                <a:uFillTx/>
                <a:latin typeface="Arial"/>
                <a:ea typeface="+mn-ea"/>
                <a:cs typeface="+mn-cs"/>
              </a:rPr>
              <a:t>47% say recent market volatility </a:t>
            </a:r>
            <a:br>
              <a:rPr kumimoji="0" lang="en-US" sz="2133" b="0" i="0" u="none" strike="noStrike" kern="1200" cap="none" spc="0" normalizeH="0" baseline="0" noProof="0" dirty="0">
                <a:ln>
                  <a:noFill/>
                </a:ln>
                <a:solidFill>
                  <a:srgbClr val="000000"/>
                </a:solidFill>
                <a:effectLst/>
                <a:uLnTx/>
                <a:uFillTx/>
                <a:latin typeface="Arial"/>
                <a:ea typeface="+mn-ea"/>
                <a:cs typeface="+mn-cs"/>
              </a:rPr>
            </a:br>
            <a:r>
              <a:rPr kumimoji="0" lang="en-US" sz="2133" b="0" i="0" u="none" strike="noStrike" kern="1200" cap="none" spc="0" normalizeH="0" baseline="0" noProof="0" dirty="0">
                <a:ln>
                  <a:noFill/>
                </a:ln>
                <a:solidFill>
                  <a:srgbClr val="000000"/>
                </a:solidFill>
                <a:effectLst/>
                <a:uLnTx/>
                <a:uFillTx/>
                <a:latin typeface="Arial"/>
                <a:ea typeface="+mn-ea"/>
                <a:cs typeface="+mn-cs"/>
              </a:rPr>
              <a:t>has diminished their savings</a:t>
            </a:r>
          </a:p>
        </p:txBody>
      </p:sp>
      <p:sp>
        <p:nvSpPr>
          <p:cNvPr id="11" name="Rounded Rectangle 10">
            <a:extLst>
              <a:ext uri="{FF2B5EF4-FFF2-40B4-BE49-F238E27FC236}">
                <a16:creationId xmlns:a16="http://schemas.microsoft.com/office/drawing/2014/main" id="{BE2ACE33-5282-7928-B4D6-C3670AB3A70B}"/>
              </a:ext>
            </a:extLst>
          </p:cNvPr>
          <p:cNvSpPr/>
          <p:nvPr/>
        </p:nvSpPr>
        <p:spPr>
          <a:xfrm>
            <a:off x="6275916" y="2770045"/>
            <a:ext cx="5410413" cy="2194199"/>
          </a:xfrm>
          <a:prstGeom prst="roundRect">
            <a:avLst>
              <a:gd name="adj" fmla="val 6780"/>
            </a:avLst>
          </a:prstGeom>
          <a:solidFill>
            <a:schemeClr val="bg1"/>
          </a:solidFill>
          <a:ln w="28575" cap="flat" cmpd="sng" algn="ctr">
            <a:noFill/>
            <a:prstDash val="solid"/>
            <a:miter lim="800000"/>
          </a:ln>
          <a:effectLst>
            <a:outerShdw blurRad="50800" dist="38100" dir="5400000" algn="t" rotWithShape="0">
              <a:prstClr val="black">
                <a:alpha val="40000"/>
              </a:prstClr>
            </a:outerShdw>
          </a:effectLst>
        </p:spPr>
        <p:txBody>
          <a:bodyPr lIns="487680" tIns="121920" rIns="121920" bIns="0" rtlCol="0" anchor="ctr" anchorCtr="0"/>
          <a:lstStyle/>
          <a:p>
            <a:pPr marL="0" marR="0" lvl="0" indent="0" algn="ctr" defTabSz="1219170" rtl="0" eaLnBrk="1" fontAlgn="auto" latinLnBrk="0" hangingPunct="1">
              <a:lnSpc>
                <a:spcPct val="100000"/>
              </a:lnSpc>
              <a:spcBef>
                <a:spcPts val="533"/>
              </a:spcBef>
              <a:spcAft>
                <a:spcPts val="533"/>
              </a:spcAft>
              <a:buClr>
                <a:srgbClr val="285C74"/>
              </a:buClr>
              <a:buSzTx/>
              <a:buFontTx/>
              <a:buNone/>
              <a:tabLst/>
              <a:defRPr/>
            </a:pPr>
            <a:endParaRPr kumimoji="0" lang="en-US" sz="2133" b="1" i="0" u="none" strike="noStrike" kern="0" cap="none" spc="0" normalizeH="0" baseline="0" noProof="0">
              <a:ln>
                <a:noFill/>
              </a:ln>
              <a:solidFill>
                <a:srgbClr val="000000">
                  <a:lumMod val="85000"/>
                  <a:lumOff val="15000"/>
                </a:srgbClr>
              </a:solidFill>
              <a:effectLst/>
              <a:uLnTx/>
              <a:uFillTx/>
              <a:latin typeface="Arial"/>
              <a:ea typeface="+mn-ea"/>
              <a:cs typeface="+mn-cs"/>
            </a:endParaRPr>
          </a:p>
          <a:p>
            <a:pPr marL="0" marR="0" lvl="0" indent="0" algn="ctr" defTabSz="1219170" rtl="0" eaLnBrk="1" fontAlgn="auto" latinLnBrk="0" hangingPunct="1">
              <a:lnSpc>
                <a:spcPct val="100000"/>
              </a:lnSpc>
              <a:spcBef>
                <a:spcPts val="533"/>
              </a:spcBef>
              <a:spcAft>
                <a:spcPts val="0"/>
              </a:spcAft>
              <a:buClr>
                <a:srgbClr val="285C74"/>
              </a:buClr>
              <a:buSzTx/>
              <a:buFontTx/>
              <a:buNone/>
              <a:tabLst/>
              <a:defRPr/>
            </a:pPr>
            <a:r>
              <a:rPr kumimoji="0" lang="en-US" sz="2133" b="0" i="0" u="none" strike="noStrike" kern="1200" cap="none" spc="0" normalizeH="0" baseline="0" noProof="0">
                <a:ln>
                  <a:noFill/>
                </a:ln>
                <a:solidFill>
                  <a:srgbClr val="000000"/>
                </a:solidFill>
                <a:effectLst/>
                <a:uLnTx/>
                <a:uFillTx/>
                <a:latin typeface="Arial"/>
                <a:ea typeface="+mn-ea"/>
                <a:cs typeface="+mn-cs"/>
              </a:rPr>
              <a:t>73% are worried they won’t have enough income in retirement</a:t>
            </a:r>
          </a:p>
        </p:txBody>
      </p:sp>
      <p:sp>
        <p:nvSpPr>
          <p:cNvPr id="6" name="TextBox 5">
            <a:extLst>
              <a:ext uri="{FF2B5EF4-FFF2-40B4-BE49-F238E27FC236}">
                <a16:creationId xmlns:a16="http://schemas.microsoft.com/office/drawing/2014/main" id="{A296A342-28A5-F28E-20B3-6366F3D208A6}"/>
              </a:ext>
            </a:extLst>
          </p:cNvPr>
          <p:cNvSpPr txBox="1"/>
          <p:nvPr/>
        </p:nvSpPr>
        <p:spPr>
          <a:xfrm>
            <a:off x="888881" y="6451955"/>
            <a:ext cx="9831846" cy="191245"/>
          </a:xfrm>
          <a:prstGeom prst="rect">
            <a:avLst/>
          </a:prstGeom>
          <a:noFill/>
        </p:spPr>
        <p:txBody>
          <a:bodyPr wrap="square" lIns="0" tIns="0" rIns="0" bIns="0" rtlCol="0">
            <a:noAutofit/>
          </a:bodyPr>
          <a:lstStyle/>
          <a:p>
            <a:pPr marL="0" marR="0" lvl="0" indent="0" algn="ctr" defTabSz="914377" rtl="0" eaLnBrk="1" fontAlgn="auto" latinLnBrk="0" hangingPunct="1">
              <a:lnSpc>
                <a:spcPct val="112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Arial"/>
                <a:ea typeface="+mn-ea"/>
                <a:cs typeface="+mn-cs"/>
              </a:rPr>
              <a:t>Source: Nationwide Retirement Institute’s In-Plan Lifetime Income Survey, September 2022</a:t>
            </a:r>
          </a:p>
          <a:p>
            <a:pPr marL="0" marR="0" lvl="0" indent="0" algn="ctr" defTabSz="914377" rtl="0" eaLnBrk="1" fontAlgn="auto" latinLnBrk="0" hangingPunct="1">
              <a:lnSpc>
                <a:spcPct val="112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000000"/>
              </a:solidFill>
              <a:effectLst/>
              <a:uLnTx/>
              <a:uFillTx/>
              <a:latin typeface="Arial"/>
              <a:ea typeface="+mn-ea"/>
              <a:cs typeface="+mn-cs"/>
            </a:endParaRPr>
          </a:p>
        </p:txBody>
      </p:sp>
      <p:sp>
        <p:nvSpPr>
          <p:cNvPr id="5" name="TextBox 4">
            <a:extLst>
              <a:ext uri="{FF2B5EF4-FFF2-40B4-BE49-F238E27FC236}">
                <a16:creationId xmlns:a16="http://schemas.microsoft.com/office/drawing/2014/main" id="{FAC21EE7-56FF-254F-EBA8-00B7C77C3F14}"/>
              </a:ext>
            </a:extLst>
          </p:cNvPr>
          <p:cNvSpPr txBox="1"/>
          <p:nvPr/>
        </p:nvSpPr>
        <p:spPr>
          <a:xfrm>
            <a:off x="552506" y="1073554"/>
            <a:ext cx="11182294" cy="600346"/>
          </a:xfrm>
          <a:prstGeom prst="rect">
            <a:avLst/>
          </a:prstGeom>
          <a:noFill/>
        </p:spPr>
        <p:txBody>
          <a:bodyPr wrap="square" lIns="0" tIns="0" rIns="0" bIns="0" rtlCol="0">
            <a:noAutofit/>
          </a:bodyPr>
          <a:lstStyle/>
          <a:p>
            <a:pPr marL="0" marR="0" lvl="0" indent="0" algn="l" defTabSz="914377" rtl="0" eaLnBrk="1" fontAlgn="auto" latinLnBrk="0" hangingPunct="1">
              <a:lnSpc>
                <a:spcPct val="112000"/>
              </a:lnSpc>
              <a:spcBef>
                <a:spcPts val="0"/>
              </a:spcBef>
              <a:spcAft>
                <a:spcPts val="0"/>
              </a:spcAft>
              <a:buClrTx/>
              <a:buSzTx/>
              <a:buFontTx/>
              <a:buNone/>
              <a:tabLst/>
              <a:defRPr/>
            </a:pPr>
            <a:r>
              <a:rPr kumimoji="0" lang="en-US" sz="1600" b="1" i="0" u="none" strike="noStrike" kern="1200" cap="none" spc="0" normalizeH="0" baseline="0" noProof="0">
                <a:ln>
                  <a:noFill/>
                </a:ln>
                <a:solidFill>
                  <a:srgbClr val="141B4D"/>
                </a:solidFill>
                <a:effectLst/>
                <a:uLnTx/>
                <a:uFillTx/>
                <a:latin typeface="Arial"/>
                <a:ea typeface="+mn-ea"/>
                <a:cs typeface="+mn-cs"/>
              </a:rPr>
              <a:t>40% of older American employees expect to retire later than planned </a:t>
            </a:r>
            <a:r>
              <a:rPr kumimoji="0" lang="en-US" sz="1600" b="0" i="0" u="none" strike="noStrike" kern="1200" cap="none" spc="0" normalizeH="0" baseline="0" noProof="0">
                <a:ln>
                  <a:noFill/>
                </a:ln>
                <a:solidFill>
                  <a:srgbClr val="141B4D"/>
                </a:solidFill>
                <a:effectLst/>
                <a:uLnTx/>
                <a:uFillTx/>
                <a:latin typeface="Arial"/>
                <a:ea typeface="+mn-ea"/>
                <a:cs typeface="+mn-cs"/>
              </a:rPr>
              <a:t>due to inflation and rising living costs. Of those who are now expecting to retire later:</a:t>
            </a:r>
          </a:p>
        </p:txBody>
      </p:sp>
      <p:sp>
        <p:nvSpPr>
          <p:cNvPr id="2" name="Rectangle 1">
            <a:extLst>
              <a:ext uri="{FF2B5EF4-FFF2-40B4-BE49-F238E27FC236}">
                <a16:creationId xmlns:a16="http://schemas.microsoft.com/office/drawing/2014/main" id="{5AB2D04C-C127-94FB-BC65-E8D19059E7F3}"/>
              </a:ext>
            </a:extLst>
          </p:cNvPr>
          <p:cNvSpPr/>
          <p:nvPr/>
        </p:nvSpPr>
        <p:spPr>
          <a:xfrm>
            <a:off x="510073" y="2770045"/>
            <a:ext cx="5406011" cy="6794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0000" tIns="62400" rIns="120000" bIns="62400" rtlCol="0" anchor="ctr"/>
          <a:lstStyle/>
          <a:p>
            <a:pPr marL="0" marR="0" lvl="0" indent="0" algn="ctr" defTabSz="914377" rtl="0" eaLnBrk="1" fontAlgn="auto" latinLnBrk="0" hangingPunct="1">
              <a:lnSpc>
                <a:spcPct val="90000"/>
              </a:lnSpc>
              <a:spcBef>
                <a:spcPts val="0"/>
              </a:spcBef>
              <a:spcAft>
                <a:spcPts val="0"/>
              </a:spcAft>
              <a:buClrTx/>
              <a:buSzTx/>
              <a:buFontTx/>
              <a:buNone/>
              <a:tabLst/>
              <a:defRPr/>
            </a:pPr>
            <a:endParaRPr kumimoji="0" lang="en-US" sz="2133" b="0" i="0" u="none" strike="noStrike" kern="1200" cap="none" spc="0" normalizeH="0" baseline="0" noProof="0" err="1">
              <a:ln>
                <a:noFill/>
              </a:ln>
              <a:solidFill>
                <a:srgbClr val="FFFFFF"/>
              </a:solidFill>
              <a:effectLst/>
              <a:uLnTx/>
              <a:uFillTx/>
              <a:latin typeface="Arial"/>
              <a:ea typeface="+mn-ea"/>
              <a:cs typeface="+mn-cs"/>
            </a:endParaRPr>
          </a:p>
        </p:txBody>
      </p:sp>
      <p:sp>
        <p:nvSpPr>
          <p:cNvPr id="3" name="TextBox 2">
            <a:extLst>
              <a:ext uri="{FF2B5EF4-FFF2-40B4-BE49-F238E27FC236}">
                <a16:creationId xmlns:a16="http://schemas.microsoft.com/office/drawing/2014/main" id="{443D42CA-B98F-5BD5-74E9-5193DE211FCC}"/>
              </a:ext>
            </a:extLst>
          </p:cNvPr>
          <p:cNvSpPr txBox="1"/>
          <p:nvPr/>
        </p:nvSpPr>
        <p:spPr>
          <a:xfrm>
            <a:off x="1061154" y="2892594"/>
            <a:ext cx="4854929" cy="461665"/>
          </a:xfrm>
          <a:prstGeom prst="rect">
            <a:avLst/>
          </a:prstGeom>
          <a:noFill/>
        </p:spPr>
        <p:txBody>
          <a:bodyPr wrap="square">
            <a:spAutoFit/>
          </a:bodyPr>
          <a:lstStyle/>
          <a:p>
            <a:pPr marL="0" marR="0" lvl="0" indent="0" algn="ctr" defTabSz="1219170" rtl="0" eaLnBrk="1" fontAlgn="auto" latinLnBrk="0" hangingPunct="1">
              <a:lnSpc>
                <a:spcPct val="100000"/>
              </a:lnSpc>
              <a:spcBef>
                <a:spcPts val="533"/>
              </a:spcBef>
              <a:spcAft>
                <a:spcPts val="0"/>
              </a:spcAft>
              <a:buClr>
                <a:srgbClr val="285C74"/>
              </a:buClr>
              <a:buSzTx/>
              <a:buFontTx/>
              <a:buNone/>
              <a:tabLst/>
              <a:defRPr/>
            </a:pPr>
            <a:r>
              <a:rPr kumimoji="0" lang="en-US" sz="2400" b="1" i="0" u="none" strike="noStrike" kern="0" cap="none" spc="0" normalizeH="0" baseline="0" noProof="0">
                <a:ln>
                  <a:noFill/>
                </a:ln>
                <a:solidFill>
                  <a:srgbClr val="FFFFFF"/>
                </a:solidFill>
                <a:effectLst/>
                <a:uLnTx/>
                <a:uFillTx/>
                <a:latin typeface="Arial"/>
                <a:ea typeface="+mn-ea"/>
                <a:cs typeface="+mn-cs"/>
              </a:rPr>
              <a:t>Market Risk</a:t>
            </a:r>
          </a:p>
        </p:txBody>
      </p:sp>
      <p:grpSp>
        <p:nvGrpSpPr>
          <p:cNvPr id="25" name="Group 24">
            <a:extLst>
              <a:ext uri="{FF2B5EF4-FFF2-40B4-BE49-F238E27FC236}">
                <a16:creationId xmlns:a16="http://schemas.microsoft.com/office/drawing/2014/main" id="{1D0D7740-958C-4433-3B0F-77BB862CE115}"/>
              </a:ext>
            </a:extLst>
          </p:cNvPr>
          <p:cNvGrpSpPr/>
          <p:nvPr/>
        </p:nvGrpSpPr>
        <p:grpSpPr>
          <a:xfrm>
            <a:off x="261888" y="2549693"/>
            <a:ext cx="1100502" cy="1100502"/>
            <a:chOff x="7138093" y="1854343"/>
            <a:chExt cx="462047" cy="462047"/>
          </a:xfrm>
          <a:effectLst>
            <a:outerShdw blurRad="50800" dist="38100" dir="5400000" algn="t" rotWithShape="0">
              <a:prstClr val="black">
                <a:alpha val="40000"/>
              </a:prstClr>
            </a:outerShdw>
          </a:effectLst>
        </p:grpSpPr>
        <p:sp>
          <p:nvSpPr>
            <p:cNvPr id="26" name="Oval 25">
              <a:extLst>
                <a:ext uri="{FF2B5EF4-FFF2-40B4-BE49-F238E27FC236}">
                  <a16:creationId xmlns:a16="http://schemas.microsoft.com/office/drawing/2014/main" id="{F73E2945-7D81-ADA4-01AD-7259FC9AA8C3}"/>
                </a:ext>
              </a:extLst>
            </p:cNvPr>
            <p:cNvSpPr/>
            <p:nvPr/>
          </p:nvSpPr>
          <p:spPr>
            <a:xfrm>
              <a:off x="7138093" y="1854343"/>
              <a:ext cx="462047" cy="462047"/>
            </a:xfrm>
            <a:prstGeom prst="ellipse">
              <a:avLst/>
            </a:prstGeom>
            <a:solidFill>
              <a:schemeClr val="accent3"/>
            </a:solidFill>
            <a:ln w="28575" cap="flat" cmpd="sng" algn="ctr">
              <a:noFill/>
              <a:prstDash val="solid"/>
              <a:miter lim="800000"/>
            </a:ln>
            <a:effectLst/>
          </p:spPr>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FFFFFF"/>
                </a:solidFill>
                <a:effectLst/>
                <a:uLnTx/>
                <a:uFillTx/>
                <a:latin typeface="Arial" panose="020B0604020202020204"/>
                <a:ea typeface="+mn-ea"/>
                <a:cs typeface="+mn-cs"/>
              </a:endParaRPr>
            </a:p>
          </p:txBody>
        </p:sp>
        <p:pic>
          <p:nvPicPr>
            <p:cNvPr id="27" name="Graphic 26">
              <a:extLst>
                <a:ext uri="{FF2B5EF4-FFF2-40B4-BE49-F238E27FC236}">
                  <a16:creationId xmlns:a16="http://schemas.microsoft.com/office/drawing/2014/main" id="{5321F61E-C8C6-8DE1-A037-647A6080BA8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7237719" y="1949207"/>
              <a:ext cx="262795" cy="262795"/>
            </a:xfrm>
            <a:prstGeom prst="rect">
              <a:avLst/>
            </a:prstGeom>
          </p:spPr>
        </p:pic>
      </p:grpSp>
      <p:sp>
        <p:nvSpPr>
          <p:cNvPr id="7" name="Rectangle 6">
            <a:extLst>
              <a:ext uri="{FF2B5EF4-FFF2-40B4-BE49-F238E27FC236}">
                <a16:creationId xmlns:a16="http://schemas.microsoft.com/office/drawing/2014/main" id="{4C8CAD21-96AD-81E0-1BEE-2158DABF9414}"/>
              </a:ext>
            </a:extLst>
          </p:cNvPr>
          <p:cNvSpPr/>
          <p:nvPr/>
        </p:nvSpPr>
        <p:spPr>
          <a:xfrm>
            <a:off x="6271511" y="2770045"/>
            <a:ext cx="5410413" cy="6794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0000" tIns="62400" rIns="120000" bIns="62400" rtlCol="0" anchor="ctr"/>
          <a:lstStyle/>
          <a:p>
            <a:pPr marL="0" marR="0" lvl="0" indent="0" algn="ctr" defTabSz="914377" rtl="0" eaLnBrk="1" fontAlgn="auto" latinLnBrk="0" hangingPunct="1">
              <a:lnSpc>
                <a:spcPct val="90000"/>
              </a:lnSpc>
              <a:spcBef>
                <a:spcPts val="0"/>
              </a:spcBef>
              <a:spcAft>
                <a:spcPts val="0"/>
              </a:spcAft>
              <a:buClrTx/>
              <a:buSzTx/>
              <a:buFontTx/>
              <a:buNone/>
              <a:tabLst/>
              <a:defRPr/>
            </a:pPr>
            <a:endParaRPr kumimoji="0" lang="en-US" sz="2133" b="0" i="0" u="none" strike="noStrike" kern="1200" cap="none" spc="0" normalizeH="0" baseline="0" noProof="0" err="1">
              <a:ln>
                <a:noFill/>
              </a:ln>
              <a:solidFill>
                <a:srgbClr val="FFFFFF"/>
              </a:solidFill>
              <a:effectLst/>
              <a:uLnTx/>
              <a:uFillTx/>
              <a:latin typeface="Arial"/>
              <a:ea typeface="+mn-ea"/>
              <a:cs typeface="+mn-cs"/>
            </a:endParaRPr>
          </a:p>
        </p:txBody>
      </p:sp>
      <p:grpSp>
        <p:nvGrpSpPr>
          <p:cNvPr id="22" name="Group 21">
            <a:extLst>
              <a:ext uri="{FF2B5EF4-FFF2-40B4-BE49-F238E27FC236}">
                <a16:creationId xmlns:a16="http://schemas.microsoft.com/office/drawing/2014/main" id="{8C7EA167-2BA9-8816-705E-3DE2B0DAC5BB}"/>
              </a:ext>
            </a:extLst>
          </p:cNvPr>
          <p:cNvGrpSpPr/>
          <p:nvPr/>
        </p:nvGrpSpPr>
        <p:grpSpPr>
          <a:xfrm>
            <a:off x="6090801" y="2549693"/>
            <a:ext cx="1100502" cy="1100502"/>
            <a:chOff x="7138093" y="1854343"/>
            <a:chExt cx="462047" cy="462047"/>
          </a:xfrm>
          <a:effectLst>
            <a:outerShdw blurRad="50800" dist="38100" dir="5400000" algn="t" rotWithShape="0">
              <a:prstClr val="black">
                <a:alpha val="40000"/>
              </a:prstClr>
            </a:outerShdw>
          </a:effectLst>
        </p:grpSpPr>
        <p:sp>
          <p:nvSpPr>
            <p:cNvPr id="23" name="Oval 22">
              <a:extLst>
                <a:ext uri="{FF2B5EF4-FFF2-40B4-BE49-F238E27FC236}">
                  <a16:creationId xmlns:a16="http://schemas.microsoft.com/office/drawing/2014/main" id="{9E9FA5A1-17DB-E824-B412-0FCDADEE143C}"/>
                </a:ext>
              </a:extLst>
            </p:cNvPr>
            <p:cNvSpPr/>
            <p:nvPr/>
          </p:nvSpPr>
          <p:spPr>
            <a:xfrm>
              <a:off x="7138093" y="1854343"/>
              <a:ext cx="462047" cy="462047"/>
            </a:xfrm>
            <a:prstGeom prst="ellipse">
              <a:avLst/>
            </a:prstGeom>
            <a:solidFill>
              <a:schemeClr val="accent3"/>
            </a:solidFill>
            <a:ln w="28575" cap="flat" cmpd="sng" algn="ctr">
              <a:noFill/>
              <a:prstDash val="solid"/>
              <a:miter lim="800000"/>
            </a:ln>
            <a:effectLst/>
          </p:spPr>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FFFFFF"/>
                </a:solidFill>
                <a:effectLst/>
                <a:uLnTx/>
                <a:uFillTx/>
                <a:latin typeface="Arial" panose="020B0604020202020204"/>
                <a:ea typeface="+mn-ea"/>
                <a:cs typeface="+mn-cs"/>
              </a:endParaRPr>
            </a:p>
          </p:txBody>
        </p:sp>
        <p:pic>
          <p:nvPicPr>
            <p:cNvPr id="24" name="Graphic 23">
              <a:extLst>
                <a:ext uri="{FF2B5EF4-FFF2-40B4-BE49-F238E27FC236}">
                  <a16:creationId xmlns:a16="http://schemas.microsoft.com/office/drawing/2014/main" id="{6789BB91-080F-2A1F-F4AA-EB01786EEC3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7237718" y="1941273"/>
              <a:ext cx="262795" cy="262795"/>
            </a:xfrm>
            <a:prstGeom prst="rect">
              <a:avLst/>
            </a:prstGeom>
          </p:spPr>
        </p:pic>
      </p:grpSp>
      <p:sp>
        <p:nvSpPr>
          <p:cNvPr id="8" name="TextBox 7">
            <a:extLst>
              <a:ext uri="{FF2B5EF4-FFF2-40B4-BE49-F238E27FC236}">
                <a16:creationId xmlns:a16="http://schemas.microsoft.com/office/drawing/2014/main" id="{CB7B5147-7BB4-1B93-103C-2C057821A71C}"/>
              </a:ext>
            </a:extLst>
          </p:cNvPr>
          <p:cNvSpPr txBox="1"/>
          <p:nvPr/>
        </p:nvSpPr>
        <p:spPr>
          <a:xfrm>
            <a:off x="6271511" y="2892594"/>
            <a:ext cx="5414819" cy="461665"/>
          </a:xfrm>
          <a:prstGeom prst="rect">
            <a:avLst/>
          </a:prstGeom>
          <a:noFill/>
        </p:spPr>
        <p:txBody>
          <a:bodyPr wrap="square">
            <a:spAutoFit/>
          </a:bodyPr>
          <a:lstStyle/>
          <a:p>
            <a:pPr marL="0" marR="0" lvl="0" indent="0" algn="ctr" defTabSz="1219170" rtl="0" eaLnBrk="1" fontAlgn="auto" latinLnBrk="0" hangingPunct="1">
              <a:lnSpc>
                <a:spcPct val="100000"/>
              </a:lnSpc>
              <a:spcBef>
                <a:spcPts val="533"/>
              </a:spcBef>
              <a:spcAft>
                <a:spcPts val="0"/>
              </a:spcAft>
              <a:buClr>
                <a:srgbClr val="285C74"/>
              </a:buClr>
              <a:buSzTx/>
              <a:buFontTx/>
              <a:buNone/>
              <a:tabLst/>
              <a:defRPr/>
            </a:pPr>
            <a:r>
              <a:rPr kumimoji="0" lang="en-US" sz="2400" b="1" i="0" u="none" strike="noStrike" kern="0" cap="none" spc="0" normalizeH="0" baseline="0" noProof="0">
                <a:ln>
                  <a:noFill/>
                </a:ln>
                <a:solidFill>
                  <a:srgbClr val="FFFFFF"/>
                </a:solidFill>
                <a:effectLst/>
                <a:uLnTx/>
                <a:uFillTx/>
                <a:latin typeface="Arial"/>
                <a:ea typeface="+mn-ea"/>
                <a:cs typeface="+mn-cs"/>
              </a:rPr>
              <a:t>Outliving Savings</a:t>
            </a:r>
          </a:p>
        </p:txBody>
      </p:sp>
      <p:sp>
        <p:nvSpPr>
          <p:cNvPr id="21" name="Slide Number Placeholder 20">
            <a:extLst>
              <a:ext uri="{FF2B5EF4-FFF2-40B4-BE49-F238E27FC236}">
                <a16:creationId xmlns:a16="http://schemas.microsoft.com/office/drawing/2014/main" id="{48FD46B6-5E7B-D31D-8D2C-229197762E58}"/>
              </a:ext>
            </a:extLst>
          </p:cNvPr>
          <p:cNvSpPr>
            <a:spLocks noGrp="1"/>
          </p:cNvSpPr>
          <p:nvPr>
            <p:ph type="sldNum" sz="quarter" idx="10"/>
          </p:nvPr>
        </p:nvSpPr>
        <p:spPr/>
        <p:txBody>
          <a:bodyPr/>
          <a:lstStyle/>
          <a:p>
            <a:pPr lvl="0"/>
            <a:fld id="{CACD57DD-E820-4B11-80C4-823179BCC2F4}" type="slidenum">
              <a:rPr lang="en-US" noProof="0" smtClean="0"/>
              <a:pPr lvl="0"/>
              <a:t>7</a:t>
            </a:fld>
            <a:endParaRPr lang="en-US" noProof="0"/>
          </a:p>
        </p:txBody>
      </p:sp>
      <p:sp>
        <p:nvSpPr>
          <p:cNvPr id="18" name="Title 17">
            <a:extLst>
              <a:ext uri="{FF2B5EF4-FFF2-40B4-BE49-F238E27FC236}">
                <a16:creationId xmlns:a16="http://schemas.microsoft.com/office/drawing/2014/main" id="{5BB84F3A-08B0-1056-9CC1-89EF92432E5E}"/>
              </a:ext>
            </a:extLst>
          </p:cNvPr>
          <p:cNvSpPr>
            <a:spLocks noGrp="1"/>
          </p:cNvSpPr>
          <p:nvPr>
            <p:ph type="title"/>
          </p:nvPr>
        </p:nvSpPr>
        <p:spPr/>
        <p:txBody>
          <a:bodyPr/>
          <a:lstStyle/>
          <a:p>
            <a:r>
              <a:rPr lang="en-US"/>
              <a:t>Savers are looking to restore their confidence</a:t>
            </a:r>
          </a:p>
        </p:txBody>
      </p:sp>
      <p:sp>
        <p:nvSpPr>
          <p:cNvPr id="13" name="Rectangle 12">
            <a:extLst>
              <a:ext uri="{FF2B5EF4-FFF2-40B4-BE49-F238E27FC236}">
                <a16:creationId xmlns:a16="http://schemas.microsoft.com/office/drawing/2014/main" id="{B3A54B25-2484-0888-7DD1-C4ED2ED07104}"/>
              </a:ext>
            </a:extLst>
          </p:cNvPr>
          <p:cNvSpPr/>
          <p:nvPr/>
        </p:nvSpPr>
        <p:spPr>
          <a:xfrm>
            <a:off x="763929" y="6134582"/>
            <a:ext cx="451413" cy="63660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Tree>
    <p:extLst>
      <p:ext uri="{BB962C8B-B14F-4D97-AF65-F5344CB8AC3E}">
        <p14:creationId xmlns:p14="http://schemas.microsoft.com/office/powerpoint/2010/main" val="402086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 grpId="0" animBg="1"/>
      <p:bldP spid="3" grpId="0"/>
      <p:bldP spid="7"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B43AF-2719-FE27-9088-7B33B84BDBE6}"/>
              </a:ext>
            </a:extLst>
          </p:cNvPr>
          <p:cNvSpPr>
            <a:spLocks noGrp="1"/>
          </p:cNvSpPr>
          <p:nvPr>
            <p:ph type="title"/>
          </p:nvPr>
        </p:nvSpPr>
        <p:spPr/>
        <p:txBody>
          <a:bodyPr/>
          <a:lstStyle/>
          <a:p>
            <a:r>
              <a:rPr lang="en-US">
                <a:solidFill>
                  <a:schemeClr val="bg1"/>
                </a:solidFill>
              </a:rPr>
              <a:t>How you can partner with Nationwide to offer protection in retirement</a:t>
            </a:r>
            <a:br>
              <a:rPr lang="en-US">
                <a:solidFill>
                  <a:schemeClr val="bg1"/>
                </a:solidFill>
              </a:rPr>
            </a:br>
            <a:br>
              <a:rPr lang="en-US">
                <a:solidFill>
                  <a:schemeClr val="bg1"/>
                </a:solidFill>
              </a:rPr>
            </a:br>
            <a:endParaRPr lang="en-US"/>
          </a:p>
        </p:txBody>
      </p:sp>
    </p:spTree>
    <p:extLst>
      <p:ext uri="{BB962C8B-B14F-4D97-AF65-F5344CB8AC3E}">
        <p14:creationId xmlns:p14="http://schemas.microsoft.com/office/powerpoint/2010/main" val="406461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1">
            <a:extLst>
              <a:ext uri="{FF2B5EF4-FFF2-40B4-BE49-F238E27FC236}">
                <a16:creationId xmlns:a16="http://schemas.microsoft.com/office/drawing/2014/main" id="{ED3D535A-3CF8-9692-832D-AF2181015794}"/>
              </a:ext>
            </a:extLst>
          </p:cNvPr>
          <p:cNvSpPr/>
          <p:nvPr/>
        </p:nvSpPr>
        <p:spPr>
          <a:xfrm>
            <a:off x="5612449" y="1887927"/>
            <a:ext cx="2560320" cy="3157225"/>
          </a:xfrm>
          <a:prstGeom prst="roundRect">
            <a:avLst>
              <a:gd name="adj" fmla="val 407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b="1">
              <a:solidFill>
                <a:srgbClr val="FFFFFF"/>
              </a:solidFill>
              <a:latin typeface="Arial"/>
            </a:endParaRPr>
          </a:p>
          <a:p>
            <a:pPr marL="0" marR="0" lvl="0" indent="0" algn="ctr" defTabSz="914400" rtl="0" eaLnBrk="1" fontAlgn="auto" latinLnBrk="0" hangingPunct="1">
              <a:lnSpc>
                <a:spcPct val="90000"/>
              </a:lnSpc>
              <a:spcBef>
                <a:spcPts val="0"/>
              </a:spcBef>
              <a:spcAft>
                <a:spcPts val="0"/>
              </a:spcAft>
              <a:buClrTx/>
              <a:buSzTx/>
              <a:buFontTx/>
              <a:buNone/>
              <a:tabLst/>
              <a:defRPr/>
            </a:pPr>
            <a:endParaRPr lang="en-US" b="1">
              <a:solidFill>
                <a:srgbClr val="FFFFFF"/>
              </a:solidFill>
              <a:latin typeface="Arial"/>
            </a:endParaRPr>
          </a:p>
          <a:p>
            <a:pPr marL="0" marR="0" lvl="0" indent="0" algn="ctr" defTabSz="914400" rtl="0" eaLnBrk="1" fontAlgn="auto" latinLnBrk="0" hangingPunct="1">
              <a:lnSpc>
                <a:spcPct val="90000"/>
              </a:lnSpc>
              <a:spcBef>
                <a:spcPts val="0"/>
              </a:spcBef>
              <a:spcAft>
                <a:spcPts val="0"/>
              </a:spcAft>
              <a:buClrTx/>
              <a:buSzTx/>
              <a:buFontTx/>
              <a:buNone/>
              <a:tabLst/>
              <a:defRPr/>
            </a:pPr>
            <a:endParaRPr lang="en-US" b="1">
              <a:solidFill>
                <a:srgbClr val="FFFFFF"/>
              </a:solidFill>
              <a:latin typeface="Arial"/>
            </a:endParaRPr>
          </a:p>
          <a:p>
            <a:pPr marL="0" marR="0" lvl="0" indent="0" algn="ctr" defTabSz="914400" rtl="0" eaLnBrk="1" fontAlgn="auto" latinLnBrk="0" hangingPunct="1">
              <a:lnSpc>
                <a:spcPct val="90000"/>
              </a:lnSpc>
              <a:spcBef>
                <a:spcPts val="0"/>
              </a:spcBef>
              <a:spcAft>
                <a:spcPts val="0"/>
              </a:spcAft>
              <a:buClrTx/>
              <a:buSzTx/>
              <a:buFontTx/>
              <a:buNone/>
              <a:tabLst/>
              <a:defRPr/>
            </a:pPr>
            <a:r>
              <a:rPr lang="en-US" b="1">
                <a:solidFill>
                  <a:srgbClr val="FFFFFF"/>
                </a:solidFill>
                <a:latin typeface="Arial"/>
              </a:rPr>
              <a:t>Lifetime </a:t>
            </a:r>
          </a:p>
          <a:p>
            <a:pPr marL="0" marR="0" lvl="0" indent="0" algn="ctr" defTabSz="914400" rtl="0" eaLnBrk="1" fontAlgn="auto" latinLnBrk="0" hangingPunct="1">
              <a:lnSpc>
                <a:spcPct val="90000"/>
              </a:lnSpc>
              <a:spcBef>
                <a:spcPts val="0"/>
              </a:spcBef>
              <a:spcAft>
                <a:spcPts val="0"/>
              </a:spcAft>
              <a:buClrTx/>
              <a:buSzTx/>
              <a:buFontTx/>
              <a:buNone/>
              <a:tabLst/>
              <a:defRPr/>
            </a:pPr>
            <a:r>
              <a:rPr lang="en-US" b="1">
                <a:solidFill>
                  <a:srgbClr val="FFFFFF"/>
                </a:solidFill>
                <a:latin typeface="Arial"/>
              </a:rPr>
              <a:t>Income </a:t>
            </a:r>
          </a:p>
          <a:p>
            <a:pPr marL="0" marR="0" lvl="0" indent="0" algn="ctr" defTabSz="914400" rtl="0" eaLnBrk="1" fontAlgn="auto" latinLnBrk="0" hangingPunct="1">
              <a:lnSpc>
                <a:spcPct val="90000"/>
              </a:lnSpc>
              <a:spcBef>
                <a:spcPts val="0"/>
              </a:spcBef>
              <a:spcAft>
                <a:spcPts val="0"/>
              </a:spcAft>
              <a:buClrTx/>
              <a:buSzTx/>
              <a:buFontTx/>
              <a:buNone/>
              <a:tabLst/>
              <a:defRPr/>
            </a:pPr>
            <a:r>
              <a:rPr lang="en-US" b="1">
                <a:solidFill>
                  <a:srgbClr val="FFFFFF"/>
                </a:solidFill>
                <a:latin typeface="Arial"/>
              </a:rPr>
              <a:t>Strategy</a:t>
            </a:r>
            <a:r>
              <a:rPr lang="en-US" b="1" baseline="30000">
                <a:solidFill>
                  <a:srgbClr val="FFFFFF"/>
                </a:solidFill>
                <a:latin typeface="Arial"/>
              </a:rPr>
              <a:t>3</a:t>
            </a:r>
            <a:r>
              <a:rPr lang="en-US" b="1">
                <a:solidFill>
                  <a:srgbClr val="FFFFFF"/>
                </a:solidFill>
                <a:latin typeface="Arial"/>
              </a:rPr>
              <a:t> </a:t>
            </a:r>
          </a:p>
        </p:txBody>
      </p:sp>
      <p:sp>
        <p:nvSpPr>
          <p:cNvPr id="9" name="TextBox 8">
            <a:extLst>
              <a:ext uri="{FF2B5EF4-FFF2-40B4-BE49-F238E27FC236}">
                <a16:creationId xmlns:a16="http://schemas.microsoft.com/office/drawing/2014/main" id="{C634B8EC-548C-42B6-A51B-283DAFB36108}"/>
              </a:ext>
            </a:extLst>
          </p:cNvPr>
          <p:cNvSpPr txBox="1"/>
          <p:nvPr/>
        </p:nvSpPr>
        <p:spPr>
          <a:xfrm>
            <a:off x="0" y="1058938"/>
            <a:ext cx="12192000" cy="444372"/>
          </a:xfrm>
          <a:prstGeom prst="rect">
            <a:avLst/>
          </a:prstGeom>
          <a:solidFill>
            <a:schemeClr val="bg1">
              <a:lumMod val="95000"/>
            </a:schemeClr>
          </a:solidFill>
        </p:spPr>
        <p:txBody>
          <a:bodyPr wrap="square" lIns="0" tIns="0" rIns="0" bIns="45720" rtlCol="0" anchor="ctr" anchorCtr="0">
            <a:noAutofit/>
          </a:bodyPr>
          <a:lstStyle/>
          <a:p>
            <a:pPr marL="0" marR="0" lvl="0" indent="0" algn="l" defTabSz="914400" rtl="0" eaLnBrk="1" fontAlgn="auto" latinLnBrk="0" hangingPunct="1">
              <a:lnSpc>
                <a:spcPct val="100000"/>
              </a:lnSpc>
              <a:spcBef>
                <a:spcPts val="0"/>
              </a:spcBef>
              <a:spcAft>
                <a:spcPts val="900"/>
              </a:spcAft>
              <a:buClrTx/>
              <a:buSzTx/>
              <a:buFontTx/>
              <a:buNone/>
              <a:tabLst/>
              <a:defRPr/>
            </a:pPr>
            <a:r>
              <a:rPr kumimoji="0" lang="en-US" sz="1800" b="1" i="0" u="none" strike="noStrike" kern="1200" cap="none" spc="0" normalizeH="0" baseline="0" noProof="0">
                <a:ln>
                  <a:noFill/>
                </a:ln>
                <a:solidFill>
                  <a:srgbClr val="141B4D"/>
                </a:solidFill>
                <a:effectLst/>
                <a:uLnTx/>
                <a:uFillTx/>
                <a:latin typeface="Arial" panose="020B0604020202020204" pitchFamily="34" charset="0"/>
                <a:ea typeface="+mn-ea"/>
                <a:cs typeface="Arial" panose="020B0604020202020204" pitchFamily="34" charset="0"/>
              </a:rPr>
              <a:t>  </a:t>
            </a:r>
          </a:p>
        </p:txBody>
      </p:sp>
      <p:sp>
        <p:nvSpPr>
          <p:cNvPr id="11" name="TextBox 10">
            <a:extLst>
              <a:ext uri="{FF2B5EF4-FFF2-40B4-BE49-F238E27FC236}">
                <a16:creationId xmlns:a16="http://schemas.microsoft.com/office/drawing/2014/main" id="{75C210E4-A581-47ED-A269-59E6141B46C9}"/>
              </a:ext>
            </a:extLst>
          </p:cNvPr>
          <p:cNvSpPr txBox="1"/>
          <p:nvPr/>
        </p:nvSpPr>
        <p:spPr>
          <a:xfrm>
            <a:off x="1379042" y="5169145"/>
            <a:ext cx="5655036" cy="304747"/>
          </a:xfrm>
          <a:prstGeom prst="rect">
            <a:avLst/>
          </a:prstGeom>
          <a:noFill/>
        </p:spPr>
        <p:txBody>
          <a:bodyPr wrap="square" lIns="0" tIns="0" rIns="0" bIns="0" rtlCol="0">
            <a:noAutofit/>
          </a:bodyPr>
          <a:lstStyle/>
          <a:p>
            <a:pPr marL="0" marR="0" lvl="0" indent="0" algn="ctr" defTabSz="914400" rtl="0" eaLnBrk="1" fontAlgn="auto" latinLnBrk="0" hangingPunct="1">
              <a:lnSpc>
                <a:spcPct val="112000"/>
              </a:lnSpc>
              <a:spcBef>
                <a:spcPts val="0"/>
              </a:spcBef>
              <a:spcAft>
                <a:spcPts val="0"/>
              </a:spcAft>
              <a:buClrTx/>
              <a:buSzTx/>
              <a:buFontTx/>
              <a:buNone/>
              <a:tabLst/>
              <a:defRPr/>
            </a:pPr>
            <a:r>
              <a:rPr kumimoji="0" lang="en-US" sz="1600" b="1" i="0" u="none" strike="noStrike" kern="1200" cap="none" spc="0" normalizeH="0" baseline="0" noProof="0">
                <a:ln>
                  <a:noFill/>
                </a:ln>
                <a:solidFill>
                  <a:srgbClr val="141B4D"/>
                </a:solidFill>
                <a:effectLst/>
                <a:uLnTx/>
                <a:uFillTx/>
                <a:latin typeface="Arial"/>
                <a:ea typeface="+mn-ea"/>
                <a:cs typeface="+mn-cs"/>
              </a:rPr>
              <a:t>Over 5,400 plan adoptions</a:t>
            </a:r>
            <a:r>
              <a:rPr lang="en-US" sz="1200" b="1" baseline="30000">
                <a:solidFill>
                  <a:srgbClr val="141B4D"/>
                </a:solidFill>
                <a:latin typeface="Arial"/>
              </a:rPr>
              <a:t>4</a:t>
            </a:r>
            <a:endParaRPr kumimoji="0" lang="en-US" sz="1600" b="1" i="0" u="none" strike="noStrike" kern="1200" cap="none" spc="0" normalizeH="0" baseline="30000" noProof="0">
              <a:ln>
                <a:noFill/>
              </a:ln>
              <a:solidFill>
                <a:srgbClr val="141B4D"/>
              </a:solidFill>
              <a:effectLst/>
              <a:uLnTx/>
              <a:uFillTx/>
              <a:latin typeface="Arial"/>
              <a:ea typeface="+mn-ea"/>
              <a:cs typeface="+mn-cs"/>
            </a:endParaRPr>
          </a:p>
        </p:txBody>
      </p:sp>
      <p:sp>
        <p:nvSpPr>
          <p:cNvPr id="14" name="TextBox 13">
            <a:extLst>
              <a:ext uri="{FF2B5EF4-FFF2-40B4-BE49-F238E27FC236}">
                <a16:creationId xmlns:a16="http://schemas.microsoft.com/office/drawing/2014/main" id="{8E1993B0-E8EE-49FE-9CD8-6883A7F24B7D}"/>
              </a:ext>
            </a:extLst>
          </p:cNvPr>
          <p:cNvSpPr txBox="1"/>
          <p:nvPr/>
        </p:nvSpPr>
        <p:spPr>
          <a:xfrm>
            <a:off x="3273432" y="5573859"/>
            <a:ext cx="5807521" cy="539745"/>
          </a:xfrm>
          <a:prstGeom prst="rect">
            <a:avLst/>
          </a:prstGeom>
          <a:noFill/>
        </p:spPr>
        <p:txBody>
          <a:bodyPr wrap="square" lIns="0" tIns="0" rIns="0" bIns="0" rtlCol="0">
            <a:noAutofit/>
          </a:bodyPr>
          <a:lstStyle/>
          <a:p>
            <a:pPr marL="0" marR="0" lvl="0" indent="0" algn="ctr" defTabSz="914400" rtl="0" eaLnBrk="1" fontAlgn="auto" latinLnBrk="0" hangingPunct="1">
              <a:lnSpc>
                <a:spcPct val="112000"/>
              </a:lnSpc>
              <a:spcBef>
                <a:spcPts val="0"/>
              </a:spcBef>
              <a:spcAft>
                <a:spcPts val="0"/>
              </a:spcAft>
              <a:buClrTx/>
              <a:buSzTx/>
              <a:buFontTx/>
              <a:buNone/>
              <a:tabLst/>
              <a:defRPr/>
            </a:pPr>
            <a:r>
              <a:rPr kumimoji="0" lang="en-US" sz="1800" i="0" u="none" strike="noStrike" kern="1200" cap="none" spc="0" normalizeH="0" baseline="0" noProof="0">
                <a:ln>
                  <a:noFill/>
                </a:ln>
                <a:solidFill>
                  <a:srgbClr val="141B4D"/>
                </a:solidFill>
                <a:effectLst/>
                <a:uLnTx/>
                <a:uFillTx/>
                <a:latin typeface="Arial"/>
                <a:ea typeface="+mn-ea"/>
                <a:cs typeface="+mn-cs"/>
              </a:rPr>
              <a:t>Over</a:t>
            </a:r>
            <a:r>
              <a:rPr kumimoji="0" lang="en-US" sz="1800" b="1" i="0" u="none" strike="noStrike" kern="1200" cap="none" spc="0" normalizeH="0" baseline="0" noProof="0">
                <a:ln>
                  <a:noFill/>
                </a:ln>
                <a:solidFill>
                  <a:srgbClr val="141B4D"/>
                </a:solidFill>
                <a:effectLst/>
                <a:uLnTx/>
                <a:uFillTx/>
                <a:latin typeface="Arial"/>
                <a:ea typeface="+mn-ea"/>
                <a:cs typeface="+mn-cs"/>
              </a:rPr>
              <a:t> $4.95 billion in AUM </a:t>
            </a:r>
            <a:r>
              <a:rPr lang="en-US">
                <a:solidFill>
                  <a:srgbClr val="141B4D"/>
                </a:solidFill>
                <a:latin typeface="Arial"/>
              </a:rPr>
              <a:t>as insurer and recordkeeper</a:t>
            </a:r>
            <a:r>
              <a:rPr lang="en-US" baseline="30000">
                <a:solidFill>
                  <a:srgbClr val="141B4D"/>
                </a:solidFill>
                <a:latin typeface="Arial"/>
              </a:rPr>
              <a:t>4</a:t>
            </a:r>
            <a:endParaRPr kumimoji="0" lang="en-US" sz="1400" b="1" i="0" u="none" strike="noStrike" kern="1200" cap="none" spc="0" normalizeH="0" baseline="30000" noProof="0">
              <a:ln>
                <a:noFill/>
              </a:ln>
              <a:solidFill>
                <a:srgbClr val="141B4D"/>
              </a:solidFill>
              <a:effectLst/>
              <a:uLnTx/>
              <a:uFillTx/>
              <a:latin typeface="Arial"/>
              <a:ea typeface="+mn-ea"/>
              <a:cs typeface="+mn-cs"/>
            </a:endParaRPr>
          </a:p>
        </p:txBody>
      </p:sp>
      <p:sp>
        <p:nvSpPr>
          <p:cNvPr id="12" name="Slide Number Placeholder 2">
            <a:extLst>
              <a:ext uri="{FF2B5EF4-FFF2-40B4-BE49-F238E27FC236}">
                <a16:creationId xmlns:a16="http://schemas.microsoft.com/office/drawing/2014/main" id="{F0C8DE7A-AEEC-C59F-F4B0-640AA820966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CD57DD-E820-4B11-80C4-823179BCC2F4}" type="slidenum">
              <a:rPr kumimoji="0" lang="en-US" sz="900" b="0" i="0" u="none" strike="noStrike" kern="1200" cap="none" spc="0" normalizeH="0" baseline="0" noProof="0" smtClean="0">
                <a:ln>
                  <a:noFill/>
                </a:ln>
                <a:solidFill>
                  <a:srgbClr val="0047BB"/>
                </a:solidFill>
                <a:effectLst/>
                <a:uLnTx/>
                <a:uFillTx/>
                <a:latin typeface="Arial" panose="020B0604020202020204"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srgbClr val="0047BB"/>
              </a:solidFill>
              <a:effectLst/>
              <a:uLnTx/>
              <a:uFillTx/>
              <a:latin typeface="Arial" panose="020B0604020202020204" pitchFamily="34" charset="0"/>
              <a:ea typeface="+mn-ea"/>
              <a:cs typeface="Arial" pitchFamily="34" charset="0"/>
            </a:endParaRPr>
          </a:p>
        </p:txBody>
      </p:sp>
      <p:sp>
        <p:nvSpPr>
          <p:cNvPr id="8" name="Title 7">
            <a:extLst>
              <a:ext uri="{FF2B5EF4-FFF2-40B4-BE49-F238E27FC236}">
                <a16:creationId xmlns:a16="http://schemas.microsoft.com/office/drawing/2014/main" id="{813A3BE6-91D9-2478-99E0-3A8212AC0032}"/>
              </a:ext>
            </a:extLst>
          </p:cNvPr>
          <p:cNvSpPr>
            <a:spLocks noGrp="1"/>
          </p:cNvSpPr>
          <p:nvPr>
            <p:ph type="title"/>
          </p:nvPr>
        </p:nvSpPr>
        <p:spPr>
          <a:xfrm>
            <a:off x="215048" y="454152"/>
            <a:ext cx="12434151" cy="452680"/>
          </a:xfrm>
        </p:spPr>
        <p:txBody>
          <a:bodyPr/>
          <a:lstStyle/>
          <a:p>
            <a:r>
              <a:rPr lang="en-US" sz="2700"/>
              <a:t>Delivering confidence through our Protected Retirement Solutions</a:t>
            </a:r>
            <a:r>
              <a:rPr lang="en-US" sz="2700" baseline="30000"/>
              <a:t>1</a:t>
            </a:r>
          </a:p>
        </p:txBody>
      </p:sp>
      <p:sp>
        <p:nvSpPr>
          <p:cNvPr id="7" name="TextBox 6">
            <a:extLst>
              <a:ext uri="{FF2B5EF4-FFF2-40B4-BE49-F238E27FC236}">
                <a16:creationId xmlns:a16="http://schemas.microsoft.com/office/drawing/2014/main" id="{15009EA4-1AB7-C9E0-61CF-6CB6B2C59FA8}"/>
              </a:ext>
            </a:extLst>
          </p:cNvPr>
          <p:cNvSpPr txBox="1"/>
          <p:nvPr/>
        </p:nvSpPr>
        <p:spPr>
          <a:xfrm>
            <a:off x="13830300" y="78377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12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a:ea typeface="+mn-ea"/>
              <a:cs typeface="+mn-cs"/>
            </a:endParaRPr>
          </a:p>
        </p:txBody>
      </p:sp>
      <p:sp>
        <p:nvSpPr>
          <p:cNvPr id="13" name="Content Placeholder 6">
            <a:extLst>
              <a:ext uri="{FF2B5EF4-FFF2-40B4-BE49-F238E27FC236}">
                <a16:creationId xmlns:a16="http://schemas.microsoft.com/office/drawing/2014/main" id="{4FBA1E8F-A5BE-467B-955F-030910EA8EA1}"/>
              </a:ext>
            </a:extLst>
          </p:cNvPr>
          <p:cNvSpPr txBox="1">
            <a:spLocks/>
          </p:cNvSpPr>
          <p:nvPr/>
        </p:nvSpPr>
        <p:spPr>
          <a:xfrm>
            <a:off x="9080953" y="1509343"/>
            <a:ext cx="2560320" cy="269433"/>
          </a:xfrm>
          <a:prstGeom prst="rect">
            <a:avLst/>
          </a:prstGeom>
        </p:spPr>
        <p:txBody>
          <a:bodyPr/>
          <a:lstStyle>
            <a:lvl1pPr marL="0" indent="0" algn="l" defTabSz="685800" rtl="0" eaLnBrk="1" latinLnBrk="0" hangingPunct="1">
              <a:lnSpc>
                <a:spcPct val="112000"/>
              </a:lnSpc>
              <a:spcBef>
                <a:spcPts val="0"/>
              </a:spcBef>
              <a:spcAft>
                <a:spcPts val="900"/>
              </a:spcAft>
              <a:buFont typeface="Arial" panose="020B0604020202020204" pitchFamily="34" charset="0"/>
              <a:buNone/>
              <a:defRPr sz="1400" kern="1200">
                <a:solidFill>
                  <a:schemeClr val="tx1"/>
                </a:solidFill>
                <a:latin typeface="+mn-lt"/>
                <a:ea typeface="+mn-ea"/>
                <a:cs typeface="+mn-cs"/>
              </a:defRPr>
            </a:lvl1pPr>
            <a:lvl2pPr marL="0" indent="0" algn="l" defTabSz="685800" rtl="0" eaLnBrk="1" latinLnBrk="0" hangingPunct="1">
              <a:lnSpc>
                <a:spcPct val="112000"/>
              </a:lnSpc>
              <a:spcBef>
                <a:spcPts val="0"/>
              </a:spcBef>
              <a:buFont typeface="Arial" panose="020B0604020202020204" pitchFamily="34" charset="0"/>
              <a:buNone/>
              <a:defRPr sz="1400" b="1" kern="1200">
                <a:solidFill>
                  <a:schemeClr val="tx1"/>
                </a:solidFill>
                <a:latin typeface="+mn-lt"/>
                <a:ea typeface="+mn-ea"/>
                <a:cs typeface="Gotham Bold" pitchFamily="50" charset="0"/>
              </a:defRPr>
            </a:lvl2pPr>
            <a:lvl3pPr marL="135000" indent="-135000" algn="l" defTabSz="685800" rtl="0" eaLnBrk="1" latinLnBrk="0" hangingPunct="1">
              <a:lnSpc>
                <a:spcPct val="112000"/>
              </a:lnSpc>
              <a:spcBef>
                <a:spcPts val="0"/>
              </a:spcBef>
              <a:spcAft>
                <a:spcPts val="900"/>
              </a:spcAft>
              <a:buFont typeface="Arial" panose="020B0604020202020204" pitchFamily="34" charset="0"/>
              <a:buChar char="•"/>
              <a:defRPr sz="1400" kern="1200">
                <a:solidFill>
                  <a:schemeClr val="tx1"/>
                </a:solidFill>
                <a:latin typeface="+mn-lt"/>
                <a:ea typeface="+mn-ea"/>
                <a:cs typeface="+mn-cs"/>
              </a:defRPr>
            </a:lvl3pPr>
            <a:lvl4pPr marL="270000" indent="-135000" algn="l" defTabSz="685800" rtl="0" eaLnBrk="1" latinLnBrk="0" hangingPunct="1">
              <a:lnSpc>
                <a:spcPct val="112000"/>
              </a:lnSpc>
              <a:spcBef>
                <a:spcPts val="0"/>
              </a:spcBef>
              <a:spcAft>
                <a:spcPts val="900"/>
              </a:spcAft>
              <a:buFont typeface="Courier New" panose="02070309020205020404" pitchFamily="49" charset="0"/>
              <a:buChar char="o"/>
              <a:defRPr sz="1400" kern="1200">
                <a:solidFill>
                  <a:schemeClr val="tx1"/>
                </a:solidFill>
                <a:latin typeface="+mn-lt"/>
                <a:ea typeface="+mn-ea"/>
                <a:cs typeface="+mn-cs"/>
              </a:defRPr>
            </a:lvl4pPr>
            <a:lvl5pPr marL="405000" indent="-135000" algn="l" defTabSz="685800" rtl="0" eaLnBrk="1" latinLnBrk="0" hangingPunct="1">
              <a:lnSpc>
                <a:spcPct val="112000"/>
              </a:lnSpc>
              <a:spcBef>
                <a:spcPts val="0"/>
              </a:spcBef>
              <a:spcAft>
                <a:spcPts val="900"/>
              </a:spcAft>
              <a:buFont typeface="Wingdings" pitchFamily="2" charset="2"/>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12000"/>
              </a:lnSpc>
              <a:spcBef>
                <a:spcPts val="0"/>
              </a:spcBef>
              <a:spcAft>
                <a:spcPts val="900"/>
              </a:spcAft>
              <a:buClrTx/>
              <a:buSzTx/>
              <a:buFont typeface="Arial" panose="020B0604020202020204" pitchFamily="34" charset="0"/>
              <a:buNone/>
              <a:tabLst/>
              <a:defRPr/>
            </a:pPr>
            <a:r>
              <a:rPr kumimoji="0" lang="en-US" sz="1700" b="1" i="0" u="none" strike="noStrike" kern="1200" cap="none" spc="0" normalizeH="0" baseline="0" noProof="0">
                <a:ln>
                  <a:noFill/>
                </a:ln>
                <a:solidFill>
                  <a:srgbClr val="141B4D"/>
                </a:solidFill>
                <a:effectLst/>
                <a:uLnTx/>
                <a:uFillTx/>
                <a:latin typeface="Arial"/>
                <a:ea typeface="+mn-ea"/>
                <a:cs typeface="+mn-cs"/>
              </a:rPr>
              <a:t>Principal Protection</a:t>
            </a:r>
          </a:p>
        </p:txBody>
      </p:sp>
      <p:sp>
        <p:nvSpPr>
          <p:cNvPr id="15" name="Content Placeholder 7">
            <a:extLst>
              <a:ext uri="{FF2B5EF4-FFF2-40B4-BE49-F238E27FC236}">
                <a16:creationId xmlns:a16="http://schemas.microsoft.com/office/drawing/2014/main" id="{D4108838-FD42-4307-8CBE-1D633E361B7C}"/>
              </a:ext>
            </a:extLst>
          </p:cNvPr>
          <p:cNvSpPr txBox="1">
            <a:spLocks/>
          </p:cNvSpPr>
          <p:nvPr/>
        </p:nvSpPr>
        <p:spPr>
          <a:xfrm>
            <a:off x="215048" y="1509343"/>
            <a:ext cx="7863840" cy="269433"/>
          </a:xfrm>
          <a:prstGeom prst="rect">
            <a:avLst/>
          </a:prstGeom>
        </p:spPr>
        <p:txBody>
          <a:bodyPr/>
          <a:lstStyle>
            <a:lvl1pPr marL="0" indent="0" algn="l" defTabSz="685800" rtl="0" eaLnBrk="1" latinLnBrk="0" hangingPunct="1">
              <a:lnSpc>
                <a:spcPct val="112000"/>
              </a:lnSpc>
              <a:spcBef>
                <a:spcPts val="0"/>
              </a:spcBef>
              <a:spcAft>
                <a:spcPts val="900"/>
              </a:spcAft>
              <a:buFont typeface="Arial" panose="020B0604020202020204" pitchFamily="34" charset="0"/>
              <a:buNone/>
              <a:defRPr sz="1400" kern="1200">
                <a:solidFill>
                  <a:schemeClr val="tx1"/>
                </a:solidFill>
                <a:latin typeface="+mn-lt"/>
                <a:ea typeface="+mn-ea"/>
                <a:cs typeface="+mn-cs"/>
              </a:defRPr>
            </a:lvl1pPr>
            <a:lvl2pPr marL="0" indent="0" algn="l" defTabSz="685800" rtl="0" eaLnBrk="1" latinLnBrk="0" hangingPunct="1">
              <a:lnSpc>
                <a:spcPct val="112000"/>
              </a:lnSpc>
              <a:spcBef>
                <a:spcPts val="0"/>
              </a:spcBef>
              <a:buFont typeface="Arial" panose="020B0604020202020204" pitchFamily="34" charset="0"/>
              <a:buNone/>
              <a:defRPr sz="1400" b="1" kern="1200">
                <a:solidFill>
                  <a:schemeClr val="tx1"/>
                </a:solidFill>
                <a:latin typeface="+mn-lt"/>
                <a:ea typeface="+mn-ea"/>
                <a:cs typeface="Gotham Bold" pitchFamily="50" charset="0"/>
              </a:defRPr>
            </a:lvl2pPr>
            <a:lvl3pPr marL="135000" indent="-135000" algn="l" defTabSz="685800" rtl="0" eaLnBrk="1" latinLnBrk="0" hangingPunct="1">
              <a:lnSpc>
                <a:spcPct val="112000"/>
              </a:lnSpc>
              <a:spcBef>
                <a:spcPts val="0"/>
              </a:spcBef>
              <a:spcAft>
                <a:spcPts val="900"/>
              </a:spcAft>
              <a:buFont typeface="Arial" panose="020B0604020202020204" pitchFamily="34" charset="0"/>
              <a:buChar char="•"/>
              <a:defRPr sz="1400" kern="1200">
                <a:solidFill>
                  <a:schemeClr val="tx1"/>
                </a:solidFill>
                <a:latin typeface="+mn-lt"/>
                <a:ea typeface="+mn-ea"/>
                <a:cs typeface="+mn-cs"/>
              </a:defRPr>
            </a:lvl3pPr>
            <a:lvl4pPr marL="270000" indent="-135000" algn="l" defTabSz="685800" rtl="0" eaLnBrk="1" latinLnBrk="0" hangingPunct="1">
              <a:lnSpc>
                <a:spcPct val="112000"/>
              </a:lnSpc>
              <a:spcBef>
                <a:spcPts val="0"/>
              </a:spcBef>
              <a:spcAft>
                <a:spcPts val="900"/>
              </a:spcAft>
              <a:buFont typeface="Courier New" panose="02070309020205020404" pitchFamily="49" charset="0"/>
              <a:buChar char="o"/>
              <a:defRPr sz="1400" kern="1200">
                <a:solidFill>
                  <a:schemeClr val="tx1"/>
                </a:solidFill>
                <a:latin typeface="+mn-lt"/>
                <a:ea typeface="+mn-ea"/>
                <a:cs typeface="+mn-cs"/>
              </a:defRPr>
            </a:lvl4pPr>
            <a:lvl5pPr marL="405000" indent="-135000" algn="l" defTabSz="685800" rtl="0" eaLnBrk="1" latinLnBrk="0" hangingPunct="1">
              <a:lnSpc>
                <a:spcPct val="112000"/>
              </a:lnSpc>
              <a:spcBef>
                <a:spcPts val="0"/>
              </a:spcBef>
              <a:spcAft>
                <a:spcPts val="900"/>
              </a:spcAft>
              <a:buFont typeface="Wingdings" pitchFamily="2" charset="2"/>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ctr" defTabSz="685800" rtl="0" eaLnBrk="1" fontAlgn="auto" latinLnBrk="0" hangingPunct="1">
              <a:lnSpc>
                <a:spcPct val="112000"/>
              </a:lnSpc>
              <a:spcBef>
                <a:spcPts val="0"/>
              </a:spcBef>
              <a:spcAft>
                <a:spcPts val="900"/>
              </a:spcAft>
              <a:buClrTx/>
              <a:buSzTx/>
              <a:buFont typeface="Arial" panose="020B0604020202020204" pitchFamily="34" charset="0"/>
              <a:buNone/>
              <a:tabLst/>
              <a:defRPr/>
            </a:pPr>
            <a:r>
              <a:rPr kumimoji="0" lang="en-US" sz="1700" b="1" i="0" u="none" strike="noStrike" kern="1200" cap="none" spc="0" normalizeH="0" baseline="0" noProof="0">
                <a:ln>
                  <a:noFill/>
                </a:ln>
                <a:solidFill>
                  <a:srgbClr val="141B4D"/>
                </a:solidFill>
                <a:effectLst/>
                <a:uLnTx/>
                <a:uFillTx/>
                <a:latin typeface="Arial"/>
                <a:ea typeface="+mn-ea"/>
                <a:cs typeface="+mn-cs"/>
              </a:rPr>
              <a:t>Protected Lifetime Income Solutions</a:t>
            </a:r>
          </a:p>
        </p:txBody>
      </p:sp>
      <p:cxnSp>
        <p:nvCxnSpPr>
          <p:cNvPr id="16" name="Straight Connector 15">
            <a:extLst>
              <a:ext uri="{FF2B5EF4-FFF2-40B4-BE49-F238E27FC236}">
                <a16:creationId xmlns:a16="http://schemas.microsoft.com/office/drawing/2014/main" id="{9B65212A-B580-4714-9A36-B709E73CDD3E}"/>
              </a:ext>
            </a:extLst>
          </p:cNvPr>
          <p:cNvCxnSpPr>
            <a:cxnSpLocks/>
          </p:cNvCxnSpPr>
          <p:nvPr/>
        </p:nvCxnSpPr>
        <p:spPr>
          <a:xfrm>
            <a:off x="8626861" y="1581323"/>
            <a:ext cx="0" cy="3761352"/>
          </a:xfrm>
          <a:prstGeom prst="line">
            <a:avLst/>
          </a:prstGeom>
          <a:ln w="12700">
            <a:solidFill>
              <a:srgbClr val="D0D3D4"/>
            </a:solidFill>
          </a:ln>
        </p:spPr>
        <p:style>
          <a:lnRef idx="1">
            <a:schemeClr val="accent1"/>
          </a:lnRef>
          <a:fillRef idx="0">
            <a:schemeClr val="accent1"/>
          </a:fillRef>
          <a:effectRef idx="0">
            <a:schemeClr val="accent1"/>
          </a:effectRef>
          <a:fontRef idx="minor">
            <a:schemeClr val="tx1"/>
          </a:fontRef>
        </p:style>
      </p:cxnSp>
      <p:sp>
        <p:nvSpPr>
          <p:cNvPr id="17" name="Rounded Rectangle 9">
            <a:extLst>
              <a:ext uri="{FF2B5EF4-FFF2-40B4-BE49-F238E27FC236}">
                <a16:creationId xmlns:a16="http://schemas.microsoft.com/office/drawing/2014/main" id="{95A83194-094E-43EF-AC1B-42F8CA0B4786}"/>
              </a:ext>
            </a:extLst>
          </p:cNvPr>
          <p:cNvSpPr/>
          <p:nvPr/>
        </p:nvSpPr>
        <p:spPr>
          <a:xfrm>
            <a:off x="9080953" y="1986011"/>
            <a:ext cx="2560320" cy="3093214"/>
          </a:xfrm>
          <a:prstGeom prst="roundRect">
            <a:avLst>
              <a:gd name="adj" fmla="val 4077"/>
            </a:avLst>
          </a:prstGeom>
          <a:solidFill>
            <a:srgbClr val="6ECEB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FFFFFF"/>
              </a:solidFill>
              <a:effectLst/>
              <a:uLnTx/>
              <a:uFillTx/>
              <a:latin typeface="Arial"/>
              <a:ea typeface="+mn-ea"/>
              <a:cs typeface="+mn-cs"/>
            </a:endParaRPr>
          </a:p>
        </p:txBody>
      </p:sp>
      <p:sp>
        <p:nvSpPr>
          <p:cNvPr id="18" name="Rounded Rectangle 10">
            <a:hlinkClick r:id="rId3"/>
            <a:extLst>
              <a:ext uri="{FF2B5EF4-FFF2-40B4-BE49-F238E27FC236}">
                <a16:creationId xmlns:a16="http://schemas.microsoft.com/office/drawing/2014/main" id="{E9F786F5-A9BE-4C1E-A0C5-CE796B51A215}"/>
              </a:ext>
            </a:extLst>
          </p:cNvPr>
          <p:cNvSpPr/>
          <p:nvPr/>
        </p:nvSpPr>
        <p:spPr>
          <a:xfrm>
            <a:off x="352359" y="1922000"/>
            <a:ext cx="2560320" cy="3157225"/>
          </a:xfrm>
          <a:prstGeom prst="roundRect">
            <a:avLst>
              <a:gd name="adj" fmla="val 407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FFFFFF"/>
              </a:solidFill>
              <a:effectLst/>
              <a:uLnTx/>
              <a:uFillTx/>
              <a:latin typeface="Arial"/>
              <a:ea typeface="+mn-ea"/>
              <a:cs typeface="+mn-cs"/>
            </a:endParaRPr>
          </a:p>
        </p:txBody>
      </p:sp>
      <p:sp>
        <p:nvSpPr>
          <p:cNvPr id="19" name="Rounded Rectangle 11">
            <a:extLst>
              <a:ext uri="{FF2B5EF4-FFF2-40B4-BE49-F238E27FC236}">
                <a16:creationId xmlns:a16="http://schemas.microsoft.com/office/drawing/2014/main" id="{DFB197CB-5216-4597-B811-9EEC112CA52E}"/>
              </a:ext>
            </a:extLst>
          </p:cNvPr>
          <p:cNvSpPr/>
          <p:nvPr/>
        </p:nvSpPr>
        <p:spPr>
          <a:xfrm>
            <a:off x="2985647" y="1922000"/>
            <a:ext cx="2560320" cy="3157225"/>
          </a:xfrm>
          <a:prstGeom prst="roundRect">
            <a:avLst>
              <a:gd name="adj" fmla="val 407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FFFFFF"/>
              </a:solidFill>
              <a:effectLst/>
              <a:uLnTx/>
              <a:uFillTx/>
              <a:latin typeface="Arial"/>
              <a:ea typeface="+mn-ea"/>
              <a:cs typeface="+mn-cs"/>
            </a:endParaRPr>
          </a:p>
        </p:txBody>
      </p:sp>
      <p:sp>
        <p:nvSpPr>
          <p:cNvPr id="21" name="TextBox 20">
            <a:extLst>
              <a:ext uri="{FF2B5EF4-FFF2-40B4-BE49-F238E27FC236}">
                <a16:creationId xmlns:a16="http://schemas.microsoft.com/office/drawing/2014/main" id="{2706C2A5-B586-4F4D-8F9D-7D1FFFA1C864}"/>
              </a:ext>
            </a:extLst>
          </p:cNvPr>
          <p:cNvSpPr txBox="1"/>
          <p:nvPr/>
        </p:nvSpPr>
        <p:spPr>
          <a:xfrm>
            <a:off x="352348" y="2154443"/>
            <a:ext cx="7863841" cy="347061"/>
          </a:xfrm>
          <a:prstGeom prst="homePlate">
            <a:avLst>
              <a:gd name="adj" fmla="val 34566"/>
            </a:avLst>
          </a:prstGeom>
          <a:solidFill>
            <a:srgbClr val="1F74DB"/>
          </a:solidFill>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Target Date Series Solutions</a:t>
            </a:r>
            <a:r>
              <a:rPr kumimoji="0" lang="en-US" sz="1400" b="1" i="0" u="none" strike="noStrike" kern="1200" cap="none" spc="0" normalizeH="0" baseline="30000" noProof="0">
                <a:ln>
                  <a:noFill/>
                </a:ln>
                <a:solidFill>
                  <a:srgbClr val="FFFFFF"/>
                </a:solidFill>
                <a:effectLst/>
                <a:uLnTx/>
                <a:uFillTx/>
                <a:latin typeface="Arial"/>
                <a:ea typeface="+mn-ea"/>
                <a:cs typeface="+mn-cs"/>
              </a:rPr>
              <a:t>2</a:t>
            </a:r>
          </a:p>
        </p:txBody>
      </p:sp>
      <p:sp>
        <p:nvSpPr>
          <p:cNvPr id="22" name="TextBox 21">
            <a:extLst>
              <a:ext uri="{FF2B5EF4-FFF2-40B4-BE49-F238E27FC236}">
                <a16:creationId xmlns:a16="http://schemas.microsoft.com/office/drawing/2014/main" id="{1DD17195-9D44-461E-9EF9-ADAC5F1C0334}"/>
              </a:ext>
            </a:extLst>
          </p:cNvPr>
          <p:cNvSpPr txBox="1"/>
          <p:nvPr/>
        </p:nvSpPr>
        <p:spPr>
          <a:xfrm>
            <a:off x="352357" y="2565923"/>
            <a:ext cx="7863832" cy="365760"/>
          </a:xfrm>
          <a:prstGeom prst="homePlate">
            <a:avLst>
              <a:gd name="adj" fmla="val 34070"/>
            </a:avLst>
          </a:prstGeom>
          <a:solidFill>
            <a:srgbClr val="1F74DB"/>
          </a:solidFill>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Default Friendly</a:t>
            </a:r>
          </a:p>
        </p:txBody>
      </p:sp>
      <p:sp>
        <p:nvSpPr>
          <p:cNvPr id="23" name="TextBox 22">
            <a:extLst>
              <a:ext uri="{FF2B5EF4-FFF2-40B4-BE49-F238E27FC236}">
                <a16:creationId xmlns:a16="http://schemas.microsoft.com/office/drawing/2014/main" id="{F7D02126-F90B-48BE-AECC-5CC9043D804D}"/>
              </a:ext>
            </a:extLst>
          </p:cNvPr>
          <p:cNvSpPr txBox="1"/>
          <p:nvPr/>
        </p:nvSpPr>
        <p:spPr>
          <a:xfrm>
            <a:off x="9080953" y="2154443"/>
            <a:ext cx="2651760" cy="777240"/>
          </a:xfrm>
          <a:prstGeom prst="homePlate">
            <a:avLst>
              <a:gd name="adj" fmla="val 24026"/>
            </a:avLst>
          </a:prstGeom>
          <a:solidFill>
            <a:srgbClr val="1F74DB"/>
          </a:solidFill>
        </p:spPr>
        <p:txBody>
          <a:bodyPr wrap="square" lIns="91440" rIns="9144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Group Fixed </a:t>
            </a:r>
            <a:br>
              <a:rPr kumimoji="0" lang="en-US" sz="1400" b="1" i="0" u="none" strike="noStrike" kern="1200" cap="none" spc="0" normalizeH="0" baseline="0" noProof="0">
                <a:ln>
                  <a:noFill/>
                </a:ln>
                <a:solidFill>
                  <a:srgbClr val="FFFFFF"/>
                </a:solidFill>
                <a:effectLst/>
                <a:uLnTx/>
                <a:uFillTx/>
                <a:latin typeface="Arial"/>
                <a:ea typeface="+mn-ea"/>
                <a:cs typeface="+mn-cs"/>
              </a:rPr>
            </a:br>
            <a:r>
              <a:rPr kumimoji="0" lang="en-US" sz="1400" b="1" i="0" u="none" strike="noStrike" kern="1200" cap="none" spc="0" normalizeH="0" baseline="0" noProof="0">
                <a:ln>
                  <a:noFill/>
                </a:ln>
                <a:solidFill>
                  <a:srgbClr val="FFFFFF"/>
                </a:solidFill>
                <a:effectLst/>
                <a:uLnTx/>
                <a:uFillTx/>
                <a:latin typeface="Arial"/>
                <a:ea typeface="+mn-ea"/>
                <a:cs typeface="+mn-cs"/>
              </a:rPr>
              <a:t>Indexed Annuity</a:t>
            </a:r>
          </a:p>
        </p:txBody>
      </p:sp>
      <p:sp>
        <p:nvSpPr>
          <p:cNvPr id="24" name="TextBox 23">
            <a:extLst>
              <a:ext uri="{FF2B5EF4-FFF2-40B4-BE49-F238E27FC236}">
                <a16:creationId xmlns:a16="http://schemas.microsoft.com/office/drawing/2014/main" id="{0F10139B-C883-4A03-8B49-4A4FB001730B}"/>
              </a:ext>
            </a:extLst>
          </p:cNvPr>
          <p:cNvSpPr txBox="1"/>
          <p:nvPr/>
        </p:nvSpPr>
        <p:spPr>
          <a:xfrm>
            <a:off x="9446713" y="3411011"/>
            <a:ext cx="182880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srgbClr val="FFFFFF"/>
                </a:solidFill>
                <a:effectLst/>
                <a:uLnTx/>
                <a:uFillTx/>
                <a:latin typeface="Arial"/>
                <a:ea typeface="+mn-ea"/>
                <a:cs typeface="+mn-cs"/>
              </a:rPr>
              <a:t>Nationwide Indexed Principal Protection</a:t>
            </a:r>
            <a:r>
              <a:rPr kumimoji="0" lang="en-US" sz="1800" b="1" i="0" u="none" strike="noStrike" kern="1200" cap="none" spc="0" normalizeH="0" baseline="30000" noProof="0">
                <a:ln>
                  <a:noFill/>
                </a:ln>
                <a:solidFill>
                  <a:srgbClr val="FFFFFF"/>
                </a:solidFill>
                <a:effectLst/>
                <a:uLnTx/>
                <a:uFillTx/>
                <a:latin typeface="Arial"/>
                <a:ea typeface="+mn-ea"/>
                <a:cs typeface="+mn-cs"/>
              </a:rPr>
              <a:t>®</a:t>
            </a:r>
            <a:endParaRPr kumimoji="0" lang="en-US" sz="1800" b="1" i="0" u="none" strike="noStrike" kern="1200" cap="none" spc="0" normalizeH="0" baseline="30000" noProof="0">
              <a:ln>
                <a:noFill/>
              </a:ln>
              <a:solidFill>
                <a:srgbClr val="FFFFFF"/>
              </a:solidFill>
              <a:effectLst/>
              <a:uLnTx/>
              <a:uFillTx/>
              <a:latin typeface="Arial"/>
              <a:ea typeface="+mn-ea"/>
              <a:cs typeface="Calibri" panose="020F0502020204030204" pitchFamily="34" charset="0"/>
            </a:endParaRPr>
          </a:p>
        </p:txBody>
      </p:sp>
      <p:sp>
        <p:nvSpPr>
          <p:cNvPr id="25" name="TextBox 24">
            <a:extLst>
              <a:ext uri="{FF2B5EF4-FFF2-40B4-BE49-F238E27FC236}">
                <a16:creationId xmlns:a16="http://schemas.microsoft.com/office/drawing/2014/main" id="{D4ED9C2E-4AA5-40BF-91E9-E1A58551BB3E}"/>
              </a:ext>
            </a:extLst>
          </p:cNvPr>
          <p:cNvSpPr txBox="1"/>
          <p:nvPr/>
        </p:nvSpPr>
        <p:spPr>
          <a:xfrm>
            <a:off x="756219" y="3347000"/>
            <a:ext cx="18288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srgbClr val="FFFFFF"/>
                </a:solidFill>
                <a:effectLst/>
                <a:uLnTx/>
                <a:uFillTx/>
                <a:latin typeface="Arial"/>
                <a:ea typeface="+mn-ea"/>
                <a:cs typeface="+mn-cs"/>
              </a:rPr>
              <a:t>Income America</a:t>
            </a:r>
            <a:r>
              <a:rPr kumimoji="0" lang="en-US" sz="1800" b="1" i="0" u="none" strike="noStrike" kern="1200" cap="none" spc="0" normalizeH="0" baseline="0" noProof="0">
                <a:ln>
                  <a:noFill/>
                </a:ln>
                <a:solidFill>
                  <a:srgbClr val="FFFFFF"/>
                </a:solidFill>
                <a:effectLst/>
                <a:uLnTx/>
                <a:uFillTx/>
                <a:latin typeface="Arial"/>
                <a:ea typeface="+mn-ea"/>
                <a:cs typeface="Calibri" panose="020F0502020204030204" pitchFamily="34" charset="0"/>
              </a:rPr>
              <a:t>™ </a:t>
            </a:r>
            <a:r>
              <a:rPr kumimoji="0" lang="en-US" sz="1800" b="1" i="0" u="none" strike="noStrike" kern="1200" cap="none" spc="0" normalizeH="0" baseline="0" noProof="0">
                <a:ln>
                  <a:noFill/>
                </a:ln>
                <a:solidFill>
                  <a:srgbClr val="FFFFFF"/>
                </a:solidFill>
                <a:effectLst/>
                <a:uLnTx/>
                <a:uFillTx/>
                <a:latin typeface="Arial"/>
                <a:ea typeface="+mn-ea"/>
                <a:cs typeface="+mn-cs"/>
              </a:rPr>
              <a:t>5ForLife</a:t>
            </a:r>
            <a:endParaRPr kumimoji="0" lang="en-US" sz="1800" b="1" i="0" strike="noStrike" kern="1200" cap="none" spc="0" normalizeH="0" baseline="0" noProof="0">
              <a:ln>
                <a:noFill/>
              </a:ln>
              <a:solidFill>
                <a:srgbClr val="FFFFFF"/>
              </a:solidFill>
              <a:effectLst/>
              <a:uLnTx/>
              <a:uFillTx/>
              <a:latin typeface="Arial"/>
              <a:ea typeface="+mn-ea"/>
              <a:cs typeface="+mn-cs"/>
            </a:endParaRPr>
          </a:p>
        </p:txBody>
      </p:sp>
      <p:sp>
        <p:nvSpPr>
          <p:cNvPr id="26" name="TextBox 25">
            <a:extLst>
              <a:ext uri="{FF2B5EF4-FFF2-40B4-BE49-F238E27FC236}">
                <a16:creationId xmlns:a16="http://schemas.microsoft.com/office/drawing/2014/main" id="{E6A6873F-EDC5-49BC-98DD-BB61547ED23F}"/>
              </a:ext>
            </a:extLst>
          </p:cNvPr>
          <p:cNvSpPr txBox="1"/>
          <p:nvPr/>
        </p:nvSpPr>
        <p:spPr>
          <a:xfrm>
            <a:off x="3371035" y="3347000"/>
            <a:ext cx="192024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srgbClr val="FFFFFF"/>
                </a:solidFill>
                <a:effectLst/>
                <a:uLnTx/>
                <a:uFillTx/>
                <a:latin typeface="Arial"/>
                <a:ea typeface="+mn-ea"/>
                <a:cs typeface="+mn-cs"/>
              </a:rPr>
              <a:t>NCIT American Funds Lifetime Income Builder Target Date Series</a:t>
            </a: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6" name="TextBox 5">
            <a:extLst>
              <a:ext uri="{FF2B5EF4-FFF2-40B4-BE49-F238E27FC236}">
                <a16:creationId xmlns:a16="http://schemas.microsoft.com/office/drawing/2014/main" id="{E963FD48-C819-80EA-3122-A545057F92D3}"/>
              </a:ext>
            </a:extLst>
          </p:cNvPr>
          <p:cNvSpPr txBox="1"/>
          <p:nvPr/>
        </p:nvSpPr>
        <p:spPr>
          <a:xfrm>
            <a:off x="7579315" y="5169145"/>
            <a:ext cx="5655036" cy="347061"/>
          </a:xfrm>
          <a:prstGeom prst="rect">
            <a:avLst/>
          </a:prstGeom>
          <a:noFill/>
        </p:spPr>
        <p:txBody>
          <a:bodyPr wrap="square" lIns="0" tIns="0" rIns="0" bIns="0" rtlCol="0">
            <a:noAutofit/>
          </a:bodyPr>
          <a:lstStyle/>
          <a:p>
            <a:pPr marL="0" marR="0" lvl="0" indent="0" algn="ctr" defTabSz="914400" rtl="0" eaLnBrk="1" fontAlgn="auto" latinLnBrk="0" hangingPunct="1">
              <a:lnSpc>
                <a:spcPct val="112000"/>
              </a:lnSpc>
              <a:spcBef>
                <a:spcPts val="0"/>
              </a:spcBef>
              <a:spcAft>
                <a:spcPts val="0"/>
              </a:spcAft>
              <a:buClrTx/>
              <a:buSzTx/>
              <a:buFontTx/>
              <a:buNone/>
              <a:tabLst/>
              <a:defRPr/>
            </a:pPr>
            <a:r>
              <a:rPr kumimoji="0" lang="en-US" sz="1600" b="1" i="0" u="none" strike="noStrike" kern="1200" cap="none" spc="0" normalizeH="0" baseline="0" noProof="0">
                <a:ln>
                  <a:noFill/>
                </a:ln>
                <a:solidFill>
                  <a:srgbClr val="141B4D"/>
                </a:solidFill>
                <a:effectLst/>
                <a:uLnTx/>
                <a:uFillTx/>
                <a:latin typeface="Arial"/>
                <a:ea typeface="+mn-ea"/>
                <a:cs typeface="+mn-cs"/>
              </a:rPr>
              <a:t>Over </a:t>
            </a:r>
            <a:r>
              <a:rPr lang="en-US" sz="1600" b="1">
                <a:solidFill>
                  <a:srgbClr val="141B4D"/>
                </a:solidFill>
                <a:latin typeface="Arial"/>
              </a:rPr>
              <a:t>1,4</a:t>
            </a:r>
            <a:r>
              <a:rPr kumimoji="0" lang="en-US" sz="1600" b="1" i="0" u="none" strike="noStrike" kern="1200" cap="none" spc="0" normalizeH="0" baseline="0" noProof="0">
                <a:ln>
                  <a:noFill/>
                </a:ln>
                <a:solidFill>
                  <a:srgbClr val="141B4D"/>
                </a:solidFill>
                <a:effectLst/>
                <a:uLnTx/>
                <a:uFillTx/>
                <a:latin typeface="Arial"/>
                <a:ea typeface="+mn-ea"/>
                <a:cs typeface="+mn-cs"/>
              </a:rPr>
              <a:t>00 plan adoptions</a:t>
            </a:r>
            <a:r>
              <a:rPr kumimoji="0" lang="en-US" sz="1600" b="1" i="0" u="none" strike="noStrike" kern="1200" cap="none" spc="0" normalizeH="0" baseline="30000" noProof="0">
                <a:ln>
                  <a:noFill/>
                </a:ln>
                <a:solidFill>
                  <a:srgbClr val="141B4D"/>
                </a:solidFill>
                <a:effectLst/>
                <a:uLnTx/>
                <a:uFillTx/>
                <a:latin typeface="Arial"/>
                <a:ea typeface="+mn-ea"/>
                <a:cs typeface="+mn-cs"/>
              </a:rPr>
              <a:t>4</a:t>
            </a:r>
          </a:p>
        </p:txBody>
      </p:sp>
      <p:sp>
        <p:nvSpPr>
          <p:cNvPr id="10" name="TextBox 9">
            <a:extLst>
              <a:ext uri="{FF2B5EF4-FFF2-40B4-BE49-F238E27FC236}">
                <a16:creationId xmlns:a16="http://schemas.microsoft.com/office/drawing/2014/main" id="{6160DCF9-3D18-2A69-0FAD-A144981F99F7}"/>
              </a:ext>
            </a:extLst>
          </p:cNvPr>
          <p:cNvSpPr txBox="1"/>
          <p:nvPr/>
        </p:nvSpPr>
        <p:spPr>
          <a:xfrm>
            <a:off x="3192239" y="1098093"/>
            <a:ext cx="5807521" cy="539745"/>
          </a:xfrm>
          <a:prstGeom prst="rect">
            <a:avLst/>
          </a:prstGeom>
          <a:noFill/>
        </p:spPr>
        <p:txBody>
          <a:bodyPr wrap="square" lIns="0" tIns="0" rIns="0" bIns="0" rtlCol="0">
            <a:noAutofit/>
          </a:bodyPr>
          <a:lstStyle/>
          <a:p>
            <a:pPr marL="0" marR="0" lvl="0" indent="0" algn="ctr" defTabSz="914400" rtl="0" eaLnBrk="1" fontAlgn="auto" latinLnBrk="0" hangingPunct="1">
              <a:lnSpc>
                <a:spcPct val="112000"/>
              </a:lnSpc>
              <a:spcBef>
                <a:spcPts val="0"/>
              </a:spcBef>
              <a:spcAft>
                <a:spcPts val="0"/>
              </a:spcAft>
              <a:buClrTx/>
              <a:buSzTx/>
              <a:buFontTx/>
              <a:buNone/>
              <a:tabLst/>
              <a:defRPr/>
            </a:pPr>
            <a:r>
              <a:rPr kumimoji="0" lang="en-US" sz="1800" i="0" u="none" strike="noStrike" kern="1200" cap="none" spc="0" normalizeH="0" baseline="0" noProof="0">
                <a:ln>
                  <a:noFill/>
                </a:ln>
                <a:solidFill>
                  <a:srgbClr val="141B4D"/>
                </a:solidFill>
                <a:effectLst/>
                <a:uLnTx/>
                <a:uFillTx/>
                <a:latin typeface="Arial"/>
                <a:ea typeface="+mn-ea"/>
                <a:cs typeface="+mn-cs"/>
              </a:rPr>
              <a:t>Our suite of solutions offers two types of protection:</a:t>
            </a:r>
            <a:endParaRPr kumimoji="0" lang="en-US" sz="1400" b="1" i="0" u="none" strike="noStrike" kern="1200" cap="none" spc="0" normalizeH="0" baseline="30000" noProof="0">
              <a:ln>
                <a:noFill/>
              </a:ln>
              <a:solidFill>
                <a:srgbClr val="141B4D"/>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C958F198-F426-BE23-BDB7-2D74C028B6C1}"/>
              </a:ext>
            </a:extLst>
          </p:cNvPr>
          <p:cNvSpPr/>
          <p:nvPr/>
        </p:nvSpPr>
        <p:spPr>
          <a:xfrm>
            <a:off x="867266" y="6205544"/>
            <a:ext cx="244341" cy="5103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lstStyle/>
          <a:p>
            <a:pPr algn="ctr">
              <a:lnSpc>
                <a:spcPct val="90000"/>
              </a:lnSpc>
            </a:pPr>
            <a:endParaRPr lang="en-US" sz="1600" err="1">
              <a:solidFill>
                <a:schemeClr val="bg1"/>
              </a:solidFill>
            </a:endParaRPr>
          </a:p>
        </p:txBody>
      </p:sp>
      <p:sp>
        <p:nvSpPr>
          <p:cNvPr id="3" name="TextBox 2">
            <a:extLst>
              <a:ext uri="{FF2B5EF4-FFF2-40B4-BE49-F238E27FC236}">
                <a16:creationId xmlns:a16="http://schemas.microsoft.com/office/drawing/2014/main" id="{F566411D-7CDD-6F0D-099B-95F92C4F10B8}"/>
              </a:ext>
            </a:extLst>
          </p:cNvPr>
          <p:cNvSpPr txBox="1"/>
          <p:nvPr/>
        </p:nvSpPr>
        <p:spPr>
          <a:xfrm>
            <a:off x="1062155" y="6030603"/>
            <a:ext cx="10739936" cy="304747"/>
          </a:xfrm>
          <a:prstGeom prst="rect">
            <a:avLst/>
          </a:prstGeom>
          <a:noFill/>
        </p:spPr>
        <p:txBody>
          <a:bodyPr wrap="square" lIns="0" tIns="0" rIns="0" bIns="0" rtlCol="0">
            <a:noAutofit/>
          </a:bodyPr>
          <a:lstStyle/>
          <a:p>
            <a:pPr marL="0" marR="0" lvl="0" indent="0" defTabSz="914377" rtl="0" eaLnBrk="1" fontAlgn="auto" latinLnBrk="0" hangingPunct="1">
              <a:lnSpc>
                <a:spcPct val="112000"/>
              </a:lnSpc>
              <a:spcBef>
                <a:spcPts val="0"/>
              </a:spcBef>
              <a:spcAft>
                <a:spcPts val="0"/>
              </a:spcAft>
              <a:buClrTx/>
              <a:buSzTx/>
              <a:buFontTx/>
              <a:buNone/>
              <a:tabLst/>
              <a:defRPr/>
            </a:pPr>
            <a:r>
              <a:rPr kumimoji="0" lang="en-US" sz="800" b="0" i="0" u="none" strike="noStrike" kern="1200" cap="none" spc="0" normalizeH="0" baseline="30000" noProof="0">
                <a:ln>
                  <a:noFill/>
                </a:ln>
                <a:solidFill>
                  <a:srgbClr val="000000"/>
                </a:solidFill>
                <a:effectLst/>
                <a:uLnTx/>
                <a:uFillTx/>
                <a:latin typeface="Arial"/>
                <a:ea typeface="+mn-ea"/>
                <a:cs typeface="+mn-cs"/>
              </a:rPr>
              <a:t>1</a:t>
            </a:r>
            <a:r>
              <a:rPr kumimoji="0" lang="en-US" sz="800" b="0" i="0" u="none" strike="noStrike" kern="1200" cap="none" spc="0" normalizeH="0" baseline="0" noProof="0">
                <a:ln>
                  <a:noFill/>
                </a:ln>
                <a:solidFill>
                  <a:srgbClr val="000000"/>
                </a:solidFill>
                <a:effectLst/>
                <a:uLnTx/>
                <a:uFillTx/>
                <a:latin typeface="Arial"/>
                <a:ea typeface="+mn-ea"/>
                <a:cs typeface="+mn-cs"/>
              </a:rPr>
              <a:t>Guarantees are subject to the claims-paying ability of the issuing insurer(s) </a:t>
            </a:r>
          </a:p>
          <a:p>
            <a:pPr marL="0" marR="0" lvl="0" indent="0" defTabSz="914377" rtl="0" eaLnBrk="1" fontAlgn="auto" latinLnBrk="0" hangingPunct="1">
              <a:lnSpc>
                <a:spcPct val="112000"/>
              </a:lnSpc>
              <a:spcBef>
                <a:spcPts val="0"/>
              </a:spcBef>
              <a:spcAft>
                <a:spcPts val="0"/>
              </a:spcAft>
              <a:buClrTx/>
              <a:buSzTx/>
              <a:buFontTx/>
              <a:buNone/>
              <a:tabLst/>
              <a:defRPr/>
            </a:pPr>
            <a:r>
              <a:rPr kumimoji="0" lang="en-US" sz="800" b="0" i="0" u="none" strike="noStrike" kern="1200" cap="none" spc="0" normalizeH="0" baseline="30000" noProof="0">
                <a:ln>
                  <a:noFill/>
                </a:ln>
                <a:solidFill>
                  <a:srgbClr val="141B4D"/>
                </a:solidFill>
                <a:effectLst/>
                <a:uLnTx/>
                <a:uFillTx/>
                <a:latin typeface="Arial" panose="020B0604020202020204" pitchFamily="34" charset="0"/>
                <a:ea typeface="+mn-ea"/>
                <a:cs typeface="Arial" panose="020B0604020202020204" pitchFamily="34" charset="0"/>
              </a:rPr>
              <a:t>2 </a:t>
            </a:r>
            <a:r>
              <a:rPr lang="en-US" sz="800"/>
              <a:t>Income America 5ForLife is a collective investment trust consisting of a series of target date funds and a balanced fund with a 50/50 equity/fixed income portfolio, each providing access to guaranteed lifetime income.</a:t>
            </a:r>
          </a:p>
          <a:p>
            <a:pPr marL="0" marR="0" lvl="0" indent="0" defTabSz="914377" rtl="0" eaLnBrk="1" fontAlgn="auto" latinLnBrk="0" hangingPunct="1">
              <a:lnSpc>
                <a:spcPct val="112000"/>
              </a:lnSpc>
              <a:spcBef>
                <a:spcPts val="0"/>
              </a:spcBef>
              <a:spcAft>
                <a:spcPts val="0"/>
              </a:spcAft>
              <a:buClrTx/>
              <a:buSzTx/>
              <a:buFontTx/>
              <a:buNone/>
              <a:tabLst/>
              <a:defRPr/>
            </a:pPr>
            <a:r>
              <a:rPr lang="en-US" sz="800" baseline="30000">
                <a:solidFill>
                  <a:srgbClr val="000000"/>
                </a:solidFill>
                <a:latin typeface="Arial"/>
                <a:cs typeface="Calibri" panose="020F0502020204030204" pitchFamily="34" charset="0"/>
              </a:rPr>
              <a:t>3 </a:t>
            </a:r>
            <a:r>
              <a:rPr lang="en-US" sz="800" err="1">
                <a:solidFill>
                  <a:srgbClr val="000000"/>
                </a:solidFill>
                <a:latin typeface="Arial"/>
                <a:cs typeface="Calibri" panose="020F0502020204030204" pitchFamily="34" charset="0"/>
              </a:rPr>
              <a:t>AllianceBernstein</a:t>
            </a:r>
            <a:r>
              <a:rPr lang="en-US" sz="800">
                <a:solidFill>
                  <a:srgbClr val="000000"/>
                </a:solidFill>
                <a:latin typeface="Arial"/>
                <a:cs typeface="Calibri" panose="020F0502020204030204" pitchFamily="34" charset="0"/>
              </a:rPr>
              <a:t> offers the Lifetime Income Strategy as a flexible solution that combines open architecture, target-date funds with a guaranteed retirement income stream backed by multiple insurers. </a:t>
            </a:r>
          </a:p>
          <a:p>
            <a:pPr marL="0" marR="0" lvl="0" indent="0" defTabSz="914377" rtl="0" eaLnBrk="1" fontAlgn="auto" latinLnBrk="0" hangingPunct="1">
              <a:lnSpc>
                <a:spcPct val="112000"/>
              </a:lnSpc>
              <a:spcBef>
                <a:spcPts val="0"/>
              </a:spcBef>
              <a:spcAft>
                <a:spcPts val="0"/>
              </a:spcAft>
              <a:buClrTx/>
              <a:buSzTx/>
              <a:buFontTx/>
              <a:buNone/>
              <a:tabLst/>
              <a:defRPr/>
            </a:pPr>
            <a:r>
              <a:rPr lang="en-US" sz="800" baseline="30000">
                <a:solidFill>
                  <a:srgbClr val="141B4D"/>
                </a:solidFill>
                <a:latin typeface="Arial" panose="020B0604020202020204" pitchFamily="34" charset="0"/>
                <a:cs typeface="Arial" panose="020B0604020202020204" pitchFamily="34" charset="0"/>
              </a:rPr>
              <a:t>4</a:t>
            </a:r>
            <a:r>
              <a:rPr kumimoji="0" lang="en-US" sz="800" b="0" i="0" u="none" strike="noStrike" kern="1200" cap="none" spc="0" normalizeH="0" baseline="0" noProof="0">
                <a:ln>
                  <a:noFill/>
                </a:ln>
                <a:solidFill>
                  <a:srgbClr val="000000"/>
                </a:solidFill>
                <a:effectLst/>
                <a:uLnTx/>
                <a:uFillTx/>
                <a:latin typeface="Arial"/>
                <a:ea typeface="+mn-ea"/>
                <a:cs typeface="+mn-cs"/>
              </a:rPr>
              <a:t>As of </a:t>
            </a:r>
            <a:r>
              <a:rPr lang="en-US" sz="800">
                <a:solidFill>
                  <a:srgbClr val="000000"/>
                </a:solidFill>
                <a:latin typeface="Arial"/>
              </a:rPr>
              <a:t>March 31, 2024</a:t>
            </a:r>
          </a:p>
          <a:p>
            <a:pPr marL="0" marR="0" lvl="0" indent="0" defTabSz="914377" rtl="0" eaLnBrk="1" fontAlgn="auto" latinLnBrk="0" hangingPunct="1">
              <a:lnSpc>
                <a:spcPct val="112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Arial"/>
                <a:ea typeface="+mn-ea"/>
                <a:cs typeface="+mn-cs"/>
              </a:rPr>
              <a:t>For Plan Sponsor/Consultant Use– Not for Distribution</a:t>
            </a:r>
          </a:p>
          <a:p>
            <a:pPr marL="0" marR="0" lvl="0" indent="0" defTabSz="914377" rtl="0" eaLnBrk="1" fontAlgn="auto" latinLnBrk="0" hangingPunct="1">
              <a:lnSpc>
                <a:spcPct val="112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327342010"/>
      </p:ext>
    </p:extLst>
  </p:cSld>
  <p:clrMapOvr>
    <a:masterClrMapping/>
  </p:clrMapOvr>
</p:sld>
</file>

<file path=ppt/theme/theme1.xml><?xml version="1.0" encoding="utf-8"?>
<a:theme xmlns:a="http://schemas.openxmlformats.org/drawingml/2006/main" name="Nationwide PPT Theme">
  <a:themeElements>
    <a:clrScheme name="Nationwide">
      <a:dk1>
        <a:srgbClr val="000000"/>
      </a:dk1>
      <a:lt1>
        <a:srgbClr val="FFFFFF"/>
      </a:lt1>
      <a:dk2>
        <a:srgbClr val="141B4D"/>
      </a:dk2>
      <a:lt2>
        <a:srgbClr val="0047BB"/>
      </a:lt2>
      <a:accent1>
        <a:srgbClr val="0047BB"/>
      </a:accent1>
      <a:accent2>
        <a:srgbClr val="141B4D"/>
      </a:accent2>
      <a:accent3>
        <a:srgbClr val="009788"/>
      </a:accent3>
      <a:accent4>
        <a:srgbClr val="005670"/>
      </a:accent4>
      <a:accent5>
        <a:srgbClr val="890C58"/>
      </a:accent5>
      <a:accent6>
        <a:srgbClr val="797166"/>
      </a:accent6>
      <a:hlink>
        <a:srgbClr val="0047BB"/>
      </a:hlink>
      <a:folHlink>
        <a:srgbClr val="0047BB"/>
      </a:folHlink>
    </a:clrScheme>
    <a:fontScheme name="Nationwide default font them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90000" tIns="46800" rIns="90000" bIns="46800" rtlCol="0" anchor="ctr"/>
      <a:lstStyle>
        <a:defPPr algn="ctr">
          <a:lnSpc>
            <a:spcPct val="90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12000"/>
          </a:lnSpc>
          <a:defRPr sz="1400" dirty="0" err="1" smtClean="0">
            <a:solidFill>
              <a:schemeClr val="tx1"/>
            </a:solidFill>
          </a:defRPr>
        </a:defPPr>
      </a:lstStyle>
    </a:txDef>
  </a:objectDefaults>
  <a:extraClrSchemeLst/>
  <a:custClrLst>
    <a:custClr name="Vibrant Blue">
      <a:srgbClr val="0047BB"/>
    </a:custClr>
    <a:custClr name="White">
      <a:srgbClr val="FFFFFF"/>
    </a:custClr>
    <a:custClr name="Dark Blue">
      <a:srgbClr val="141B4D"/>
    </a:custClr>
    <a:custClr name="New Blue">
      <a:srgbClr val="002DA2"/>
    </a:custClr>
    <a:custClr name="Medium Blue">
      <a:srgbClr val="1F74DB"/>
    </a:custClr>
    <a:custClr name="Light Blue">
      <a:srgbClr val="8CC8E9"/>
    </a:custClr>
    <a:custClr name="Mint">
      <a:srgbClr val="6ECEB2"/>
    </a:custClr>
    <a:custClr name="Dark Mint">
      <a:srgbClr val="008775"/>
    </a:custClr>
    <a:custClr name="Sea Blue">
      <a:srgbClr val="72B0BD"/>
    </a:custClr>
    <a:custClr name="Dark Sea Blue">
      <a:srgbClr val="005670"/>
    </a:custClr>
    <a:custClr name="Lavender">
      <a:srgbClr val="D7A9E3"/>
    </a:custClr>
    <a:custClr name="Deep Purple">
      <a:srgbClr val="890C58"/>
    </a:custClr>
    <a:custClr name="Sunburst Orange">
      <a:srgbClr val="FF9800"/>
    </a:custClr>
    <a:custClr name="Cherry Red">
      <a:srgbClr val="CB333B"/>
    </a:custClr>
    <a:custClr name="Lemon Yellow">
      <a:srgbClr val="F9E27D"/>
    </a:custClr>
    <a:custClr name="Dark Mustard">
      <a:srgbClr val="C5A900"/>
    </a:custClr>
    <a:custClr name="Fossil">
      <a:srgbClr val="AFA9A0"/>
    </a:custClr>
    <a:custClr name="Dark Fossil">
      <a:srgbClr val="7A7266"/>
    </a:custClr>
    <a:custClr name="Pale Grey">
      <a:srgbClr val="D0D3D4"/>
    </a:custClr>
    <a:custClr name="Dark Grey">
      <a:srgbClr val="7E7E82"/>
    </a:custClr>
    <a:custClr name="Charcoal">
      <a:srgbClr val="171717"/>
    </a:custClr>
  </a:custClrLst>
  <a:extLst>
    <a:ext uri="{05A4C25C-085E-4340-85A3-A5531E510DB2}">
      <thm15:themeFamily xmlns:thm15="http://schemas.microsoft.com/office/thememl/2012/main" name="Nationwide PPT template 16_9 Default fonts_30April_v2" id="{E15FDD6B-F672-074C-8F3D-834AA44A1E83}" vid="{BFBE0396-FEFD-664E-BBF8-BAEEC1124E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565fee76-5c69-47ec-8d5c-de6706c05df9" xsi:nil="true"/>
    <_ip_UnifiedCompliancePolicyProperties xmlns="http://schemas.microsoft.com/sharepoint/v3" xsi:nil="true"/>
    <lcf76f155ced4ddcb4097134ff3c332f xmlns="f9bbe8b6-5114-4b7f-a6e4-c9cc42d32f2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6F73050F6844468BAB12C587612892" ma:contentTypeVersion="20" ma:contentTypeDescription="Create a new document." ma:contentTypeScope="" ma:versionID="c828ce6ac3ea40107310b8c2a5ff2fa0">
  <xsd:schema xmlns:xsd="http://www.w3.org/2001/XMLSchema" xmlns:xs="http://www.w3.org/2001/XMLSchema" xmlns:p="http://schemas.microsoft.com/office/2006/metadata/properties" xmlns:ns1="http://schemas.microsoft.com/sharepoint/v3" xmlns:ns2="f9bbe8b6-5114-4b7f-a6e4-c9cc42d32f28" xmlns:ns3="565fee76-5c69-47ec-8d5c-de6706c05df9" targetNamespace="http://schemas.microsoft.com/office/2006/metadata/properties" ma:root="true" ma:fieldsID="30d058f8735b8e2d5fdf9c7a57e71c91" ns1:_="" ns2:_="" ns3:_="">
    <xsd:import namespace="http://schemas.microsoft.com/sharepoint/v3"/>
    <xsd:import namespace="f9bbe8b6-5114-4b7f-a6e4-c9cc42d32f28"/>
    <xsd:import namespace="565fee76-5c69-47ec-8d5c-de6706c05df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bbe8b6-5114-4b7f-a6e4-c9cc42d32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f8e0c7d-1306-4f30-8931-762c1820ac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65fee76-5c69-47ec-8d5c-de6706c05df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66a42c1-3c32-4b0f-9346-66f8283914e4}" ma:internalName="TaxCatchAll" ma:showField="CatchAllData" ma:web="565fee76-5c69-47ec-8d5c-de6706c05df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42540A-0313-43AB-89B8-EF9A0850FA65}">
  <ds:schemaRefs>
    <ds:schemaRef ds:uri="35360bb6-9540-4669-93c9-f83b5cf64b17"/>
    <ds:schemaRef ds:uri="919ba9b7-33ce-4f35-9da8-90aec4a4a8f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BB7C299-CEFF-4947-9C2B-F6A727F8194A}">
  <ds:schemaRefs>
    <ds:schemaRef ds:uri="http://schemas.microsoft.com/sharepoint/v3/contenttype/forms"/>
  </ds:schemaRefs>
</ds:datastoreItem>
</file>

<file path=customXml/itemProps3.xml><?xml version="1.0" encoding="utf-8"?>
<ds:datastoreItem xmlns:ds="http://schemas.openxmlformats.org/officeDocument/2006/customXml" ds:itemID="{BEC07F22-1448-4B5D-944F-506AAD0FDB76}"/>
</file>

<file path=docProps/app.xml><?xml version="1.0" encoding="utf-8"?>
<Properties xmlns="http://schemas.openxmlformats.org/officeDocument/2006/extended-properties" xmlns:vt="http://schemas.openxmlformats.org/officeDocument/2006/docPropsVTypes">
  <TotalTime>304</TotalTime>
  <Words>4976</Words>
  <Application>Microsoft Office PowerPoint</Application>
  <PresentationFormat>Widescreen</PresentationFormat>
  <Paragraphs>326</Paragraphs>
  <Slides>22</Slides>
  <Notes>17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Nationwide PPT Theme</vt:lpstr>
      <vt:lpstr>Risk-Resilient Retirement:  Helping employees build protected retirement income   </vt:lpstr>
      <vt:lpstr>Today, we’ll cover:  </vt:lpstr>
      <vt:lpstr>Addressing the fears of employees</vt:lpstr>
      <vt:lpstr>Plan participants  look to employers for support and options they need  </vt:lpstr>
      <vt:lpstr>Addressing the fear of outliving retirement savings</vt:lpstr>
      <vt:lpstr>SECURE Act: Passed in December 2019</vt:lpstr>
      <vt:lpstr>Savers are looking to restore their confidence</vt:lpstr>
      <vt:lpstr>How you can partner with Nationwide to offer protection in retirement  </vt:lpstr>
      <vt:lpstr>Delivering confidence through our Protected Retirement Solutions1</vt:lpstr>
      <vt:lpstr>Moving Forward:  FAC Plans making income a reality </vt:lpstr>
      <vt:lpstr>Giving participants the confidence of a holistic income plan – that’s protected  </vt:lpstr>
      <vt:lpstr>When it comes to saving, many don’t have the time or expertise </vt:lpstr>
      <vt:lpstr>Growing participation with default funds</vt:lpstr>
      <vt:lpstr>Plan Sponsors can help participants by using a Dynamic Default </vt:lpstr>
      <vt:lpstr>Traditional framework may not guarantee essential income</vt:lpstr>
      <vt:lpstr>We believe in guaranteeing essential income </vt:lpstr>
      <vt:lpstr>Let’s take a look at a holistic income plan that’s protected</vt:lpstr>
      <vt:lpstr>Moving forward: Let’s talk about making protected retirement income a reality </vt:lpstr>
      <vt:lpstr>Important information</vt:lpstr>
      <vt:lpstr>Disclosures</vt:lpstr>
      <vt:lpstr>Disclosures</vt:lpstr>
      <vt:lpstr>Disclosures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In-plan Guarantees &amp;  SECURE Act Guidance</dc:title>
  <dc:creator>Buckmaster, Ashley</dc:creator>
  <cp:lastModifiedBy>Buckmaster, Ashley</cp:lastModifiedBy>
  <cp:revision>8</cp:revision>
  <cp:lastPrinted>2024-02-01T19:03:52Z</cp:lastPrinted>
  <dcterms:created xsi:type="dcterms:W3CDTF">2021-07-30T14:58:13Z</dcterms:created>
  <dcterms:modified xsi:type="dcterms:W3CDTF">2024-06-20T12:39:13Z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0x0101001A6F73050F6844468BAB12C587612892</vt:lpwstr>
  </property>
  <property fmtid="{D5CDD505-2E9C-101B-9397-08002B2CF9AE}" pid="3" name="MSIP_Label_92ea8e88-16c4-4b55-a945-7bd6248db4bf_Enabled">
    <vt:lpwstr>true</vt:lpwstr>
  </property>
  <property fmtid="{D5CDD505-2E9C-101B-9397-08002B2CF9AE}" pid="4" name="MSIP_Label_92ea8e88-16c4-4b55-a945-7bd6248db4bf_SetDate">
    <vt:lpwstr>2024-01-02T17:47:18Z</vt:lpwstr>
  </property>
  <property fmtid="{D5CDD505-2E9C-101B-9397-08002B2CF9AE}" pid="5" name="MSIP_Label_92ea8e88-16c4-4b55-a945-7bd6248db4bf_Method">
    <vt:lpwstr>Standard</vt:lpwstr>
  </property>
  <property fmtid="{D5CDD505-2E9C-101B-9397-08002B2CF9AE}" pid="6" name="MSIP_Label_92ea8e88-16c4-4b55-a945-7bd6248db4bf_Name">
    <vt:lpwstr>Internal</vt:lpwstr>
  </property>
  <property fmtid="{D5CDD505-2E9C-101B-9397-08002B2CF9AE}" pid="7" name="MSIP_Label_92ea8e88-16c4-4b55-a945-7bd6248db4bf_SiteId">
    <vt:lpwstr>22140e4c-d390-45c2-b297-a26c516dc461</vt:lpwstr>
  </property>
  <property fmtid="{D5CDD505-2E9C-101B-9397-08002B2CF9AE}" pid="8" name="MSIP_Label_92ea8e88-16c4-4b55-a945-7bd6248db4bf_ActionId">
    <vt:lpwstr>052d24e6-8bba-48b5-b5b0-c998f8d07f02</vt:lpwstr>
  </property>
  <property fmtid="{D5CDD505-2E9C-101B-9397-08002B2CF9AE}" pid="9" name="MSIP_Label_92ea8e88-16c4-4b55-a945-7bd6248db4bf_ContentBits">
    <vt:lpwstr>0</vt:lpwstr>
  </property>
</Properties>
</file>