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2"/>
    <p:sldMasterId id="2147486085" r:id="rId3"/>
    <p:sldMasterId id="2147486251" r:id="rId4"/>
  </p:sldMasterIdLst>
  <p:notesMasterIdLst>
    <p:notesMasterId r:id="rId48"/>
  </p:notesMasterIdLst>
  <p:handoutMasterIdLst>
    <p:handoutMasterId r:id="rId49"/>
  </p:handoutMasterIdLst>
  <p:sldIdLst>
    <p:sldId id="1485" r:id="rId5"/>
    <p:sldId id="257" r:id="rId6"/>
    <p:sldId id="1653" r:id="rId7"/>
    <p:sldId id="333" r:id="rId8"/>
    <p:sldId id="334" r:id="rId9"/>
    <p:sldId id="337" r:id="rId10"/>
    <p:sldId id="338" r:id="rId11"/>
    <p:sldId id="342" r:id="rId12"/>
    <p:sldId id="1660" r:id="rId13"/>
    <p:sldId id="343" r:id="rId14"/>
    <p:sldId id="402" r:id="rId15"/>
    <p:sldId id="403" r:id="rId16"/>
    <p:sldId id="404" r:id="rId17"/>
    <p:sldId id="405" r:id="rId18"/>
    <p:sldId id="406" r:id="rId19"/>
    <p:sldId id="1655" r:id="rId20"/>
    <p:sldId id="407" r:id="rId21"/>
    <p:sldId id="410" r:id="rId22"/>
    <p:sldId id="411" r:id="rId23"/>
    <p:sldId id="412" r:id="rId24"/>
    <p:sldId id="413" r:id="rId25"/>
    <p:sldId id="1659" r:id="rId26"/>
    <p:sldId id="1567" r:id="rId27"/>
    <p:sldId id="1656" r:id="rId28"/>
    <p:sldId id="1657" r:id="rId29"/>
    <p:sldId id="1654" r:id="rId30"/>
    <p:sldId id="1571" r:id="rId31"/>
    <p:sldId id="1572" r:id="rId32"/>
    <p:sldId id="1574" r:id="rId33"/>
    <p:sldId id="981" r:id="rId34"/>
    <p:sldId id="1573" r:id="rId35"/>
    <p:sldId id="1545" r:id="rId36"/>
    <p:sldId id="1658" r:id="rId37"/>
    <p:sldId id="1576" r:id="rId38"/>
    <p:sldId id="1575" r:id="rId39"/>
    <p:sldId id="1561" r:id="rId40"/>
    <p:sldId id="1565" r:id="rId41"/>
    <p:sldId id="1562" r:id="rId42"/>
    <p:sldId id="1577" r:id="rId43"/>
    <p:sldId id="1579" r:id="rId44"/>
    <p:sldId id="821" r:id="rId45"/>
    <p:sldId id="1578" r:id="rId46"/>
    <p:sldId id="1082" r:id="rId47"/>
  </p:sldIdLst>
  <p:sldSz cx="13004800" cy="9753600"/>
  <p:notesSz cx="7010400" cy="9296400"/>
  <p:defaultTextStyle>
    <a:defPPr>
      <a:defRPr lang="en-US"/>
    </a:defPPr>
    <a:lvl1pPr algn="l" rtl="0" eaLnBrk="0" fontAlgn="base" hangingPunct="0">
      <a:spcBef>
        <a:spcPct val="0"/>
      </a:spcBef>
      <a:spcAft>
        <a:spcPct val="0"/>
      </a:spcAft>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1pPr>
    <a:lvl2pPr marL="457200" algn="l" rtl="0" eaLnBrk="0" fontAlgn="base" hangingPunct="0">
      <a:spcBef>
        <a:spcPct val="0"/>
      </a:spcBef>
      <a:spcAft>
        <a:spcPct val="0"/>
      </a:spcAft>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2pPr>
    <a:lvl3pPr marL="914400" algn="l" rtl="0" eaLnBrk="0" fontAlgn="base" hangingPunct="0">
      <a:spcBef>
        <a:spcPct val="0"/>
      </a:spcBef>
      <a:spcAft>
        <a:spcPct val="0"/>
      </a:spcAft>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3pPr>
    <a:lvl4pPr marL="1371600" algn="l" rtl="0" eaLnBrk="0" fontAlgn="base" hangingPunct="0">
      <a:spcBef>
        <a:spcPct val="0"/>
      </a:spcBef>
      <a:spcAft>
        <a:spcPct val="0"/>
      </a:spcAft>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4pPr>
    <a:lvl5pPr marL="1828800" algn="l" rtl="0" eaLnBrk="0" fontAlgn="base" hangingPunct="0">
      <a:spcBef>
        <a:spcPct val="0"/>
      </a:spcBef>
      <a:spcAft>
        <a:spcPct val="0"/>
      </a:spcAft>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5pPr>
    <a:lvl6pPr marL="2286000" algn="l" defTabSz="914400" rtl="0" eaLnBrk="1" latinLnBrk="0" hangingPunct="1">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6pPr>
    <a:lvl7pPr marL="2743200" algn="l" defTabSz="914400" rtl="0" eaLnBrk="1" latinLnBrk="0" hangingPunct="1">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7pPr>
    <a:lvl8pPr marL="3200400" algn="l" defTabSz="914400" rtl="0" eaLnBrk="1" latinLnBrk="0" hangingPunct="1">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8pPr>
    <a:lvl9pPr marL="3657600" algn="l" defTabSz="914400" rtl="0" eaLnBrk="1" latinLnBrk="0" hangingPunct="1">
      <a:defRPr sz="3800" kern="1200">
        <a:solidFill>
          <a:srgbClr val="000000"/>
        </a:solidFill>
        <a:latin typeface="Arial Unicode MS" panose="020B0604020202020204" pitchFamily="34" charset="-128"/>
        <a:ea typeface="ヒラギノ明朝 ProN W3" pitchFamily="-103" charset="-128"/>
        <a:cs typeface="+mn-cs"/>
        <a:sym typeface="Arial Unicode MS" panose="020B0604020202020204" pitchFamily="34" charset="-128"/>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99FF"/>
    <a:srgbClr val="0066FF"/>
    <a:srgbClr val="33CC33"/>
    <a:srgbClr val="0080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69565" autoAdjust="0"/>
  </p:normalViewPr>
  <p:slideViewPr>
    <p:cSldViewPr>
      <p:cViewPr varScale="1">
        <p:scale>
          <a:sx n="53" d="100"/>
          <a:sy n="53" d="100"/>
        </p:scale>
        <p:origin x="1104" y="72"/>
      </p:cViewPr>
      <p:guideLst>
        <p:guide orient="horz" pos="3072"/>
        <p:guide pos="4096"/>
      </p:guideLst>
    </p:cSldViewPr>
  </p:slideViewPr>
  <p:outlineViewPr>
    <p:cViewPr>
      <p:scale>
        <a:sx n="33" d="100"/>
        <a:sy n="33" d="100"/>
      </p:scale>
      <p:origin x="0" y="-69610"/>
    </p:cViewPr>
  </p:outlineViewPr>
  <p:notesTextViewPr>
    <p:cViewPr>
      <p:scale>
        <a:sx n="100" d="100"/>
        <a:sy n="100" d="100"/>
      </p:scale>
      <p:origin x="0" y="0"/>
    </p:cViewPr>
  </p:notesTextViewPr>
  <p:sorterViewPr>
    <p:cViewPr>
      <p:scale>
        <a:sx n="67" d="100"/>
        <a:sy n="67" d="100"/>
      </p:scale>
      <p:origin x="0" y="-2898"/>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lvl1pPr defTabSz="931758" eaLnBrk="1" hangingPunct="1">
              <a:defRPr sz="1200">
                <a:solidFill>
                  <a:schemeClr val="tx1"/>
                </a:solidFill>
                <a:effectLst/>
                <a:latin typeface="Arial Unicode MS" pitchFamily="-103" charset="0"/>
                <a:ea typeface="ヒラギノ明朝 ProN W3" pitchFamily="-103" charset="-128"/>
                <a:cs typeface="ヒラギノ明朝 ProN W3" pitchFamily="-103" charset="-128"/>
                <a:sym typeface="Arial Unicode MS" pitchFamily="-103" charset="0"/>
              </a:defRPr>
            </a:lvl1pPr>
          </a:lstStyle>
          <a:p>
            <a:pPr>
              <a:defRPr/>
            </a:pPr>
            <a:endParaRPr lang="en-US" dirty="0"/>
          </a:p>
        </p:txBody>
      </p:sp>
      <p:sp>
        <p:nvSpPr>
          <p:cNvPr id="1054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lvl1pPr algn="r" defTabSz="931758" eaLnBrk="1" hangingPunct="1">
              <a:defRPr sz="1200">
                <a:solidFill>
                  <a:schemeClr val="tx1"/>
                </a:solidFill>
                <a:effectLst/>
                <a:latin typeface="Arial Unicode MS" panose="020B0604020202020204" pitchFamily="34" charset="-128"/>
                <a:ea typeface="ヒラギノ明朝 ProN W3" pitchFamily="-103" charset="-128"/>
                <a:sym typeface="Arial Unicode MS" panose="020B0604020202020204" pitchFamily="34" charset="-128"/>
              </a:defRPr>
            </a:lvl1pPr>
          </a:lstStyle>
          <a:p>
            <a:pPr>
              <a:defRPr/>
            </a:pPr>
            <a:fld id="{35917BEE-1934-4E23-AB0F-002C01D68A8A}" type="datetime1">
              <a:rPr lang="en-US" altLang="en-US"/>
              <a:pPr>
                <a:defRPr/>
              </a:pPr>
              <a:t>7/24/2023</a:t>
            </a:fld>
            <a:endParaRPr lang="en-US" altLang="en-US" dirty="0"/>
          </a:p>
        </p:txBody>
      </p:sp>
      <p:sp>
        <p:nvSpPr>
          <p:cNvPr id="1054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3173" tIns="46586" rIns="93173" bIns="46586" numCol="1" anchor="b" anchorCtr="0" compatLnSpc="1">
            <a:prstTxWarp prst="textNoShape">
              <a:avLst/>
            </a:prstTxWarp>
          </a:bodyPr>
          <a:lstStyle>
            <a:lvl1pPr defTabSz="931758" eaLnBrk="1" hangingPunct="1">
              <a:defRPr sz="1200">
                <a:solidFill>
                  <a:schemeClr val="tx1"/>
                </a:solidFill>
                <a:effectLst/>
                <a:latin typeface="Arial Unicode MS" pitchFamily="-103" charset="0"/>
                <a:ea typeface="ヒラギノ明朝 ProN W3" pitchFamily="-103" charset="-128"/>
                <a:cs typeface="ヒラギノ明朝 ProN W3" pitchFamily="-103" charset="-128"/>
                <a:sym typeface="Arial Unicode MS" pitchFamily="-103" charset="0"/>
              </a:defRPr>
            </a:lvl1pPr>
          </a:lstStyle>
          <a:p>
            <a:pPr>
              <a:defRPr/>
            </a:pPr>
            <a:endParaRPr lang="en-US" dirty="0"/>
          </a:p>
        </p:txBody>
      </p:sp>
      <p:sp>
        <p:nvSpPr>
          <p:cNvPr id="1054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3173" tIns="46586" rIns="93173" bIns="46586" numCol="1" anchor="b" anchorCtr="0" compatLnSpc="1">
            <a:prstTxWarp prst="textNoShape">
              <a:avLst/>
            </a:prstTxWarp>
          </a:bodyPr>
          <a:lstStyle>
            <a:lvl1pPr algn="r" defTabSz="931758" eaLnBrk="1" hangingPunct="1">
              <a:defRPr sz="1200">
                <a:solidFill>
                  <a:schemeClr val="tx1"/>
                </a:solidFill>
                <a:effectLst/>
                <a:latin typeface="Arial Unicode MS" panose="020B0604020202020204" pitchFamily="34" charset="-128"/>
                <a:ea typeface="ヒラギノ明朝 ProN W3" pitchFamily="-103" charset="-128"/>
                <a:sym typeface="Arial Unicode MS" panose="020B0604020202020204" pitchFamily="34" charset="-128"/>
              </a:defRPr>
            </a:lvl1pPr>
          </a:lstStyle>
          <a:p>
            <a:pPr>
              <a:defRPr/>
            </a:pPr>
            <a:fld id="{674AD882-F21A-4EB4-B8EA-70A1E56D1611}" type="slidenum">
              <a:rPr lang="en-US" altLang="en-US"/>
              <a:pPr>
                <a:defRPr/>
              </a:pPr>
              <a:t>‹#›</a:t>
            </a:fld>
            <a:endParaRPr lang="en-US" altLang="en-US" dirty="0"/>
          </a:p>
        </p:txBody>
      </p:sp>
    </p:spTree>
    <p:extLst>
      <p:ext uri="{BB962C8B-B14F-4D97-AF65-F5344CB8AC3E}">
        <p14:creationId xmlns:p14="http://schemas.microsoft.com/office/powerpoint/2010/main" val="2758767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lvl1pPr defTabSz="931758" eaLnBrk="1" hangingPunct="1">
              <a:defRPr sz="1200">
                <a:solidFill>
                  <a:schemeClr val="tx1"/>
                </a:solidFill>
                <a:effectLst/>
                <a:latin typeface="Arial Unicode MS" pitchFamily="-103" charset="0"/>
                <a:ea typeface="ヒラギノ明朝 ProN W3" pitchFamily="-103" charset="-128"/>
                <a:cs typeface="ヒラギノ明朝 ProN W3" pitchFamily="-103" charset="-128"/>
                <a:sym typeface="Arial Unicode MS" pitchFamily="-103" charset="0"/>
              </a:defRPr>
            </a:lvl1pPr>
          </a:lstStyle>
          <a:p>
            <a:pPr>
              <a:defRPr/>
            </a:pPr>
            <a:endParaRPr lang="en-US" dirty="0"/>
          </a:p>
        </p:txBody>
      </p:sp>
      <p:sp>
        <p:nvSpPr>
          <p:cNvPr id="1034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lvl1pPr algn="r" defTabSz="931758" eaLnBrk="1" hangingPunct="1">
              <a:defRPr sz="1200">
                <a:solidFill>
                  <a:schemeClr val="tx1"/>
                </a:solidFill>
                <a:effectLst/>
                <a:latin typeface="Arial Unicode MS" panose="020B0604020202020204" pitchFamily="34" charset="-128"/>
                <a:ea typeface="ヒラギノ明朝 ProN W3" pitchFamily="-103" charset="-128"/>
                <a:sym typeface="Arial Unicode MS" panose="020B0604020202020204" pitchFamily="34" charset="-128"/>
              </a:defRPr>
            </a:lvl1pPr>
          </a:lstStyle>
          <a:p>
            <a:pPr>
              <a:defRPr/>
            </a:pPr>
            <a:fld id="{EFDCA284-1052-495D-BFCD-4BDC7FF58FEF}" type="datetime1">
              <a:rPr lang="en-US" altLang="en-US"/>
              <a:pPr>
                <a:defRPr/>
              </a:pPr>
              <a:t>7/24/2023</a:t>
            </a:fld>
            <a:endParaRPr lang="en-US" altLang="en-US" dirty="0"/>
          </a:p>
        </p:txBody>
      </p:sp>
      <p:sp>
        <p:nvSpPr>
          <p:cNvPr id="284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p:spPr>
        <p:txBody>
          <a:bodyPr vert="horz" wrap="square" lIns="93173" tIns="46586" rIns="93173"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3173" tIns="46586" rIns="93173" bIns="46586" numCol="1" anchor="b" anchorCtr="0" compatLnSpc="1">
            <a:prstTxWarp prst="textNoShape">
              <a:avLst/>
            </a:prstTxWarp>
          </a:bodyPr>
          <a:lstStyle>
            <a:lvl1pPr defTabSz="931758" eaLnBrk="1" hangingPunct="1">
              <a:defRPr sz="1200">
                <a:solidFill>
                  <a:schemeClr val="tx1"/>
                </a:solidFill>
                <a:effectLst/>
                <a:latin typeface="Arial Unicode MS" pitchFamily="-103" charset="0"/>
                <a:ea typeface="ヒラギノ明朝 ProN W3" pitchFamily="-103" charset="-128"/>
                <a:cs typeface="ヒラギノ明朝 ProN W3" pitchFamily="-103" charset="-128"/>
                <a:sym typeface="Arial Unicode MS" pitchFamily="-103" charset="0"/>
              </a:defRPr>
            </a:lvl1pPr>
          </a:lstStyle>
          <a:p>
            <a:pPr>
              <a:defRPr/>
            </a:pPr>
            <a:endParaRPr lang="en-US" dirty="0"/>
          </a:p>
        </p:txBody>
      </p:sp>
      <p:sp>
        <p:nvSpPr>
          <p:cNvPr id="103431"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73" tIns="46586" rIns="93173" bIns="46586" numCol="1" anchor="b" anchorCtr="0" compatLnSpc="1">
            <a:prstTxWarp prst="textNoShape">
              <a:avLst/>
            </a:prstTxWarp>
          </a:bodyPr>
          <a:lstStyle>
            <a:lvl1pPr algn="r" defTabSz="931758" eaLnBrk="1" hangingPunct="1">
              <a:defRPr sz="1200">
                <a:solidFill>
                  <a:schemeClr val="tx1"/>
                </a:solidFill>
                <a:effectLst/>
                <a:latin typeface="Arial Unicode MS" panose="020B0604020202020204" pitchFamily="34" charset="-128"/>
                <a:ea typeface="ヒラギノ明朝 ProN W3" pitchFamily="-103" charset="-128"/>
                <a:sym typeface="Arial Unicode MS" panose="020B0604020202020204" pitchFamily="34" charset="-128"/>
              </a:defRPr>
            </a:lvl1pPr>
          </a:lstStyle>
          <a:p>
            <a:pPr>
              <a:defRPr/>
            </a:pPr>
            <a:fld id="{CF180613-2199-4C53-9536-DE449C4E2595}" type="slidenum">
              <a:rPr lang="en-US" altLang="en-US"/>
              <a:pPr>
                <a:defRPr/>
              </a:pPr>
              <a:t>‹#›</a:t>
            </a:fld>
            <a:endParaRPr lang="en-US" altLang="en-US" dirty="0"/>
          </a:p>
        </p:txBody>
      </p:sp>
    </p:spTree>
    <p:extLst>
      <p:ext uri="{BB962C8B-B14F-4D97-AF65-F5344CB8AC3E}">
        <p14:creationId xmlns:p14="http://schemas.microsoft.com/office/powerpoint/2010/main" val="94198180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Unicode MS" pitchFamily="-103"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Unicode MS" pitchFamily="-103" charset="0"/>
        <a:ea typeface="ＭＳ Ｐゴシック" pitchFamily="-103" charset="-128"/>
        <a:cs typeface="+mn-cs"/>
      </a:defRPr>
    </a:lvl2pPr>
    <a:lvl3pPr marL="914400" algn="l" rtl="0" eaLnBrk="0" fontAlgn="base" hangingPunct="0">
      <a:spcBef>
        <a:spcPct val="0"/>
      </a:spcBef>
      <a:spcAft>
        <a:spcPct val="0"/>
      </a:spcAft>
      <a:defRPr sz="1200" kern="1200">
        <a:solidFill>
          <a:schemeClr val="tx1"/>
        </a:solidFill>
        <a:latin typeface="Arial Unicode MS" pitchFamily="-103" charset="0"/>
        <a:ea typeface="ＭＳ Ｐゴシック" pitchFamily="-103" charset="-128"/>
        <a:cs typeface="+mn-cs"/>
      </a:defRPr>
    </a:lvl3pPr>
    <a:lvl4pPr marL="1371600" algn="l" rtl="0" eaLnBrk="0" fontAlgn="base" hangingPunct="0">
      <a:spcBef>
        <a:spcPct val="0"/>
      </a:spcBef>
      <a:spcAft>
        <a:spcPct val="0"/>
      </a:spcAft>
      <a:defRPr sz="1200" kern="1200">
        <a:solidFill>
          <a:schemeClr val="tx1"/>
        </a:solidFill>
        <a:latin typeface="Arial Unicode MS" pitchFamily="-103" charset="0"/>
        <a:ea typeface="ＭＳ Ｐゴシック" pitchFamily="-103" charset="-128"/>
        <a:cs typeface="+mn-cs"/>
      </a:defRPr>
    </a:lvl4pPr>
    <a:lvl5pPr marL="1828800" algn="l" rtl="0" eaLnBrk="0" fontAlgn="base" hangingPunct="0">
      <a:spcBef>
        <a:spcPct val="0"/>
      </a:spcBef>
      <a:spcAft>
        <a:spcPct val="0"/>
      </a:spcAft>
      <a:defRPr sz="1200" kern="1200">
        <a:solidFill>
          <a:schemeClr val="tx1"/>
        </a:solidFill>
        <a:latin typeface="Arial Unicode MS" pitchFamily="-103" charset="0"/>
        <a:ea typeface="ＭＳ Ｐゴシック" pitchFamily="-10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Unicode MS" panose="020B0604020202020204" pitchFamily="34" charset="-128"/>
            </a:endParaRP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1pPr>
            <a:lvl2pPr marL="742950" indent="-28575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2pPr>
            <a:lvl3pPr marL="1143000" indent="-22860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3pPr>
            <a:lvl4pPr marL="1600200" indent="-22860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4pPr>
            <a:lvl5pPr marL="2057400" indent="-22860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5pPr>
            <a:lvl6pPr marL="25146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6pPr>
            <a:lvl7pPr marL="29718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7pPr>
            <a:lvl8pPr marL="34290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8pPr>
            <a:lvl9pPr marL="38862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9pPr>
          </a:lstStyle>
          <a:p>
            <a:fld id="{AF8A10C6-752B-4A34-86AF-399FAF3AB91B}" type="slidenum">
              <a:rPr lang="en-US" altLang="en-US" sz="1200" smtClean="0"/>
              <a:pPr/>
              <a:t>1</a:t>
            </a:fld>
            <a:endParaRPr lang="en-US" altLang="en-US" sz="1200" dirty="0"/>
          </a:p>
        </p:txBody>
      </p:sp>
    </p:spTree>
    <p:extLst>
      <p:ext uri="{BB962C8B-B14F-4D97-AF65-F5344CB8AC3E}">
        <p14:creationId xmlns:p14="http://schemas.microsoft.com/office/powerpoint/2010/main" val="420232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an individual is a disabled veteran does not mean they need an accommodation or unable to perform the essential functions of a position. </a:t>
            </a:r>
          </a:p>
          <a:p>
            <a:r>
              <a:rPr lang="en-US" dirty="0"/>
              <a:t>Can be 100% disabled under Veterans’ Preference and still be eligible to work </a:t>
            </a:r>
          </a:p>
          <a:p>
            <a:endParaRPr lang="en-US" dirty="0"/>
          </a:p>
          <a:p>
            <a:r>
              <a:rPr lang="en-US" dirty="0"/>
              <a:t>Not only qualify for veterans’ preference, generally, but the preference given if more than one person applies who is eligible for VP </a:t>
            </a:r>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13</a:t>
            </a:fld>
            <a:endParaRPr lang="en-US" altLang="en-US" dirty="0"/>
          </a:p>
        </p:txBody>
      </p:sp>
    </p:spTree>
    <p:extLst>
      <p:ext uri="{BB962C8B-B14F-4D97-AF65-F5344CB8AC3E}">
        <p14:creationId xmlns:p14="http://schemas.microsoft.com/office/powerpoint/2010/main" val="114181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1.01(14) is the definition of veteran – served in active military and honorable discharge. </a:t>
            </a:r>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14</a:t>
            </a:fld>
            <a:endParaRPr lang="en-US" altLang="en-US" dirty="0"/>
          </a:p>
        </p:txBody>
      </p:sp>
    </p:spTree>
    <p:extLst>
      <p:ext uri="{BB962C8B-B14F-4D97-AF65-F5344CB8AC3E}">
        <p14:creationId xmlns:p14="http://schemas.microsoft.com/office/powerpoint/2010/main" val="64859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Displacing whoever you did hire </a:t>
            </a:r>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15</a:t>
            </a:fld>
            <a:endParaRPr lang="en-US" altLang="en-US" dirty="0"/>
          </a:p>
        </p:txBody>
      </p:sp>
    </p:spTree>
    <p:extLst>
      <p:ext uri="{BB962C8B-B14F-4D97-AF65-F5344CB8AC3E}">
        <p14:creationId xmlns:p14="http://schemas.microsoft.com/office/powerpoint/2010/main" val="12991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50900"/>
            <a:ext cx="4413250" cy="3311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FD65C-EF83-46CE-BD50-1255FA847B96}" type="slidenum">
              <a:rPr lang="en-US" smtClean="0"/>
              <a:t>18</a:t>
            </a:fld>
            <a:endParaRPr lang="en-US" dirty="0"/>
          </a:p>
        </p:txBody>
      </p:sp>
    </p:spTree>
    <p:extLst>
      <p:ext uri="{BB962C8B-B14F-4D97-AF65-F5344CB8AC3E}">
        <p14:creationId xmlns:p14="http://schemas.microsoft.com/office/powerpoint/2010/main" val="237199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850900"/>
            <a:ext cx="4413250" cy="3311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FD65C-EF83-46CE-BD50-1255FA847B96}" type="slidenum">
              <a:rPr lang="en-US" smtClean="0"/>
              <a:t>21</a:t>
            </a:fld>
            <a:endParaRPr lang="en-US" dirty="0"/>
          </a:p>
        </p:txBody>
      </p:sp>
    </p:spTree>
    <p:extLst>
      <p:ext uri="{BB962C8B-B14F-4D97-AF65-F5344CB8AC3E}">
        <p14:creationId xmlns:p14="http://schemas.microsoft.com/office/powerpoint/2010/main" val="2368731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22</a:t>
            </a:fld>
            <a:endParaRPr lang="en-US" altLang="en-US" dirty="0"/>
          </a:p>
        </p:txBody>
      </p:sp>
    </p:spTree>
    <p:extLst>
      <p:ext uri="{BB962C8B-B14F-4D97-AF65-F5344CB8AC3E}">
        <p14:creationId xmlns:p14="http://schemas.microsoft.com/office/powerpoint/2010/main" val="384976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23</a:t>
            </a:fld>
            <a:endParaRPr lang="en-US" altLang="en-US" dirty="0"/>
          </a:p>
        </p:txBody>
      </p:sp>
    </p:spTree>
    <p:extLst>
      <p:ext uri="{BB962C8B-B14F-4D97-AF65-F5344CB8AC3E}">
        <p14:creationId xmlns:p14="http://schemas.microsoft.com/office/powerpoint/2010/main" val="125216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27</a:t>
            </a:fld>
            <a:endParaRPr lang="en-US" altLang="en-US" dirty="0"/>
          </a:p>
        </p:txBody>
      </p:sp>
    </p:spTree>
    <p:extLst>
      <p:ext uri="{BB962C8B-B14F-4D97-AF65-F5344CB8AC3E}">
        <p14:creationId xmlns:p14="http://schemas.microsoft.com/office/powerpoint/2010/main" val="300101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28</a:t>
            </a:fld>
            <a:endParaRPr lang="en-US" altLang="en-US" dirty="0"/>
          </a:p>
        </p:txBody>
      </p:sp>
    </p:spTree>
    <p:extLst>
      <p:ext uri="{BB962C8B-B14F-4D97-AF65-F5344CB8AC3E}">
        <p14:creationId xmlns:p14="http://schemas.microsoft.com/office/powerpoint/2010/main" val="27558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29</a:t>
            </a:fld>
            <a:endParaRPr lang="en-US" altLang="en-US" dirty="0"/>
          </a:p>
        </p:txBody>
      </p:sp>
    </p:spTree>
    <p:extLst>
      <p:ext uri="{BB962C8B-B14F-4D97-AF65-F5344CB8AC3E}">
        <p14:creationId xmlns:p14="http://schemas.microsoft.com/office/powerpoint/2010/main" val="253261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318E80E-0200-4C12-9820-DDFD67B068C5}" type="slidenum">
              <a:rPr lang="en-US" smtClean="0"/>
              <a:t>2</a:t>
            </a:fld>
            <a:endParaRPr lang="en-US" dirty="0"/>
          </a:p>
        </p:txBody>
      </p:sp>
      <p:sp>
        <p:nvSpPr>
          <p:cNvPr id="5" name="Date Placeholder 4">
            <a:extLst>
              <a:ext uri="{FF2B5EF4-FFF2-40B4-BE49-F238E27FC236}">
                <a16:creationId xmlns:a16="http://schemas.microsoft.com/office/drawing/2014/main" id="{A7790468-28B3-4016-B712-0417FC7AFDF1}"/>
              </a:ext>
            </a:extLst>
          </p:cNvPr>
          <p:cNvSpPr>
            <a:spLocks noGrp="1"/>
          </p:cNvSpPr>
          <p:nvPr>
            <p:ph type="dt" idx="1"/>
          </p:nvPr>
        </p:nvSpPr>
        <p:spPr/>
        <p:txBody>
          <a:bodyPr/>
          <a:lstStyle/>
          <a:p>
            <a:fld id="{AC273EB1-888B-4538-A2C5-B34BFA5EC547}" type="datetimeyyyy">
              <a:rPr lang="en-US" smtClean="0"/>
              <a:t>2023</a:t>
            </a:fld>
            <a:endParaRPr lang="en-US" dirty="0"/>
          </a:p>
        </p:txBody>
      </p:sp>
    </p:spTree>
    <p:extLst>
      <p:ext uri="{BB962C8B-B14F-4D97-AF65-F5344CB8AC3E}">
        <p14:creationId xmlns:p14="http://schemas.microsoft.com/office/powerpoint/2010/main" val="154661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mn-lt"/>
                <a:cs typeface="Times New Roman" panose="02020603050405020304" pitchFamily="18" charset="0"/>
              </a:rPr>
              <a:t>Consider what happens when your long time employee Joe, all of the sudden doesn’t show up to work one day.  On day 2, Joe’s co-worker stumbles on his mugshot on-line announcing that Joe was arrested for assault and battery and he brings it to your attention.  Later that day, Joe calls and says he’s in jail, but he’ll be out on bail by the  end  of the day and back to work the next day.  He says he was protecting his girlfriend at a bar and  got into a fight with a  drunken patron.  Joe’s job duties require him to go to customer’s homes and you’re not sure whether you can or should bring him back.   </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Let’s talk first about the EEOC’s position on arrests.  Because of the disproportionate numbers of African Americans and Hispanics arrested and the fact that arrests don’t necessarily establish criminal conduct, according to the EEOC an employer’s use of arrest records may have a disparate impact on minorities and be discriminatory.  EEOC does allow employers to inquire about the circumstances of arrest if it would  make the individual unfit for the job.  </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Unlike arrests records, conviction will usually serve as sufficient evidence of criminal conduct.  Provided that it is job related and  consistent with business necessity.  </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Given that an employer can use conduct underlying an arrest as the basis for employment decisions, or convictions, how should an employer go about obtaining that information:</a:t>
            </a:r>
          </a:p>
          <a:p>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If uses a third party to run background checks, FCRA applies. Requires the employer to </a:t>
            </a:r>
          </a:p>
          <a:p>
            <a:pPr marL="228600" indent="-228600">
              <a:buFont typeface="+mj-lt"/>
              <a:buAutoNum type="arabicPeriod"/>
            </a:pPr>
            <a:r>
              <a:rPr lang="en-US" sz="1000" dirty="0">
                <a:latin typeface="+mn-lt"/>
                <a:cs typeface="Times New Roman" panose="02020603050405020304" pitchFamily="18" charset="0"/>
              </a:rPr>
              <a:t>Disclose to employees that  the employer may conduct background  check; </a:t>
            </a:r>
          </a:p>
          <a:p>
            <a:pPr marL="228600" indent="-228600">
              <a:buFont typeface="+mj-lt"/>
              <a:buAutoNum type="arabicPeriod"/>
            </a:pPr>
            <a:r>
              <a:rPr lang="en-US" sz="1000" dirty="0">
                <a:latin typeface="+mn-lt"/>
                <a:cs typeface="Times New Roman" panose="02020603050405020304" pitchFamily="18" charset="0"/>
              </a:rPr>
              <a:t>Obtain a signed authorization from employee</a:t>
            </a:r>
          </a:p>
          <a:p>
            <a:pPr marL="228600" indent="-228600">
              <a:buFont typeface="+mj-lt"/>
              <a:buAutoNum type="arabicPeriod"/>
            </a:pPr>
            <a:r>
              <a:rPr lang="en-US" sz="1000" dirty="0">
                <a:latin typeface="+mn-lt"/>
                <a:cs typeface="Times New Roman" panose="02020603050405020304" pitchFamily="18" charset="0"/>
              </a:rPr>
              <a:t>Provide a summary of the  employee’s rights under FCRA</a:t>
            </a:r>
          </a:p>
          <a:p>
            <a:pPr marL="228600" indent="-228600">
              <a:buFont typeface="+mj-lt"/>
              <a:buAutoNum type="arabicPeriod"/>
            </a:pPr>
            <a:r>
              <a:rPr lang="en-US" sz="1000" dirty="0">
                <a:latin typeface="+mn-lt"/>
                <a:cs typeface="Times New Roman" panose="02020603050405020304" pitchFamily="18" charset="0"/>
              </a:rPr>
              <a:t>If adverse decision, notify employee in  writing, give them  a copy of the report, and give them time to respond – reasonable period of time</a:t>
            </a:r>
          </a:p>
          <a:p>
            <a:pPr marL="228600" indent="-228600">
              <a:buFont typeface="+mj-lt"/>
              <a:buAutoNum type="arabicPeriod"/>
            </a:pPr>
            <a:r>
              <a:rPr lang="en-US" sz="1000" dirty="0">
                <a:latin typeface="+mn-lt"/>
                <a:cs typeface="Times New Roman" panose="02020603050405020304" pitchFamily="18" charset="0"/>
              </a:rPr>
              <a:t>Written notice of action  taken</a:t>
            </a:r>
          </a:p>
          <a:p>
            <a:pPr marL="228600" indent="-228600">
              <a:buFont typeface="+mj-lt"/>
              <a:buAutoNum type="arabicPeriod"/>
            </a:pPr>
            <a:endParaRPr lang="en-US" sz="1000" dirty="0">
              <a:latin typeface="+mn-lt"/>
              <a:cs typeface="Times New Roman" panose="02020603050405020304" pitchFamily="18" charset="0"/>
            </a:endParaRPr>
          </a:p>
          <a:p>
            <a:r>
              <a:rPr lang="en-US" sz="1000" dirty="0">
                <a:latin typeface="+mn-lt"/>
                <a:cs typeface="Times New Roman" panose="02020603050405020304" pitchFamily="18" charset="0"/>
              </a:rPr>
              <a:t>So, what do we do about Joe?</a:t>
            </a:r>
          </a:p>
          <a:p>
            <a:pPr marL="171450" indent="-171450">
              <a:buFont typeface="Arial" panose="020B0604020202020204" pitchFamily="34" charset="0"/>
              <a:buChar char="•"/>
            </a:pPr>
            <a:r>
              <a:rPr lang="en-US" sz="1000" dirty="0">
                <a:latin typeface="+mn-lt"/>
                <a:cs typeface="Times New Roman" panose="02020603050405020304" pitchFamily="18" charset="0"/>
              </a:rPr>
              <a:t>Don’t have to ignore arrest or wait for criminal process to conclude before addressing.</a:t>
            </a:r>
          </a:p>
          <a:p>
            <a:pPr marL="171450" indent="-171450">
              <a:buFont typeface="Arial" panose="020B0604020202020204" pitchFamily="34" charset="0"/>
              <a:buChar char="•"/>
            </a:pPr>
            <a:r>
              <a:rPr lang="en-US" sz="1000" dirty="0">
                <a:latin typeface="+mn-lt"/>
                <a:cs typeface="Times New Roman" panose="02020603050405020304" pitchFamily="18" charset="0"/>
              </a:rPr>
              <a:t>Ask Joe about (but remember the Fifth).  </a:t>
            </a:r>
          </a:p>
          <a:p>
            <a:pPr marL="171450" indent="-171450">
              <a:buFont typeface="Arial" panose="020B0604020202020204" pitchFamily="34" charset="0"/>
              <a:buChar char="•"/>
            </a:pPr>
            <a:r>
              <a:rPr lang="en-US" sz="1000" dirty="0">
                <a:latin typeface="+mn-lt"/>
                <a:cs typeface="Times New Roman" panose="02020603050405020304" pitchFamily="18" charset="0"/>
              </a:rPr>
              <a:t>Ask for police/arrest report, etc.</a:t>
            </a:r>
          </a:p>
          <a:p>
            <a:pPr marL="171450" indent="-171450">
              <a:buFont typeface="Arial" panose="020B0604020202020204" pitchFamily="34" charset="0"/>
              <a:buChar char="•"/>
            </a:pPr>
            <a:r>
              <a:rPr lang="en-US" sz="1000" dirty="0">
                <a:latin typeface="+mn-lt"/>
                <a:cs typeface="Times New Roman" panose="02020603050405020304" pitchFamily="18" charset="0"/>
              </a:rPr>
              <a:t>Is it job related?</a:t>
            </a:r>
          </a:p>
          <a:p>
            <a:pPr marL="171450" indent="-171450">
              <a:buFont typeface="Arial" panose="020B0604020202020204" pitchFamily="34" charset="0"/>
              <a:buChar char="•"/>
            </a:pPr>
            <a:r>
              <a:rPr lang="en-US" sz="1000" dirty="0">
                <a:latin typeface="+mn-lt"/>
                <a:cs typeface="Times New Roman" panose="02020603050405020304" pitchFamily="18" charset="0"/>
              </a:rPr>
              <a:t>Continuing authorization.</a:t>
            </a:r>
          </a:p>
          <a:p>
            <a:pPr eaLnBrk="1" hangingPunct="1"/>
            <a:endParaRPr lang="en-US" altLang="en-US" dirty="0">
              <a:latin typeface="Arial Unicode MS" panose="020B0604020202020204" pitchFamily="34" charset="-128"/>
            </a:endParaRPr>
          </a:p>
        </p:txBody>
      </p:sp>
    </p:spTree>
    <p:extLst>
      <p:ext uri="{BB962C8B-B14F-4D97-AF65-F5344CB8AC3E}">
        <p14:creationId xmlns:p14="http://schemas.microsoft.com/office/powerpoint/2010/main" val="126503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31</a:t>
            </a:fld>
            <a:endParaRPr lang="en-US" altLang="en-US" dirty="0"/>
          </a:p>
        </p:txBody>
      </p:sp>
    </p:spTree>
    <p:extLst>
      <p:ext uri="{BB962C8B-B14F-4D97-AF65-F5344CB8AC3E}">
        <p14:creationId xmlns:p14="http://schemas.microsoft.com/office/powerpoint/2010/main" val="182529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chemeClr val="accent1"/>
                </a:solidFill>
              </a:rPr>
              <a:t>First Amendment </a:t>
            </a:r>
            <a:r>
              <a:rPr lang="en-US" dirty="0"/>
              <a:t>– Freedom of speech, religion, right to assemble </a:t>
            </a:r>
          </a:p>
          <a:p>
            <a:endParaRPr lang="en-US" dirty="0"/>
          </a:p>
          <a:p>
            <a:r>
              <a:rPr lang="en-US" b="1" dirty="0">
                <a:solidFill>
                  <a:schemeClr val="accent1"/>
                </a:solidFill>
              </a:rPr>
              <a:t>Fourth Amendment </a:t>
            </a:r>
            <a:r>
              <a:rPr lang="en-US" dirty="0"/>
              <a:t>– Prohibition on unlawful searches and seizures</a:t>
            </a:r>
          </a:p>
          <a:p>
            <a:endParaRPr lang="en-US" dirty="0"/>
          </a:p>
          <a:p>
            <a:r>
              <a:rPr lang="en-US" b="1" dirty="0">
                <a:solidFill>
                  <a:schemeClr val="accent1"/>
                </a:solidFill>
              </a:rPr>
              <a:t>Fifth Amendment </a:t>
            </a:r>
            <a:r>
              <a:rPr lang="en-US" dirty="0"/>
              <a:t>– Right Against Self-Incrimination</a:t>
            </a:r>
          </a:p>
          <a:p>
            <a:endParaRPr lang="en-US" dirty="0"/>
          </a:p>
          <a:p>
            <a:r>
              <a:rPr lang="en-US" b="1" dirty="0">
                <a:solidFill>
                  <a:schemeClr val="accent1"/>
                </a:solidFill>
              </a:rPr>
              <a:t>Fourteenth Amendment </a:t>
            </a:r>
            <a:r>
              <a:rPr lang="en-US" dirty="0"/>
              <a:t>– Provides for equal protection and due process </a:t>
            </a:r>
          </a:p>
          <a:p>
            <a:endParaRPr lang="en-US" dirty="0"/>
          </a:p>
          <a:p>
            <a:r>
              <a:rPr lang="en-US" sz="1200" dirty="0">
                <a:latin typeface="Times New Roman" panose="02020603050405020304" pitchFamily="18" charset="0"/>
                <a:cs typeface="Times New Roman" panose="02020603050405020304" pitchFamily="18" charset="0"/>
              </a:rPr>
              <a:t>Prior to taking any action against an employee, Public Employers need to be mindful of various constitutional and statutory rights that may be implicated during the process.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First, is the First Amendment (freedom of speech, religion, right to assemble). Then, during the investigative process, the Fourth Amendment (prohibition  on unlawful searches and seizures) and the Fifth Amendment (right against self-incrimination) may be implicated. Finally, the Fourteenth Amendment (which provides for equal protection and due process) is implicated during the pre-and post disciplinary process. </a:t>
            </a:r>
          </a:p>
          <a:p>
            <a:endParaRPr lang="en-US" altLang="en-US" dirty="0">
              <a:latin typeface="Arial Unicode MS" panose="020B0604020202020204" pitchFamily="34"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1pPr>
            <a:lvl2pPr marL="742950" indent="-28575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2pPr>
            <a:lvl3pPr marL="1143000" indent="-22860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3pPr>
            <a:lvl4pPr marL="1600200" indent="-22860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4pPr>
            <a:lvl5pPr marL="2057400" indent="-228600" defTabSz="930275">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5pPr>
            <a:lvl6pPr marL="25146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6pPr>
            <a:lvl7pPr marL="29718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7pPr>
            <a:lvl8pPr marL="34290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8pPr>
            <a:lvl9pPr marL="3886200" indent="-228600" defTabSz="930275"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9pPr>
          </a:lstStyle>
          <a:p>
            <a:fld id="{2AF17BB1-AAB4-45D7-A5B1-81D9364D77E8}" type="slidenum">
              <a:rPr lang="en-US" altLang="en-US" sz="1200" smtClean="0"/>
              <a:pPr/>
              <a:t>32</a:t>
            </a:fld>
            <a:endParaRPr lang="en-US" altLang="en-US" sz="1200" dirty="0"/>
          </a:p>
        </p:txBody>
      </p:sp>
    </p:spTree>
    <p:extLst>
      <p:ext uri="{BB962C8B-B14F-4D97-AF65-F5344CB8AC3E}">
        <p14:creationId xmlns:p14="http://schemas.microsoft.com/office/powerpoint/2010/main" val="923290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33</a:t>
            </a:fld>
            <a:endParaRPr lang="en-US" altLang="en-US" dirty="0"/>
          </a:p>
        </p:txBody>
      </p:sp>
    </p:spTree>
    <p:extLst>
      <p:ext uri="{BB962C8B-B14F-4D97-AF65-F5344CB8AC3E}">
        <p14:creationId xmlns:p14="http://schemas.microsoft.com/office/powerpoint/2010/main" val="3218416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j-lt"/>
              </a:rPr>
              <a:t>Medical Marijuana - </a:t>
            </a:r>
          </a:p>
          <a:p>
            <a:pPr marL="171450" lvl="0" indent="-171450">
              <a:buFont typeface="Arial" panose="020B0604020202020204" pitchFamily="34" charset="0"/>
              <a:buChar char="•"/>
            </a:pPr>
            <a:r>
              <a:rPr lang="en-US" sz="1000" dirty="0">
                <a:latin typeface="+mj-lt"/>
              </a:rPr>
              <a:t>ADA does not require an employer to accommodate marijuana use.  </a:t>
            </a:r>
          </a:p>
          <a:p>
            <a:pPr marL="171450" lvl="0" indent="-171450">
              <a:buFont typeface="Arial" panose="020B0604020202020204" pitchFamily="34" charset="0"/>
              <a:buChar char="•"/>
            </a:pPr>
            <a:r>
              <a:rPr lang="en-US" sz="1000" dirty="0">
                <a:latin typeface="+mj-lt"/>
              </a:rPr>
              <a:t>A few courts in states that permit medical marijuana, however, have ruled that an employer could be required to accommodate an employee’s off-duty marijuana use under that’s state’s disability discrimination and medical marijuana statutes.  For example, in 2017, a Rhode Island court found that an employer was required to accommodate off-site use of medical marijuana even though the R.I. statute provided that an employer is </a:t>
            </a:r>
            <a:r>
              <a:rPr lang="en-US" sz="1000" u="sng" dirty="0">
                <a:latin typeface="+mj-lt"/>
              </a:rPr>
              <a:t>not</a:t>
            </a:r>
            <a:r>
              <a:rPr lang="en-US" sz="1000" dirty="0">
                <a:latin typeface="+mj-lt"/>
              </a:rPr>
              <a:t> required to accommodate the use </a:t>
            </a:r>
            <a:r>
              <a:rPr lang="en-US" sz="1000" u="sng" dirty="0">
                <a:latin typeface="+mj-lt"/>
              </a:rPr>
              <a:t>in</a:t>
            </a:r>
            <a:r>
              <a:rPr lang="en-US" sz="1000" dirty="0">
                <a:latin typeface="+mj-lt"/>
              </a:rPr>
              <a:t> any workplace.    </a:t>
            </a:r>
          </a:p>
          <a:p>
            <a:pPr marL="171450" lvl="0" indent="-171450">
              <a:buFont typeface="Arial" panose="020B0604020202020204" pitchFamily="34" charset="0"/>
              <a:buChar char="•"/>
            </a:pPr>
            <a:r>
              <a:rPr lang="en-US" sz="1000" dirty="0">
                <a:latin typeface="+mj-lt"/>
              </a:rPr>
              <a:t>Notably, the statute states that it does not “limit the ability of an employer to . . . enforce its drug-free workplace program.”  The Constitutional Amendment in Florida specifies that nothing “require[s] any accommodation of on-site medical marijuana use . . . in any . . . place of education or employment.”  The inclusion of the </a:t>
            </a:r>
            <a:r>
              <a:rPr lang="en-US" sz="1000" u="sng" dirty="0">
                <a:latin typeface="+mj-lt"/>
              </a:rPr>
              <a:t>qualifier “on-site” arguably </a:t>
            </a:r>
            <a:r>
              <a:rPr lang="en-US" sz="1000" dirty="0">
                <a:latin typeface="+mj-lt"/>
              </a:rPr>
              <a:t>leaves unanswered the question of whether off-site and/or off-duty use could be something that an employer is required to accommodate; but for employers with drug free workplace policies, we believe the statute likely takes care of this concern.  </a:t>
            </a:r>
          </a:p>
          <a:p>
            <a:pPr lvl="0"/>
            <a:endParaRPr lang="en-US" sz="1000" dirty="0">
              <a:latin typeface="+mj-lt"/>
            </a:endParaRPr>
          </a:p>
          <a:p>
            <a:pPr lvl="0"/>
            <a:endParaRPr lang="en-US" sz="1000" dirty="0">
              <a:latin typeface="+mj-lt"/>
            </a:endParaRPr>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34</a:t>
            </a:fld>
            <a:endParaRPr lang="en-US" altLang="en-US" dirty="0"/>
          </a:p>
        </p:txBody>
      </p:sp>
    </p:spTree>
    <p:extLst>
      <p:ext uri="{BB962C8B-B14F-4D97-AF65-F5344CB8AC3E}">
        <p14:creationId xmlns:p14="http://schemas.microsoft.com/office/powerpoint/2010/main" val="283093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35</a:t>
            </a:fld>
            <a:endParaRPr lang="en-US" altLang="en-US" dirty="0"/>
          </a:p>
        </p:txBody>
      </p:sp>
    </p:spTree>
    <p:extLst>
      <p:ext uri="{BB962C8B-B14F-4D97-AF65-F5344CB8AC3E}">
        <p14:creationId xmlns:p14="http://schemas.microsoft.com/office/powerpoint/2010/main" val="3274521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j-lt"/>
              </a:rPr>
              <a:t>Leverington v. City of Colorado </a:t>
            </a:r>
            <a:r>
              <a:rPr lang="en-US" sz="1200" dirty="0">
                <a:latin typeface="+mj-lt"/>
              </a:rPr>
              <a:t>– off-duty cardiac nurse who worked with a hospital that was described as an “enterprise of the City”.  She was pulled over and issued a speeding ticket and told the policy officer she “hopes to never have him as a patient.”  The officer contacted her superiors and they fired her.  She challenged based on  First Amendment.   Saying it was a criticism and matter of public concern.  Ct said no – personal dispute that reflected poorly on the health system. </a:t>
            </a:r>
          </a:p>
          <a:p>
            <a:endParaRPr lang="en-US" sz="1200" dirty="0">
              <a:latin typeface="+mj-lt"/>
            </a:endParaRPr>
          </a:p>
          <a:p>
            <a:r>
              <a:rPr lang="en-US" sz="1200" dirty="0">
                <a:latin typeface="+mj-lt"/>
              </a:rPr>
              <a:t>Generally, conduct that reflects poorly on employer can serve as basis for term, regardless of whether public or private employer.</a:t>
            </a:r>
          </a:p>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36</a:t>
            </a:fld>
            <a:endParaRPr lang="en-US" altLang="en-US" dirty="0"/>
          </a:p>
        </p:txBody>
      </p:sp>
    </p:spTree>
    <p:extLst>
      <p:ext uri="{BB962C8B-B14F-4D97-AF65-F5344CB8AC3E}">
        <p14:creationId xmlns:p14="http://schemas.microsoft.com/office/powerpoint/2010/main" val="333290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j-lt"/>
            </a:endParaRPr>
          </a:p>
          <a:p>
            <a:r>
              <a:rPr lang="en-US" sz="1200" dirty="0">
                <a:latin typeface="+mj-lt"/>
              </a:rPr>
              <a:t>Sexual Conduct - Generally more of an issue in paramilitary organizations.  Employee involvement in publicized sexually explicit activities or pornographic activities with an impact on reputation and services can serve as basis for employment action.  </a:t>
            </a:r>
          </a:p>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37</a:t>
            </a:fld>
            <a:endParaRPr lang="en-US" altLang="en-US" dirty="0"/>
          </a:p>
        </p:txBody>
      </p:sp>
    </p:spTree>
    <p:extLst>
      <p:ext uri="{BB962C8B-B14F-4D97-AF65-F5344CB8AC3E}">
        <p14:creationId xmlns:p14="http://schemas.microsoft.com/office/powerpoint/2010/main" val="245197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j-lt"/>
            </a:endParaRPr>
          </a:p>
          <a:p>
            <a:r>
              <a:rPr lang="en-US" sz="1200" dirty="0">
                <a:latin typeface="+mj-lt"/>
              </a:rPr>
              <a:t>Different result in  </a:t>
            </a:r>
            <a:r>
              <a:rPr lang="en-US" sz="1200" b="1" dirty="0">
                <a:latin typeface="+mj-lt"/>
              </a:rPr>
              <a:t>Brown  v. Greene County Commissioners </a:t>
            </a:r>
            <a:r>
              <a:rPr lang="en-US" sz="1200" dirty="0">
                <a:latin typeface="+mj-lt"/>
              </a:rPr>
              <a:t>– Solid Waste Director appeared at public comment period of board mtg to criticize decision to increase wasted disposal fee and privatize waste collection. He called the commissioner a liar allegedly, and was terminated for conduct unbecoming.  Court said First Amendment violation, speech was a matter of public concern bc main  thrust of it was a public concern.  No evidence of workplace disruption, etc.  </a:t>
            </a:r>
          </a:p>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38</a:t>
            </a:fld>
            <a:endParaRPr lang="en-US" altLang="en-US" dirty="0"/>
          </a:p>
        </p:txBody>
      </p:sp>
    </p:spTree>
    <p:extLst>
      <p:ext uri="{BB962C8B-B14F-4D97-AF65-F5344CB8AC3E}">
        <p14:creationId xmlns:p14="http://schemas.microsoft.com/office/powerpoint/2010/main" val="3438746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000" dirty="0">
                <a:latin typeface="+mj-lt"/>
              </a:rPr>
              <a:t>Recently in Florida, an </a:t>
            </a:r>
            <a:r>
              <a:rPr lang="en-US" sz="1000" b="1" dirty="0">
                <a:latin typeface="+mj-lt"/>
              </a:rPr>
              <a:t>assistant finance director </a:t>
            </a:r>
            <a:r>
              <a:rPr lang="en-US" sz="1000" dirty="0">
                <a:latin typeface="+mj-lt"/>
              </a:rPr>
              <a:t>for a local county government was terminated for his Facebook posting about a new state attorney’s decision to not seek the death penalty.  The state attorney, who is African American, faced significant criticism over the decision and the employee decided to weigh in on the discussion by posting his thoughts on Facebook.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0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000" dirty="0">
                <a:latin typeface="+mj-lt"/>
              </a:rPr>
              <a:t>He posted that she “should be tarred and feathered if not hung from a tree” and that “she should get the death penalty.”  Not unsurprisingly, the employee’s statements created significant disruption in the department, and numerous complaints were made.  The employee was placed on leave and told to resign, which he did.  He later challenged his forced resignation, claiming a First Amendment violation.  Last year, however, a federal judge held that his speech clearly interfered with the operation of the office and damaged the credibility of the department.  The court found that although the posts were on a matter of public concern, the employer’s interest in carrying out its functions outweighed the employee’s interest in the speech.  </a:t>
            </a:r>
          </a:p>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39</a:t>
            </a:fld>
            <a:endParaRPr lang="en-US" altLang="en-US" dirty="0"/>
          </a:p>
        </p:txBody>
      </p:sp>
    </p:spTree>
    <p:extLst>
      <p:ext uri="{BB962C8B-B14F-4D97-AF65-F5344CB8AC3E}">
        <p14:creationId xmlns:p14="http://schemas.microsoft.com/office/powerpoint/2010/main" val="153095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27EBB-D84A-462C-B6F3-5BDDE2E0D783}" type="slidenum">
              <a:rPr lang="en-US" altLang="en-US"/>
              <a:pPr/>
              <a:t>4</a:t>
            </a:fld>
            <a:endParaRPr lang="en-US" alt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78733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dirty="0"/>
              <a:t>39% of the U.S. workforce </a:t>
            </a:r>
            <a:endParaRPr lang="en-US" sz="1100" dirty="0">
              <a:latin typeface="+mj-lt"/>
            </a:endParaRPr>
          </a:p>
          <a:p>
            <a:pPr eaLnBrk="1" hangingPunct="1">
              <a:defRPr/>
            </a:pPr>
            <a:endParaRPr lang="en-US" sz="1100" dirty="0">
              <a:latin typeface="+mj-lt"/>
            </a:endParaRPr>
          </a:p>
          <a:p>
            <a:pPr eaLnBrk="1" hangingPunct="1">
              <a:defRPr/>
            </a:pPr>
            <a:r>
              <a:rPr lang="en-US" sz="1100" dirty="0">
                <a:latin typeface="+mj-lt"/>
              </a:rPr>
              <a:t>Drivers (Uber, Lyft), Grocery Purchase/Delivery (Instacart), Food Preparation/Delivery (SpoonRocket), Home Cleaning and Handyman Services (Handy), Personal Assistant/Concierge (Fancy Hands, TaskRabbit)</a:t>
            </a:r>
          </a:p>
          <a:p>
            <a:pPr eaLnBrk="1" hangingPunct="1">
              <a:defRPr/>
            </a:pPr>
            <a:r>
              <a:rPr lang="en-US" sz="1100" dirty="0">
                <a:latin typeface="+mj-lt"/>
              </a:rPr>
              <a:t>Dogwalkers/Petsitters (Wag!, Rover), On-Demand Staffing (Snag Work, Wonolo, Shiftgig, Upwork), Secret Shoppers, Information Technology, Laundry/Drycleaning (Washio, Rinse), Gift-Wrap/Delivery (Shyp)</a:t>
            </a:r>
          </a:p>
          <a:p>
            <a:pPr>
              <a:defRPr/>
            </a:pPr>
            <a:r>
              <a:rPr lang="en-US" sz="1100" dirty="0">
                <a:latin typeface="+mj-lt"/>
              </a:rPr>
              <a:t>Flower Delivery (BloomThat)</a:t>
            </a:r>
          </a:p>
          <a:p>
            <a:pPr>
              <a:defRPr/>
            </a:pPr>
            <a:endParaRPr lang="en-US" sz="1100" dirty="0">
              <a:latin typeface="+mj-lt"/>
            </a:endParaRPr>
          </a:p>
          <a:p>
            <a:r>
              <a:rPr lang="en-US" sz="1100" dirty="0">
                <a:latin typeface="+mj-lt"/>
              </a:rPr>
              <a:t>Simple answer – Everyone | Millennials comprise 37% of the gig market, Baby boomers comprise 35% of the gig market</a:t>
            </a:r>
          </a:p>
          <a:p>
            <a:r>
              <a:rPr lang="en-US" sz="1100" dirty="0">
                <a:latin typeface="+mj-lt"/>
              </a:rPr>
              <a:t>Both genders, All education levels, Entry-level employees, C-Suite Executives, Blue collar workers, Professionals, Those dissatisfied with their employment, Those who love their employment</a:t>
            </a:r>
          </a:p>
          <a:p>
            <a:endParaRPr lang="en-US" sz="1200" dirty="0"/>
          </a:p>
          <a:p>
            <a:pPr>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40</a:t>
            </a:fld>
            <a:endParaRPr lang="en-US" altLang="en-US" dirty="0"/>
          </a:p>
        </p:txBody>
      </p:sp>
    </p:spTree>
    <p:extLst>
      <p:ext uri="{BB962C8B-B14F-4D97-AF65-F5344CB8AC3E}">
        <p14:creationId xmlns:p14="http://schemas.microsoft.com/office/powerpoint/2010/main" val="283447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1pPr>
            <a:lvl2pPr marL="742950" indent="-285750" defTabSz="931863">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2pPr>
            <a:lvl3pPr marL="1143000" indent="-228600" defTabSz="931863">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3pPr>
            <a:lvl4pPr marL="1600200" indent="-228600" defTabSz="931863">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4pPr>
            <a:lvl5pPr marL="2057400" indent="-228600" defTabSz="931863">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5pPr>
            <a:lvl6pPr marL="2514600" indent="-228600" defTabSz="931863"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6pPr>
            <a:lvl7pPr marL="2971800" indent="-228600" defTabSz="931863"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7pPr>
            <a:lvl8pPr marL="3429000" indent="-228600" defTabSz="931863"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8pPr>
            <a:lvl9pPr marL="3886200" indent="-228600" defTabSz="931863"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9pPr>
          </a:lstStyle>
          <a:p>
            <a:fld id="{6A4E49E1-F2C4-4BDC-BCE6-321257ED559E}" type="slidenum">
              <a:rPr lang="en-US" altLang="en-US" sz="1200" smtClean="0">
                <a:solidFill>
                  <a:schemeClr val="tx1"/>
                </a:solidFill>
                <a:latin typeface="Arial" panose="020B0604020202020204" pitchFamily="34" charset="0"/>
                <a:cs typeface="Times New Roman" panose="02020603050405020304" pitchFamily="18" charset="0"/>
              </a:rPr>
              <a:pPr/>
              <a:t>41</a:t>
            </a:fld>
            <a:endParaRPr lang="en-US" altLang="en-US" sz="1200" dirty="0">
              <a:solidFill>
                <a:schemeClr val="tx1"/>
              </a:solidFill>
              <a:latin typeface="Arial" panose="020B0604020202020204" pitchFamily="34" charset="0"/>
              <a:cs typeface="Times New Roman" panose="02020603050405020304" pitchFamily="18" charset="0"/>
            </a:endParaRPr>
          </a:p>
        </p:txBody>
      </p:sp>
      <p:sp>
        <p:nvSpPr>
          <p:cNvPr id="325635" name="Rectangle 2"/>
          <p:cNvSpPr>
            <a:spLocks noGrp="1" noRot="1" noChangeAspect="1" noChangeArrowheads="1" noTextEdit="1"/>
          </p:cNvSpPr>
          <p:nvPr>
            <p:ph type="sldImg"/>
          </p:nvPr>
        </p:nvSpPr>
        <p:spPr>
          <a:xfrm>
            <a:off x="1182688" y="696913"/>
            <a:ext cx="4648200" cy="3486150"/>
          </a:xfrm>
          <a:ln/>
        </p:spPr>
      </p:sp>
      <p:sp>
        <p:nvSpPr>
          <p:cNvPr id="32563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t>Is there a real/material connection between the conduct and the workplace?</a:t>
            </a:r>
          </a:p>
          <a:p>
            <a:pPr marL="171450" indent="-171450">
              <a:buFont typeface="Arial" panose="020B0604020202020204" pitchFamily="34" charset="0"/>
              <a:buChar char="•"/>
            </a:pPr>
            <a:r>
              <a:rPr lang="en-US" dirty="0"/>
              <a:t>Nature of employee’s duties</a:t>
            </a:r>
            <a:endParaRPr lang="en-US" sz="800" dirty="0"/>
          </a:p>
          <a:p>
            <a:pPr marL="171450" indent="-171450">
              <a:buFont typeface="Arial" panose="020B0604020202020204" pitchFamily="34" charset="0"/>
              <a:buChar char="•"/>
            </a:pPr>
            <a:r>
              <a:rPr lang="en-US" dirty="0"/>
              <a:t>Employer’s expectations for employee’s conduct</a:t>
            </a:r>
            <a:endParaRPr lang="en-US" sz="800" dirty="0"/>
          </a:p>
          <a:p>
            <a:pPr marL="171450" indent="-171450">
              <a:buFont typeface="Arial" panose="020B0604020202020204" pitchFamily="34" charset="0"/>
              <a:buChar char="•"/>
            </a:pPr>
            <a:r>
              <a:rPr lang="en-US" dirty="0"/>
              <a:t>Nature and seriousness of employee’s conduct</a:t>
            </a:r>
            <a:endParaRPr lang="en-US" sz="800" dirty="0"/>
          </a:p>
          <a:p>
            <a:pPr marL="171450" indent="-171450">
              <a:buFont typeface="Arial" panose="020B0604020202020204" pitchFamily="34" charset="0"/>
              <a:buChar char="•"/>
            </a:pPr>
            <a:r>
              <a:rPr lang="en-US" dirty="0"/>
              <a:t>Impact of employee’s conduct on employer’s operation/mission and reputation</a:t>
            </a:r>
            <a:endParaRPr lang="en-US" sz="800" dirty="0"/>
          </a:p>
          <a:p>
            <a:pPr marL="171450" indent="-171450">
              <a:buFont typeface="Arial" panose="020B0604020202020204" pitchFamily="34" charset="0"/>
              <a:buChar char="•"/>
            </a:pPr>
            <a:r>
              <a:rPr lang="en-US" dirty="0"/>
              <a:t>Impact on fellow employees </a:t>
            </a:r>
          </a:p>
          <a:p>
            <a:pPr eaLnBrk="1" hangingPunct="1"/>
            <a:endParaRPr lang="en-US" altLang="en-US" dirty="0">
              <a:latin typeface="+mj-lt"/>
            </a:endParaRPr>
          </a:p>
        </p:txBody>
      </p:sp>
    </p:spTree>
    <p:extLst>
      <p:ext uri="{BB962C8B-B14F-4D97-AF65-F5344CB8AC3E}">
        <p14:creationId xmlns:p14="http://schemas.microsoft.com/office/powerpoint/2010/main" val="3778056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42</a:t>
            </a:fld>
            <a:endParaRPr lang="en-US" altLang="en-US" dirty="0"/>
          </a:p>
        </p:txBody>
      </p:sp>
    </p:spTree>
    <p:extLst>
      <p:ext uri="{BB962C8B-B14F-4D97-AF65-F5344CB8AC3E}">
        <p14:creationId xmlns:p14="http://schemas.microsoft.com/office/powerpoint/2010/main" val="756577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715648" y="4490034"/>
            <a:ext cx="5734897" cy="4252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9973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01FDA-B2FA-40B3-A266-E3EBBEE4CBEA}" type="slidenum">
              <a:rPr lang="en-US" altLang="en-US"/>
              <a:pPr/>
              <a:t>5</a:t>
            </a:fld>
            <a:endParaRPr lang="en-US" alt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1766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B6ADF-3A16-40BE-91B3-FC687BB7A383}" type="slidenum">
              <a:rPr lang="en-US" altLang="en-US"/>
              <a:pPr/>
              <a:t>6</a:t>
            </a:fld>
            <a:endParaRPr lang="en-US" altLang="en-US" dirty="0"/>
          </a:p>
        </p:txBody>
      </p:sp>
      <p:sp>
        <p:nvSpPr>
          <p:cNvPr id="39938" name="Rectangle 2"/>
          <p:cNvSpPr>
            <a:spLocks noGrp="1" noRot="1" noChangeAspect="1" noChangeArrowheads="1" noTextEdit="1"/>
          </p:cNvSpPr>
          <p:nvPr>
            <p:ph type="sldImg"/>
          </p:nvPr>
        </p:nvSpPr>
        <p:spPr>
          <a:xfrm>
            <a:off x="1111250" y="674688"/>
            <a:ext cx="4497388" cy="3375025"/>
          </a:xfrm>
          <a:ln/>
        </p:spPr>
      </p:sp>
      <p:sp>
        <p:nvSpPr>
          <p:cNvPr id="39939" name="Rectangle 3"/>
          <p:cNvSpPr>
            <a:spLocks noGrp="1" noChangeArrowheads="1"/>
          </p:cNvSpPr>
          <p:nvPr>
            <p:ph type="body" idx="1"/>
          </p:nvPr>
        </p:nvSpPr>
        <p:spPr>
          <a:xfrm>
            <a:off x="896078" y="4276222"/>
            <a:ext cx="4926145" cy="4050267"/>
          </a:xfrm>
        </p:spPr>
        <p:txBody>
          <a:bodyPr/>
          <a:lstStyle/>
          <a:p>
            <a:r>
              <a:rPr lang="en-US" altLang="en-US" dirty="0"/>
              <a:t>* Important because it triggers whether we can have pre-start drug testing or how to measure Veteran’s Preference and is also pertinent to RA requests</a:t>
            </a:r>
          </a:p>
        </p:txBody>
      </p:sp>
    </p:spTree>
    <p:extLst>
      <p:ext uri="{BB962C8B-B14F-4D97-AF65-F5344CB8AC3E}">
        <p14:creationId xmlns:p14="http://schemas.microsoft.com/office/powerpoint/2010/main" val="418022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B6ADF-3A16-40BE-91B3-FC687BB7A383}" type="slidenum">
              <a:rPr lang="en-US" altLang="en-US"/>
              <a:pPr/>
              <a:t>7</a:t>
            </a:fld>
            <a:endParaRPr lang="en-US" altLang="en-US" dirty="0"/>
          </a:p>
        </p:txBody>
      </p:sp>
      <p:sp>
        <p:nvSpPr>
          <p:cNvPr id="39938" name="Rectangle 2"/>
          <p:cNvSpPr>
            <a:spLocks noGrp="1" noRot="1" noChangeAspect="1" noChangeArrowheads="1" noTextEdit="1"/>
          </p:cNvSpPr>
          <p:nvPr>
            <p:ph type="sldImg"/>
          </p:nvPr>
        </p:nvSpPr>
        <p:spPr>
          <a:xfrm>
            <a:off x="1111250" y="674688"/>
            <a:ext cx="4497388" cy="3375025"/>
          </a:xfrm>
          <a:ln/>
        </p:spPr>
      </p:sp>
      <p:sp>
        <p:nvSpPr>
          <p:cNvPr id="39939" name="Rectangle 3"/>
          <p:cNvSpPr>
            <a:spLocks noGrp="1" noChangeArrowheads="1"/>
          </p:cNvSpPr>
          <p:nvPr>
            <p:ph type="body" idx="1"/>
          </p:nvPr>
        </p:nvSpPr>
        <p:spPr>
          <a:xfrm>
            <a:off x="896078" y="4276222"/>
            <a:ext cx="4926145" cy="4050267"/>
          </a:xfrm>
        </p:spPr>
        <p:txBody>
          <a:bodyPr/>
          <a:lstStyle/>
          <a:p>
            <a:endParaRPr lang="en-US" altLang="en-US" dirty="0"/>
          </a:p>
        </p:txBody>
      </p:sp>
    </p:spTree>
    <p:extLst>
      <p:ext uri="{BB962C8B-B14F-4D97-AF65-F5344CB8AC3E}">
        <p14:creationId xmlns:p14="http://schemas.microsoft.com/office/powerpoint/2010/main" val="177955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B6ADF-3A16-40BE-91B3-FC687BB7A383}" type="slidenum">
              <a:rPr lang="en-US" altLang="en-US"/>
              <a:pPr/>
              <a:t>8</a:t>
            </a:fld>
            <a:endParaRPr lang="en-US" altLang="en-US" dirty="0"/>
          </a:p>
        </p:txBody>
      </p:sp>
      <p:sp>
        <p:nvSpPr>
          <p:cNvPr id="39938" name="Rectangle 2"/>
          <p:cNvSpPr>
            <a:spLocks noGrp="1" noRot="1" noChangeAspect="1" noChangeArrowheads="1" noTextEdit="1"/>
          </p:cNvSpPr>
          <p:nvPr>
            <p:ph type="sldImg"/>
          </p:nvPr>
        </p:nvSpPr>
        <p:spPr>
          <a:xfrm>
            <a:off x="1111250" y="674688"/>
            <a:ext cx="4497388" cy="3375025"/>
          </a:xfrm>
          <a:ln/>
        </p:spPr>
      </p:sp>
      <p:sp>
        <p:nvSpPr>
          <p:cNvPr id="39939" name="Rectangle 3"/>
          <p:cNvSpPr>
            <a:spLocks noGrp="1" noChangeArrowheads="1"/>
          </p:cNvSpPr>
          <p:nvPr>
            <p:ph type="body" idx="1"/>
          </p:nvPr>
        </p:nvSpPr>
        <p:spPr>
          <a:xfrm>
            <a:off x="896078" y="4276222"/>
            <a:ext cx="4926145" cy="4050267"/>
          </a:xfrm>
        </p:spPr>
        <p:txBody>
          <a:bodyPr/>
          <a:lstStyle/>
          <a:p>
            <a:endParaRPr lang="en-US" altLang="en-US" dirty="0"/>
          </a:p>
        </p:txBody>
      </p:sp>
    </p:spTree>
    <p:extLst>
      <p:ext uri="{BB962C8B-B14F-4D97-AF65-F5344CB8AC3E}">
        <p14:creationId xmlns:p14="http://schemas.microsoft.com/office/powerpoint/2010/main" val="422924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B6ADF-3A16-40BE-91B3-FC687BB7A383}" type="slidenum">
              <a:rPr lang="en-US" altLang="en-US"/>
              <a:pPr/>
              <a:t>10</a:t>
            </a:fld>
            <a:endParaRPr lang="en-US" altLang="en-US" dirty="0"/>
          </a:p>
        </p:txBody>
      </p:sp>
      <p:sp>
        <p:nvSpPr>
          <p:cNvPr id="39938" name="Rectangle 2"/>
          <p:cNvSpPr>
            <a:spLocks noGrp="1" noRot="1" noChangeAspect="1" noChangeArrowheads="1" noTextEdit="1"/>
          </p:cNvSpPr>
          <p:nvPr>
            <p:ph type="sldImg"/>
          </p:nvPr>
        </p:nvSpPr>
        <p:spPr>
          <a:xfrm>
            <a:off x="1111250" y="674688"/>
            <a:ext cx="4497388" cy="3375025"/>
          </a:xfrm>
          <a:ln/>
        </p:spPr>
      </p:sp>
      <p:sp>
        <p:nvSpPr>
          <p:cNvPr id="39939" name="Rectangle 3"/>
          <p:cNvSpPr>
            <a:spLocks noGrp="1" noChangeArrowheads="1"/>
          </p:cNvSpPr>
          <p:nvPr>
            <p:ph type="body" idx="1"/>
          </p:nvPr>
        </p:nvSpPr>
        <p:spPr>
          <a:xfrm>
            <a:off x="896078" y="4276222"/>
            <a:ext cx="4926145" cy="4050267"/>
          </a:xfrm>
        </p:spPr>
        <p:txBody>
          <a:bodyPr/>
          <a:lstStyle/>
          <a:p>
            <a:r>
              <a:rPr lang="en-US" altLang="en-US" dirty="0"/>
              <a:t>Presumption against negligent hiring </a:t>
            </a:r>
          </a:p>
        </p:txBody>
      </p:sp>
    </p:spTree>
    <p:extLst>
      <p:ext uri="{BB962C8B-B14F-4D97-AF65-F5344CB8AC3E}">
        <p14:creationId xmlns:p14="http://schemas.microsoft.com/office/powerpoint/2010/main" val="192938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Veterans’ Preference play into this? </a:t>
            </a:r>
          </a:p>
        </p:txBody>
      </p:sp>
      <p:sp>
        <p:nvSpPr>
          <p:cNvPr id="4" name="Slide Number Placeholder 3"/>
          <p:cNvSpPr>
            <a:spLocks noGrp="1"/>
          </p:cNvSpPr>
          <p:nvPr>
            <p:ph type="sldNum" sz="quarter" idx="5"/>
          </p:nvPr>
        </p:nvSpPr>
        <p:spPr/>
        <p:txBody>
          <a:bodyPr/>
          <a:lstStyle/>
          <a:p>
            <a:pPr>
              <a:defRPr/>
            </a:pPr>
            <a:fld id="{CF180613-2199-4C53-9536-DE449C4E2595}" type="slidenum">
              <a:rPr lang="en-US" altLang="en-US" smtClean="0"/>
              <a:pPr>
                <a:defRPr/>
              </a:pPr>
              <a:t>11</a:t>
            </a:fld>
            <a:endParaRPr lang="en-US" altLang="en-US" dirty="0"/>
          </a:p>
        </p:txBody>
      </p:sp>
    </p:spTree>
    <p:extLst>
      <p:ext uri="{BB962C8B-B14F-4D97-AF65-F5344CB8AC3E}">
        <p14:creationId xmlns:p14="http://schemas.microsoft.com/office/powerpoint/2010/main" val="280083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022475"/>
            <a:ext cx="13009563" cy="7731125"/>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8"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3" name="Freeform 5"/>
              <p:cNvSpPr>
                <a:spLocks/>
              </p:cNvSpPr>
              <p:nvPr userDrawn="1"/>
            </p:nvSpPr>
            <p:spPr bwMode="hidden">
              <a:xfrm>
                <a:off x="671"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1" name="Freeform 13"/>
              <p:cNvSpPr>
                <a:spLocks/>
              </p:cNvSpPr>
              <p:nvPr userDrawn="1"/>
            </p:nvSpPr>
            <p:spPr bwMode="hidden">
              <a:xfrm>
                <a:off x="2914" y="3476"/>
                <a:ext cx="2848" cy="787"/>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493 h 788"/>
                  <a:gd name="T16" fmla="*/ 1072 w 2848"/>
                  <a:gd name="T17" fmla="*/ 394 h 788"/>
                  <a:gd name="T18" fmla="*/ 888 w 2848"/>
                  <a:gd name="T19" fmla="*/ 518 h 788"/>
                  <a:gd name="T20" fmla="*/ 0 w 2848"/>
                  <a:gd name="T21" fmla="*/ 638 h 788"/>
                  <a:gd name="T22" fmla="*/ 288 w 2848"/>
                  <a:gd name="T23" fmla="*/ 766 h 788"/>
                  <a:gd name="T24" fmla="*/ 1040 w 2848"/>
                  <a:gd name="T25" fmla="*/ 654 h 788"/>
                  <a:gd name="T26" fmla="*/ 1272 w 2848"/>
                  <a:gd name="T27" fmla="*/ 726 h 788"/>
                  <a:gd name="T28" fmla="*/ 2096 w 2848"/>
                  <a:gd name="T29" fmla="*/ 669 h 788"/>
                  <a:gd name="T30" fmla="*/ 2320 w 2848"/>
                  <a:gd name="T31" fmla="*/ 726 h 788"/>
                  <a:gd name="T32" fmla="*/ 2456 w 2848"/>
                  <a:gd name="T33" fmla="*/ 574 h 788"/>
                  <a:gd name="T34" fmla="*/ 2712 w 2848"/>
                  <a:gd name="T35" fmla="*/ 694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 name="Rectangle 19"/>
              <p:cNvSpPr>
                <a:spLocks noChangeArrowheads="1"/>
              </p:cNvSpPr>
              <p:nvPr userDrawn="1"/>
            </p:nvSpPr>
            <p:spPr bwMode="ltGray">
              <a:xfrm rot="6798887">
                <a:off x="34" y="3879"/>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 name="Rectangle 20"/>
              <p:cNvSpPr>
                <a:spLocks noChangeArrowheads="1"/>
              </p:cNvSpPr>
              <p:nvPr userDrawn="1"/>
            </p:nvSpPr>
            <p:spPr bwMode="ltGray">
              <a:xfrm rot="6798887">
                <a:off x="8" y="3874"/>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 name="Rectangle 21"/>
              <p:cNvSpPr>
                <a:spLocks noChangeArrowheads="1"/>
              </p:cNvSpPr>
              <p:nvPr userDrawn="1"/>
            </p:nvSpPr>
            <p:spPr bwMode="ltGray">
              <a:xfrm rot="5999912">
                <a:off x="211"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 name="Rectangle 23"/>
              <p:cNvSpPr>
                <a:spLocks noChangeArrowheads="1"/>
              </p:cNvSpPr>
              <p:nvPr userDrawn="1"/>
            </p:nvSpPr>
            <p:spPr bwMode="ltGray">
              <a:xfrm rot="6250138">
                <a:off x="152" y="3887"/>
                <a:ext cx="70"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4" name="Rectangle 25"/>
              <p:cNvSpPr>
                <a:spLocks noChangeArrowheads="1"/>
              </p:cNvSpPr>
              <p:nvPr userDrawn="1"/>
            </p:nvSpPr>
            <p:spPr bwMode="ltGray">
              <a:xfrm rot="5380717">
                <a:off x="364" y="3869"/>
                <a:ext cx="7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5" name="Rectangle 26"/>
              <p:cNvSpPr>
                <a:spLocks noChangeArrowheads="1"/>
              </p:cNvSpPr>
              <p:nvPr userDrawn="1"/>
            </p:nvSpPr>
            <p:spPr bwMode="ltGray">
              <a:xfrm rot="5380717">
                <a:off x="333" y="3871"/>
                <a:ext cx="69"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6" name="Rectangle 27"/>
              <p:cNvSpPr>
                <a:spLocks noChangeArrowheads="1"/>
              </p:cNvSpPr>
              <p:nvPr userDrawn="1"/>
            </p:nvSpPr>
            <p:spPr bwMode="ltGray">
              <a:xfrm rot="5583200">
                <a:off x="303" y="387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8" name="Rectangle 29"/>
              <p:cNvSpPr>
                <a:spLocks noChangeArrowheads="1"/>
              </p:cNvSpPr>
              <p:nvPr userDrawn="1"/>
            </p:nvSpPr>
            <p:spPr bwMode="ltGray">
              <a:xfrm rot="4715477">
                <a:off x="517" y="3829"/>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9" name="Rectangle 30"/>
              <p:cNvSpPr>
                <a:spLocks noChangeArrowheads="1"/>
              </p:cNvSpPr>
              <p:nvPr userDrawn="1"/>
            </p:nvSpPr>
            <p:spPr bwMode="ltGray">
              <a:xfrm rot="4924949">
                <a:off x="488" y="383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0" name="Rectangle 31"/>
              <p:cNvSpPr>
                <a:spLocks noChangeArrowheads="1"/>
              </p:cNvSpPr>
              <p:nvPr userDrawn="1"/>
            </p:nvSpPr>
            <p:spPr bwMode="ltGray">
              <a:xfrm rot="4924949">
                <a:off x="459" y="3847"/>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2" name="Rectangle 33"/>
              <p:cNvSpPr>
                <a:spLocks noChangeArrowheads="1"/>
              </p:cNvSpPr>
              <p:nvPr userDrawn="1"/>
            </p:nvSpPr>
            <p:spPr bwMode="ltGray">
              <a:xfrm rot="3816889">
                <a:off x="664" y="3761"/>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3" name="Rectangle 34"/>
              <p:cNvSpPr>
                <a:spLocks noChangeArrowheads="1"/>
              </p:cNvSpPr>
              <p:nvPr userDrawn="1"/>
            </p:nvSpPr>
            <p:spPr bwMode="ltGray">
              <a:xfrm rot="3816889">
                <a:off x="635"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4" name="Rectangle 35"/>
              <p:cNvSpPr>
                <a:spLocks noChangeArrowheads="1"/>
              </p:cNvSpPr>
              <p:nvPr userDrawn="1"/>
            </p:nvSpPr>
            <p:spPr bwMode="ltGray">
              <a:xfrm rot="4104184">
                <a:off x="607" y="3791"/>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6" name="Rectangle 37"/>
              <p:cNvSpPr>
                <a:spLocks noChangeArrowheads="1"/>
              </p:cNvSpPr>
              <p:nvPr userDrawn="1"/>
            </p:nvSpPr>
            <p:spPr bwMode="ltGray">
              <a:xfrm rot="3368036">
                <a:off x="799" y="3682"/>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7" name="Rectangle 38"/>
              <p:cNvSpPr>
                <a:spLocks noChangeArrowheads="1"/>
              </p:cNvSpPr>
              <p:nvPr userDrawn="1"/>
            </p:nvSpPr>
            <p:spPr bwMode="ltGray">
              <a:xfrm rot="3368036">
                <a:off x="773" y="3697"/>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9" name="Rectangle 40"/>
              <p:cNvSpPr>
                <a:spLocks noChangeArrowheads="1"/>
              </p:cNvSpPr>
              <p:nvPr userDrawn="1"/>
            </p:nvSpPr>
            <p:spPr bwMode="ltGray">
              <a:xfrm rot="3816889">
                <a:off x="729" y="3733"/>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0" name="Rectangle 41"/>
              <p:cNvSpPr>
                <a:spLocks noChangeArrowheads="1"/>
              </p:cNvSpPr>
              <p:nvPr userDrawn="1"/>
            </p:nvSpPr>
            <p:spPr bwMode="ltGray">
              <a:xfrm rot="2302266">
                <a:off x="923" y="3587"/>
                <a:ext cx="69"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3" name="Rectangle 44"/>
              <p:cNvSpPr>
                <a:spLocks noChangeArrowheads="1"/>
              </p:cNvSpPr>
              <p:nvPr userDrawn="1"/>
            </p:nvSpPr>
            <p:spPr bwMode="ltGray">
              <a:xfrm rot="2707562">
                <a:off x="851"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5" name="Rectangle 46"/>
              <p:cNvSpPr>
                <a:spLocks noChangeArrowheads="1"/>
              </p:cNvSpPr>
              <p:nvPr userDrawn="1"/>
            </p:nvSpPr>
            <p:spPr bwMode="ltGray">
              <a:xfrm rot="1525830">
                <a:off x="1009" y="3497"/>
                <a:ext cx="69"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8" name="Rectangle 49"/>
              <p:cNvSpPr>
                <a:spLocks noChangeArrowheads="1"/>
              </p:cNvSpPr>
              <p:nvPr userDrawn="1"/>
            </p:nvSpPr>
            <p:spPr bwMode="ltGray">
              <a:xfrm rot="841630">
                <a:off x="1113" y="3355"/>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1" name="Rectangle 52"/>
              <p:cNvSpPr>
                <a:spLocks noChangeArrowheads="1"/>
              </p:cNvSpPr>
              <p:nvPr userDrawn="1"/>
            </p:nvSpPr>
            <p:spPr bwMode="ltGray">
              <a:xfrm rot="1308689">
                <a:off x="1064" y="3425"/>
                <a:ext cx="7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4" name="Rectangle 55"/>
              <p:cNvSpPr>
                <a:spLocks noChangeArrowheads="1"/>
              </p:cNvSpPr>
              <p:nvPr userDrawn="1"/>
            </p:nvSpPr>
            <p:spPr bwMode="ltGray">
              <a:xfrm rot="734079">
                <a:off x="1154" y="3276"/>
                <a:ext cx="8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0" name="Rectangle 71"/>
              <p:cNvSpPr>
                <a:spLocks noChangeArrowheads="1"/>
              </p:cNvSpPr>
              <p:nvPr userDrawn="1"/>
            </p:nvSpPr>
            <p:spPr bwMode="ltGray">
              <a:xfrm rot="-1341953">
                <a:off x="1184" y="2775"/>
                <a:ext cx="86"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3" name="Rectangle 84"/>
              <p:cNvSpPr>
                <a:spLocks noChangeArrowheads="1"/>
              </p:cNvSpPr>
              <p:nvPr userDrawn="1"/>
            </p:nvSpPr>
            <p:spPr bwMode="ltGray">
              <a:xfrm rot="-2957028">
                <a:off x="908"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4" name="Rectangle 85"/>
              <p:cNvSpPr>
                <a:spLocks noChangeArrowheads="1"/>
              </p:cNvSpPr>
              <p:nvPr userDrawn="1"/>
            </p:nvSpPr>
            <p:spPr bwMode="ltGray">
              <a:xfrm rot="-2957028">
                <a:off x="933" y="2485"/>
                <a:ext cx="81"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7" name="Rectangle 88"/>
              <p:cNvSpPr>
                <a:spLocks noChangeArrowheads="1"/>
              </p:cNvSpPr>
              <p:nvPr userDrawn="1"/>
            </p:nvSpPr>
            <p:spPr bwMode="ltGray">
              <a:xfrm rot="-3638503">
                <a:off x="794" y="2425"/>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8" name="Rectangle 89"/>
              <p:cNvSpPr>
                <a:spLocks noChangeArrowheads="1"/>
              </p:cNvSpPr>
              <p:nvPr userDrawn="1"/>
            </p:nvSpPr>
            <p:spPr bwMode="ltGray">
              <a:xfrm rot="-3638503">
                <a:off x="816"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0" name="Rectangle 91"/>
              <p:cNvSpPr>
                <a:spLocks noChangeArrowheads="1"/>
              </p:cNvSpPr>
              <p:nvPr userDrawn="1"/>
            </p:nvSpPr>
            <p:spPr bwMode="ltGray">
              <a:xfrm rot="-3220799">
                <a:off x="863" y="245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1" name="Rectangle 92"/>
              <p:cNvSpPr>
                <a:spLocks noChangeArrowheads="1"/>
              </p:cNvSpPr>
              <p:nvPr userDrawn="1"/>
            </p:nvSpPr>
            <p:spPr bwMode="ltGray">
              <a:xfrm rot="-4338250">
                <a:off x="650"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2" name="Rectangle 93"/>
              <p:cNvSpPr>
                <a:spLocks noChangeArrowheads="1"/>
              </p:cNvSpPr>
              <p:nvPr userDrawn="1"/>
            </p:nvSpPr>
            <p:spPr bwMode="ltGray">
              <a:xfrm rot="-4250359">
                <a:off x="677" y="2401"/>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3" name="Rectangle 94"/>
              <p:cNvSpPr>
                <a:spLocks noChangeArrowheads="1"/>
              </p:cNvSpPr>
              <p:nvPr userDrawn="1"/>
            </p:nvSpPr>
            <p:spPr bwMode="ltGray">
              <a:xfrm rot="-4250359">
                <a:off x="707"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4" name="Rectangle 95"/>
              <p:cNvSpPr>
                <a:spLocks noChangeArrowheads="1"/>
              </p:cNvSpPr>
              <p:nvPr userDrawn="1"/>
            </p:nvSpPr>
            <p:spPr bwMode="ltGray">
              <a:xfrm rot="-3989246">
                <a:off x="740" y="2408"/>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5" name="Rectangle 96"/>
              <p:cNvSpPr>
                <a:spLocks noChangeArrowheads="1"/>
              </p:cNvSpPr>
              <p:nvPr userDrawn="1"/>
            </p:nvSpPr>
            <p:spPr bwMode="ltGray">
              <a:xfrm rot="-4862215">
                <a:off x="504" y="239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6" name="Rectangle 97"/>
              <p:cNvSpPr>
                <a:spLocks noChangeArrowheads="1"/>
              </p:cNvSpPr>
              <p:nvPr userDrawn="1"/>
            </p:nvSpPr>
            <p:spPr bwMode="ltGray">
              <a:xfrm rot="-4673370">
                <a:off x="536" y="2392"/>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7" name="Rectangle 98"/>
              <p:cNvSpPr>
                <a:spLocks noChangeArrowheads="1"/>
              </p:cNvSpPr>
              <p:nvPr userDrawn="1"/>
            </p:nvSpPr>
            <p:spPr bwMode="ltGray">
              <a:xfrm rot="-4646721">
                <a:off x="563" y="2389"/>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8" name="Rectangle 99"/>
              <p:cNvSpPr>
                <a:spLocks noChangeArrowheads="1"/>
              </p:cNvSpPr>
              <p:nvPr userDrawn="1"/>
            </p:nvSpPr>
            <p:spPr bwMode="ltGray">
              <a:xfrm rot="-4580623">
                <a:off x="594" y="2389"/>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0" name="Rectangle 101"/>
              <p:cNvSpPr>
                <a:spLocks noChangeArrowheads="1"/>
              </p:cNvSpPr>
              <p:nvPr userDrawn="1"/>
            </p:nvSpPr>
            <p:spPr bwMode="ltGray">
              <a:xfrm rot="-5360484">
                <a:off x="386" y="240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1" name="Rectangle 102"/>
              <p:cNvSpPr>
                <a:spLocks noChangeArrowheads="1"/>
              </p:cNvSpPr>
              <p:nvPr userDrawn="1"/>
            </p:nvSpPr>
            <p:spPr bwMode="ltGray">
              <a:xfrm rot="-5288939">
                <a:off x="419" y="2403"/>
                <a:ext cx="7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2" name="Rectangle 103"/>
              <p:cNvSpPr>
                <a:spLocks noChangeArrowheads="1"/>
              </p:cNvSpPr>
              <p:nvPr userDrawn="1"/>
            </p:nvSpPr>
            <p:spPr bwMode="ltGray">
              <a:xfrm rot="-5164854">
                <a:off x="450"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3" name="Rectangle 104"/>
              <p:cNvSpPr>
                <a:spLocks noChangeArrowheads="1"/>
              </p:cNvSpPr>
              <p:nvPr userDrawn="1"/>
            </p:nvSpPr>
            <p:spPr bwMode="ltGray">
              <a:xfrm rot="-6132163">
                <a:off x="207"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4" name="Rectangle 105"/>
              <p:cNvSpPr>
                <a:spLocks noChangeArrowheads="1"/>
              </p:cNvSpPr>
              <p:nvPr userDrawn="1"/>
            </p:nvSpPr>
            <p:spPr bwMode="ltGray">
              <a:xfrm rot="-6220433">
                <a:off x="237" y="2447"/>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6" name="Rectangle 107"/>
              <p:cNvSpPr>
                <a:spLocks noChangeArrowheads="1"/>
              </p:cNvSpPr>
              <p:nvPr userDrawn="1"/>
            </p:nvSpPr>
            <p:spPr bwMode="ltGray">
              <a:xfrm rot="-5919570">
                <a:off x="294"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8" name="Rectangle 109"/>
              <p:cNvSpPr>
                <a:spLocks noChangeArrowheads="1"/>
              </p:cNvSpPr>
              <p:nvPr userDrawn="1"/>
            </p:nvSpPr>
            <p:spPr bwMode="ltGray">
              <a:xfrm rot="-7168347">
                <a:off x="64"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99" name="Rectangle 110"/>
              <p:cNvSpPr>
                <a:spLocks noChangeArrowheads="1"/>
              </p:cNvSpPr>
              <p:nvPr userDrawn="1"/>
            </p:nvSpPr>
            <p:spPr bwMode="ltGray">
              <a:xfrm rot="-6802416">
                <a:off x="95" y="2497"/>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6" name="Rectangle 117"/>
              <p:cNvSpPr>
                <a:spLocks noChangeArrowheads="1"/>
              </p:cNvSpPr>
              <p:nvPr userDrawn="1"/>
            </p:nvSpPr>
            <p:spPr bwMode="ltGray">
              <a:xfrm rot="5908516">
                <a:off x="201" y="3915"/>
                <a:ext cx="13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4" name="Rectangle 125"/>
              <p:cNvSpPr>
                <a:spLocks noChangeArrowheads="1"/>
              </p:cNvSpPr>
              <p:nvPr userDrawn="1"/>
            </p:nvSpPr>
            <p:spPr bwMode="ltGray">
              <a:xfrm rot="-6406501">
                <a:off x="137" y="2433"/>
                <a:ext cx="1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5" name="Rectangle 126"/>
              <p:cNvSpPr>
                <a:spLocks noChangeArrowheads="1"/>
              </p:cNvSpPr>
              <p:nvPr userDrawn="1"/>
            </p:nvSpPr>
            <p:spPr bwMode="ltGray">
              <a:xfrm rot="-4970620">
                <a:off x="446" y="2364"/>
                <a:ext cx="13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7" name="Rectangle 128"/>
              <p:cNvSpPr>
                <a:spLocks noChangeArrowheads="1"/>
              </p:cNvSpPr>
              <p:nvPr userDrawn="1"/>
            </p:nvSpPr>
            <p:spPr bwMode="ltGray">
              <a:xfrm rot="-3676305">
                <a:off x="741" y="2382"/>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8" name="Rectangle 129"/>
              <p:cNvSpPr>
                <a:spLocks noChangeArrowheads="1"/>
              </p:cNvSpPr>
              <p:nvPr userDrawn="1"/>
            </p:nvSpPr>
            <p:spPr bwMode="ltGray">
              <a:xfrm rot="-3188616">
                <a:off x="870" y="242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9" name="Freeform 150"/>
              <p:cNvSpPr>
                <a:spLocks/>
              </p:cNvSpPr>
              <p:nvPr userDrawn="1"/>
            </p:nvSpPr>
            <p:spPr bwMode="ltGray">
              <a:xfrm rot="-2857037">
                <a:off x="618"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defRPr/>
                </a:pPr>
                <a:endParaRPr lang="en-US" dirty="0">
                  <a:latin typeface="Cochin" pitchFamily="-80" charset="0"/>
                  <a:ea typeface="ヒラギノ明朝 ProN W3" pitchFamily="-80" charset="-128"/>
                  <a:sym typeface="Cochin" pitchFamily="-80"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defRPr/>
                </a:pPr>
                <a:endParaRPr lang="en-US" dirty="0">
                  <a:latin typeface="Arial Unicode MS" pitchFamily="-103" charset="0"/>
                  <a:cs typeface="ヒラギノ明朝 ProN W3" pitchFamily="-103" charset="-128"/>
                  <a:sym typeface="Arial Unicode MS" pitchFamily="-103" charset="0"/>
                </a:endParaRPr>
              </a:p>
            </p:txBody>
          </p:sp>
        </p:grpSp>
      </p:grpSp>
      <p:sp>
        <p:nvSpPr>
          <p:cNvPr id="51353" name="Rectangle 153"/>
          <p:cNvSpPr>
            <a:spLocks noGrp="1" noChangeArrowheads="1"/>
          </p:cNvSpPr>
          <p:nvPr>
            <p:ph type="ctrTitle" sz="quarter"/>
          </p:nvPr>
        </p:nvSpPr>
        <p:spPr>
          <a:xfrm>
            <a:off x="974725" y="2514600"/>
            <a:ext cx="11055350" cy="2470150"/>
          </a:xfrm>
        </p:spPr>
        <p:txBody>
          <a:bodyPr anchor="b" anchorCtr="1"/>
          <a:lstStyle>
            <a:lvl1pPr>
              <a:defRPr sz="7700"/>
            </a:lvl1pPr>
          </a:lstStyle>
          <a:p>
            <a:r>
              <a:rPr lang="en-US"/>
              <a:t>Click to edit Master title style</a:t>
            </a:r>
          </a:p>
        </p:txBody>
      </p:sp>
      <p:sp>
        <p:nvSpPr>
          <p:cNvPr id="51354" name="Rectangle 154"/>
          <p:cNvSpPr>
            <a:spLocks noGrp="1" noChangeArrowheads="1"/>
          </p:cNvSpPr>
          <p:nvPr>
            <p:ph type="subTitle" sz="quarter" idx="1"/>
          </p:nvPr>
        </p:nvSpPr>
        <p:spPr>
          <a:xfrm>
            <a:off x="1951038" y="5527675"/>
            <a:ext cx="9102725" cy="2492375"/>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33388" y="8886825"/>
            <a:ext cx="3251200" cy="649288"/>
          </a:xfrm>
        </p:spPr>
        <p:txBody>
          <a:bodyPr/>
          <a:lstStyle>
            <a:lvl1pPr>
              <a:defRPr>
                <a:effectLst>
                  <a:outerShdw blurRad="38100" dist="38100" dir="2700000" algn="tl">
                    <a:srgbClr val="000000"/>
                  </a:outerShdw>
                </a:effectLst>
                <a:latin typeface="Arial Unicode MS" panose="020B0604020202020204" pitchFamily="34" charset="-128"/>
              </a:defRPr>
            </a:lvl1pPr>
          </a:lstStyle>
          <a:p>
            <a:pPr>
              <a:defRPr/>
            </a:pPr>
            <a:fld id="{58F8256B-4898-4836-86B2-3F5E468CCB23}" type="datetime1">
              <a:rPr lang="en-US" altLang="en-US"/>
              <a:pPr>
                <a:defRPr/>
              </a:pPr>
              <a:t>7/24/2023</a:t>
            </a:fld>
            <a:endParaRPr lang="en-US" altLang="en-US" dirty="0"/>
          </a:p>
        </p:txBody>
      </p:sp>
      <p:sp>
        <p:nvSpPr>
          <p:cNvPr id="156" name="Rectangle 156"/>
          <p:cNvSpPr>
            <a:spLocks noGrp="1" noChangeArrowheads="1"/>
          </p:cNvSpPr>
          <p:nvPr>
            <p:ph type="ftr" sz="quarter" idx="11"/>
          </p:nvPr>
        </p:nvSpPr>
        <p:spPr>
          <a:xfrm>
            <a:off x="3759200" y="8886825"/>
            <a:ext cx="5562600" cy="649288"/>
          </a:xfrm>
        </p:spPr>
        <p:txBody>
          <a:bodyPr/>
          <a:lstStyle>
            <a:lvl1pPr>
              <a:defRPr>
                <a:effectLst>
                  <a:outerShdw blurRad="38100" dist="38100" dir="2700000" algn="tl">
                    <a:srgbClr val="000000"/>
                  </a:outerShdw>
                </a:effectLst>
                <a:latin typeface="Arial Unicode MS" panose="020B0604020202020204" pitchFamily="34" charset="-128"/>
              </a:defRPr>
            </a:lvl1pPr>
          </a:lstStyle>
          <a:p>
            <a:pPr>
              <a:defRPr/>
            </a:pPr>
            <a:r>
              <a:rPr lang="en-US" altLang="en-US" dirty="0"/>
              <a:t>Constangy, Brooks and Smith, LLP ©2013 All Rights Reserved</a:t>
            </a:r>
          </a:p>
        </p:txBody>
      </p:sp>
      <p:sp>
        <p:nvSpPr>
          <p:cNvPr id="157" name="Rectangle 157"/>
          <p:cNvSpPr>
            <a:spLocks noGrp="1" noChangeArrowheads="1"/>
          </p:cNvSpPr>
          <p:nvPr>
            <p:ph type="sldNum" sz="quarter" idx="12"/>
          </p:nvPr>
        </p:nvSpPr>
        <p:spPr>
          <a:xfrm>
            <a:off x="9320213" y="8886825"/>
            <a:ext cx="3251200" cy="649288"/>
          </a:xfrm>
        </p:spPr>
        <p:txBody>
          <a:bodyPr/>
          <a:lstStyle>
            <a:lvl1pPr>
              <a:defRPr>
                <a:latin typeface="Arial Unicode MS" panose="020B0604020202020204" pitchFamily="34" charset="-128"/>
              </a:defRPr>
            </a:lvl1pPr>
          </a:lstStyle>
          <a:p>
            <a:pPr>
              <a:defRPr/>
            </a:pPr>
            <a:fld id="{6B190503-A672-4F84-937D-00B1012FB613}" type="slidenum">
              <a:rPr lang="en-US" altLang="en-US"/>
              <a:pPr>
                <a:defRPr/>
              </a:pPr>
              <a:t>‹#›</a:t>
            </a:fld>
            <a:endParaRPr lang="en-US" altLang="en-US" dirty="0"/>
          </a:p>
        </p:txBody>
      </p:sp>
    </p:spTree>
    <p:extLst>
      <p:ext uri="{BB962C8B-B14F-4D97-AF65-F5344CB8AC3E}">
        <p14:creationId xmlns:p14="http://schemas.microsoft.com/office/powerpoint/2010/main" val="249927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fld id="{4649C564-69F0-4545-B0DA-9EB2D00E1AB0}" type="datetime1">
              <a:rPr lang="en-US" altLang="en-US"/>
              <a:pPr>
                <a:defRPr/>
              </a:pPr>
              <a:t>7/24/2023</a:t>
            </a:fld>
            <a:endParaRPr lang="en-US" altLang="en-US" dirty="0"/>
          </a:p>
        </p:txBody>
      </p:sp>
      <p:sp>
        <p:nvSpPr>
          <p:cNvPr id="5"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6" name="Rectangle 156"/>
          <p:cNvSpPr>
            <a:spLocks noGrp="1" noChangeArrowheads="1"/>
          </p:cNvSpPr>
          <p:nvPr>
            <p:ph type="sldNum" sz="quarter" idx="12"/>
          </p:nvPr>
        </p:nvSpPr>
        <p:spPr>
          <a:ln/>
        </p:spPr>
        <p:txBody>
          <a:bodyPr/>
          <a:lstStyle>
            <a:lvl1pPr>
              <a:defRPr/>
            </a:lvl1pPr>
          </a:lstStyle>
          <a:p>
            <a:pPr>
              <a:defRPr/>
            </a:pPr>
            <a:fld id="{DE1E2C47-DE0C-4B2E-96B3-157368A6CD02}" type="slidenum">
              <a:rPr lang="en-US" altLang="en-US"/>
              <a:pPr>
                <a:defRPr/>
              </a:pPr>
              <a:t>‹#›</a:t>
            </a:fld>
            <a:endParaRPr lang="en-US" altLang="en-US" dirty="0"/>
          </a:p>
        </p:txBody>
      </p:sp>
    </p:spTree>
    <p:extLst>
      <p:ext uri="{BB962C8B-B14F-4D97-AF65-F5344CB8AC3E}">
        <p14:creationId xmlns:p14="http://schemas.microsoft.com/office/powerpoint/2010/main" val="1811852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83681"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8" name="Footer Placeholder 7"/>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E9BE6637-B048-4390-9682-B60F64B81EAA}" type="slidenum">
              <a:rPr lang="en-US"/>
              <a:pPr>
                <a:defRPr/>
              </a:pPr>
              <a:t>‹#›</a:t>
            </a:fld>
            <a:endParaRPr lang="en-US" dirty="0"/>
          </a:p>
        </p:txBody>
      </p:sp>
    </p:spTree>
    <p:extLst>
      <p:ext uri="{BB962C8B-B14F-4D97-AF65-F5344CB8AC3E}">
        <p14:creationId xmlns:p14="http://schemas.microsoft.com/office/powerpoint/2010/main" val="36190640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4" name="Footer Placeholder 3"/>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D86D9A1D-29B0-475C-8816-733CF365A78A}" type="slidenum">
              <a:rPr lang="en-US"/>
              <a:pPr>
                <a:defRPr/>
              </a:pPr>
              <a:t>‹#›</a:t>
            </a:fld>
            <a:endParaRPr lang="en-US" dirty="0"/>
          </a:p>
        </p:txBody>
      </p:sp>
    </p:spTree>
    <p:extLst>
      <p:ext uri="{BB962C8B-B14F-4D97-AF65-F5344CB8AC3E}">
        <p14:creationId xmlns:p14="http://schemas.microsoft.com/office/powerpoint/2010/main" val="32020564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3" name="Footer Placeholder 2"/>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0F0A88C1-7D3D-468D-A083-9978F4CDE90E}" type="slidenum">
              <a:rPr lang="en-US"/>
              <a:pPr>
                <a:defRPr/>
              </a:pPr>
              <a:t>‹#›</a:t>
            </a:fld>
            <a:endParaRPr lang="en-US" dirty="0"/>
          </a:p>
        </p:txBody>
      </p:sp>
    </p:spTree>
    <p:extLst>
      <p:ext uri="{BB962C8B-B14F-4D97-AF65-F5344CB8AC3E}">
        <p14:creationId xmlns:p14="http://schemas.microsoft.com/office/powerpoint/2010/main" val="9762646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5528734" y="1404340"/>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6" name="Footer Placeholder 5"/>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2DCE8023-5B54-4DFE-B857-B4F581B2657C}" type="slidenum">
              <a:rPr lang="en-US"/>
              <a:pPr>
                <a:defRPr/>
              </a:pPr>
              <a:t>‹#›</a:t>
            </a:fld>
            <a:endParaRPr lang="en-US" dirty="0"/>
          </a:p>
        </p:txBody>
      </p:sp>
    </p:spTree>
    <p:extLst>
      <p:ext uri="{BB962C8B-B14F-4D97-AF65-F5344CB8AC3E}">
        <p14:creationId xmlns:p14="http://schemas.microsoft.com/office/powerpoint/2010/main" val="11704195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5528734" y="1404340"/>
            <a:ext cx="6583680" cy="6931378"/>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pPr lvl="0"/>
            <a:r>
              <a:rPr lang="en-US" noProof="0" dirty="0"/>
              <a:t>Click icon to add picture</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6" name="Footer Placeholder 5"/>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6EFE0976-90D0-4A11-95C5-B64F96D9B064}" type="slidenum">
              <a:rPr lang="en-US"/>
              <a:pPr>
                <a:defRPr/>
              </a:pPr>
              <a:t>‹#›</a:t>
            </a:fld>
            <a:endParaRPr lang="en-US" dirty="0"/>
          </a:p>
        </p:txBody>
      </p:sp>
    </p:spTree>
    <p:extLst>
      <p:ext uri="{BB962C8B-B14F-4D97-AF65-F5344CB8AC3E}">
        <p14:creationId xmlns:p14="http://schemas.microsoft.com/office/powerpoint/2010/main" val="34295759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5" name="Footer Placeholder 4"/>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7EA521AE-7B95-46AA-ADC7-3A4B074D1377}" type="slidenum">
              <a:rPr lang="en-US"/>
              <a:pPr>
                <a:defRPr/>
              </a:pPr>
              <a:t>‹#›</a:t>
            </a:fld>
            <a:endParaRPr lang="en-US" dirty="0"/>
          </a:p>
        </p:txBody>
      </p:sp>
    </p:spTree>
    <p:extLst>
      <p:ext uri="{BB962C8B-B14F-4D97-AF65-F5344CB8AC3E}">
        <p14:creationId xmlns:p14="http://schemas.microsoft.com/office/powerpoint/2010/main" val="11934598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1" y="519289"/>
            <a:ext cx="210312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562" y="519289"/>
            <a:ext cx="614680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5" name="Footer Placeholder 4"/>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1D5136FA-351D-4834-9FF5-4E8271CBC692}" type="slidenum">
              <a:rPr lang="en-US"/>
              <a:pPr>
                <a:defRPr/>
              </a:pPr>
              <a:t>‹#›</a:t>
            </a:fld>
            <a:endParaRPr lang="en-US" dirty="0"/>
          </a:p>
        </p:txBody>
      </p:sp>
    </p:spTree>
    <p:extLst>
      <p:ext uri="{BB962C8B-B14F-4D97-AF65-F5344CB8AC3E}">
        <p14:creationId xmlns:p14="http://schemas.microsoft.com/office/powerpoint/2010/main" val="2608210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3A8304B-4C1A-4DA0-82E0-2B576861C40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171061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300FAF2-448C-4729-9959-6FB5D88F07E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37397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C1F0FD0-C68C-43FF-B173-76F50869D47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76723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9288" y="325438"/>
            <a:ext cx="3036887" cy="8348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25438"/>
            <a:ext cx="8958263" cy="834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fld id="{08C00716-9B76-4322-A44B-1FDC9D58C832}" type="datetime1">
              <a:rPr lang="en-US" altLang="en-US"/>
              <a:pPr>
                <a:defRPr/>
              </a:pPr>
              <a:t>7/24/2023</a:t>
            </a:fld>
            <a:endParaRPr lang="en-US" altLang="en-US" dirty="0"/>
          </a:p>
        </p:txBody>
      </p:sp>
      <p:sp>
        <p:nvSpPr>
          <p:cNvPr id="5"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6" name="Rectangle 156"/>
          <p:cNvSpPr>
            <a:spLocks noGrp="1" noChangeArrowheads="1"/>
          </p:cNvSpPr>
          <p:nvPr>
            <p:ph type="sldNum" sz="quarter" idx="12"/>
          </p:nvPr>
        </p:nvSpPr>
        <p:spPr>
          <a:ln/>
        </p:spPr>
        <p:txBody>
          <a:bodyPr/>
          <a:lstStyle>
            <a:lvl1pPr>
              <a:defRPr/>
            </a:lvl1pPr>
          </a:lstStyle>
          <a:p>
            <a:pPr>
              <a:defRPr/>
            </a:pPr>
            <a:fld id="{C1D29F0C-A0D4-41A4-BF66-79F8BAE81FDE}" type="slidenum">
              <a:rPr lang="en-US" altLang="en-US"/>
              <a:pPr>
                <a:defRPr/>
              </a:pPr>
              <a:t>‹#›</a:t>
            </a:fld>
            <a:endParaRPr lang="en-US" altLang="en-US" dirty="0"/>
          </a:p>
        </p:txBody>
      </p:sp>
    </p:spTree>
    <p:extLst>
      <p:ext uri="{BB962C8B-B14F-4D97-AF65-F5344CB8AC3E}">
        <p14:creationId xmlns:p14="http://schemas.microsoft.com/office/powerpoint/2010/main" val="3259339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58D2696-9BA5-42D6-97B7-38DAD819664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0655759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8B5ECDA-A5E5-41DD-9959-7D830DE31A0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0100930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5F3C4D2-5911-4635-95FB-9E00C6E754B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375422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164A33E-DBE3-4C4B-9A7B-B1D7AD8C8F2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1677348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EB5DF23-AF2D-4C5C-AED6-5159A44E041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09480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E728536-6AC8-4385-873F-2344A4C2DBC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957437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975E99A-7FA3-4248-B8B8-C6B693CA266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804306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48B174F-ED50-4976-8DF4-2B56AC4CDEC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06591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3366146-BCE1-427E-9CEA-8B6E4D078CC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392928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F86C703-3C40-4BD9-A624-678A70B7F1E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1575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25438"/>
            <a:ext cx="12147550" cy="1625600"/>
          </a:xfrm>
        </p:spPr>
        <p:txBody>
          <a:bodyPr/>
          <a:lstStyle/>
          <a:p>
            <a:r>
              <a:rPr lang="en-US"/>
              <a:t>Click to edit Master title style</a:t>
            </a:r>
          </a:p>
        </p:txBody>
      </p:sp>
      <p:sp>
        <p:nvSpPr>
          <p:cNvPr id="3" name="Text Placeholder 2"/>
          <p:cNvSpPr>
            <a:spLocks noGrp="1"/>
          </p:cNvSpPr>
          <p:nvPr>
            <p:ph type="body" sz="half" idx="1"/>
          </p:nvPr>
        </p:nvSpPr>
        <p:spPr>
          <a:xfrm>
            <a:off x="428625" y="2276475"/>
            <a:ext cx="5997575" cy="63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997575" cy="63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fld id="{BAE47060-8D08-4959-B272-BDA598BD3F5E}"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8DED9A3F-888B-4958-8A72-3FD353047631}" type="slidenum">
              <a:rPr lang="en-US" altLang="en-US"/>
              <a:pPr>
                <a:defRPr/>
              </a:pPr>
              <a:t>‹#›</a:t>
            </a:fld>
            <a:endParaRPr lang="en-US" altLang="en-US" dirty="0"/>
          </a:p>
        </p:txBody>
      </p:sp>
    </p:spTree>
    <p:extLst>
      <p:ext uri="{BB962C8B-B14F-4D97-AF65-F5344CB8AC3E}">
        <p14:creationId xmlns:p14="http://schemas.microsoft.com/office/powerpoint/2010/main" val="2787745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A71481E-B1B3-43BF-B2E8-C0356D2EF80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6565436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32BFEB8-3F5F-4671-96F1-037C8760216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717221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BB91DA3-574C-40D5-BC23-EEE8E04A73F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647005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7408CF8-FF79-48A2-AAB0-641C2F43BF7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0798319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3D4B6B1-ABCE-4B12-9E1D-FBC19DAC348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6043689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1B58CDF-0449-4E59-807C-6154AD7DCB6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599818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A4FFDF3-D483-4F5B-AC5D-9BA31A9799E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5091047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DAC330C-6085-4C17-9BAB-B14EAC5242D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833954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50DF91C-D272-4F0E-8C3B-893489698D0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84547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6D2F2C0-BB45-4987-9C9B-F1F2B9995CD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03235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25438"/>
            <a:ext cx="12147550" cy="1625600"/>
          </a:xfrm>
        </p:spPr>
        <p:txBody>
          <a:bodyPr/>
          <a:lstStyle/>
          <a:p>
            <a:r>
              <a:rPr lang="en-US"/>
              <a:t>Click to edit Master title style</a:t>
            </a:r>
          </a:p>
        </p:txBody>
      </p:sp>
      <p:sp>
        <p:nvSpPr>
          <p:cNvPr id="3" name="Content Placeholder 2"/>
          <p:cNvSpPr>
            <a:spLocks noGrp="1"/>
          </p:cNvSpPr>
          <p:nvPr>
            <p:ph sz="half" idx="1"/>
          </p:nvPr>
        </p:nvSpPr>
        <p:spPr>
          <a:xfrm>
            <a:off x="428625" y="2276475"/>
            <a:ext cx="5997575" cy="63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78600" y="2276475"/>
            <a:ext cx="5997575" cy="63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fld id="{4421CBFC-A623-47A6-A43F-268845BBA080}"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DFE079EF-2F46-42FF-8187-7899BD6C0EAB}" type="slidenum">
              <a:rPr lang="en-US" altLang="en-US"/>
              <a:pPr>
                <a:defRPr/>
              </a:pPr>
              <a:t>‹#›</a:t>
            </a:fld>
            <a:endParaRPr lang="en-US" altLang="en-US" dirty="0"/>
          </a:p>
        </p:txBody>
      </p:sp>
    </p:spTree>
    <p:extLst>
      <p:ext uri="{BB962C8B-B14F-4D97-AF65-F5344CB8AC3E}">
        <p14:creationId xmlns:p14="http://schemas.microsoft.com/office/powerpoint/2010/main" val="28622576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BCFC68D-A151-4BF9-BE68-A8BE7FC8085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09902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D20BB54-3207-4862-8402-6F41B9C00BF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624758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5B1424C-DA20-4967-AA6A-069461C95F8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002981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AB4C045-DDB7-48C3-937B-9291C67ADB3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5630035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1AEEA4E-7858-494A-92BD-FA965559E0C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83271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725E325-ACBD-4E42-A218-9C351CE2626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6755177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4F83977-576F-44B4-B241-C3F759485E2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2868007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62A7D2E-A2B7-4CE1-B35B-D392DEA4C60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170535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AF98C36-C668-4EAE-9A0E-063E21EDA46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08339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E9C14F4-72D1-4480-B1C7-6AD361B7073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3917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8625" y="325438"/>
            <a:ext cx="12147550" cy="1625600"/>
          </a:xfrm>
        </p:spPr>
        <p:txBody>
          <a:bodyPr/>
          <a:lstStyle/>
          <a:p>
            <a:r>
              <a:rPr lang="en-US"/>
              <a:t>Click to edit Master title style</a:t>
            </a:r>
          </a:p>
        </p:txBody>
      </p:sp>
      <p:sp>
        <p:nvSpPr>
          <p:cNvPr id="3" name="Text Placeholder 2"/>
          <p:cNvSpPr>
            <a:spLocks noGrp="1"/>
          </p:cNvSpPr>
          <p:nvPr>
            <p:ph type="body" sz="half" idx="1"/>
          </p:nvPr>
        </p:nvSpPr>
        <p:spPr>
          <a:xfrm>
            <a:off x="428625" y="2276475"/>
            <a:ext cx="5997575" cy="639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578600" y="2276475"/>
            <a:ext cx="5997575" cy="6397625"/>
          </a:xfrm>
        </p:spPr>
        <p:txBody>
          <a:bodyPr/>
          <a:lstStyle/>
          <a:p>
            <a:pPr lvl="0"/>
            <a:endParaRPr lang="en-US" noProof="0" dirty="0"/>
          </a:p>
        </p:txBody>
      </p:sp>
      <p:sp>
        <p:nvSpPr>
          <p:cNvPr id="5" name="Rectangle 154"/>
          <p:cNvSpPr>
            <a:spLocks noGrp="1" noChangeArrowheads="1"/>
          </p:cNvSpPr>
          <p:nvPr>
            <p:ph type="dt" sz="half" idx="10"/>
          </p:nvPr>
        </p:nvSpPr>
        <p:spPr>
          <a:ln/>
        </p:spPr>
        <p:txBody>
          <a:bodyPr/>
          <a:lstStyle>
            <a:lvl1pPr>
              <a:defRPr/>
            </a:lvl1pPr>
          </a:lstStyle>
          <a:p>
            <a:pPr>
              <a:defRPr/>
            </a:pPr>
            <a:fld id="{DEC68B91-DFAA-4C32-8692-F31464825220}"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7E9710D6-3B1C-4D7A-9193-DDD9014B6A34}" type="slidenum">
              <a:rPr lang="en-US" altLang="en-US"/>
              <a:pPr>
                <a:defRPr/>
              </a:pPr>
              <a:t>‹#›</a:t>
            </a:fld>
            <a:endParaRPr lang="en-US" altLang="en-US" dirty="0"/>
          </a:p>
        </p:txBody>
      </p:sp>
    </p:spTree>
    <p:extLst>
      <p:ext uri="{BB962C8B-B14F-4D97-AF65-F5344CB8AC3E}">
        <p14:creationId xmlns:p14="http://schemas.microsoft.com/office/powerpoint/2010/main" val="35509210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74CBE2A-0895-45B4-AE26-5E9E6481718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1920690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5F759C1-BF2A-4244-8B36-AB458F1CA9E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6766661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116632B-064E-4B47-AA7A-844A947D3B6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790419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A857626-0A9C-4658-B419-920BF409C54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22704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86247A7-6CB2-474A-8B2E-28A0614999C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6708748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9F80CD0-67D9-4F95-8432-F997D5B7AE4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032120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3FE115B-1457-4353-95F2-C6A9F9B51ED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7616942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EA1E50F-1BBF-46C0-94FD-44856A7C20A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6776480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0B78670-6D92-4A07-BB69-DB1F699027D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66182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1D3712C-60EF-4084-902B-933C7AFA95E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27222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25438"/>
            <a:ext cx="12147550" cy="834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p:cNvSpPr>
            <a:spLocks noGrp="1" noChangeArrowheads="1"/>
          </p:cNvSpPr>
          <p:nvPr>
            <p:ph type="dt" sz="half" idx="10"/>
          </p:nvPr>
        </p:nvSpPr>
        <p:spPr>
          <a:ln/>
        </p:spPr>
        <p:txBody>
          <a:bodyPr/>
          <a:lstStyle>
            <a:lvl1pPr>
              <a:defRPr/>
            </a:lvl1pPr>
          </a:lstStyle>
          <a:p>
            <a:pPr>
              <a:defRPr/>
            </a:pPr>
            <a:fld id="{A3C9B1B1-494D-4C1C-A9A6-0C4D9B84A4CA}" type="datetime1">
              <a:rPr lang="en-US" altLang="en-US"/>
              <a:pPr>
                <a:defRPr/>
              </a:pPr>
              <a:t>7/24/2023</a:t>
            </a:fld>
            <a:endParaRPr lang="en-US" altLang="en-US" dirty="0"/>
          </a:p>
        </p:txBody>
      </p:sp>
      <p:sp>
        <p:nvSpPr>
          <p:cNvPr id="4"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5" name="Rectangle 156"/>
          <p:cNvSpPr>
            <a:spLocks noGrp="1" noChangeArrowheads="1"/>
          </p:cNvSpPr>
          <p:nvPr>
            <p:ph type="sldNum" sz="quarter" idx="12"/>
          </p:nvPr>
        </p:nvSpPr>
        <p:spPr>
          <a:ln/>
        </p:spPr>
        <p:txBody>
          <a:bodyPr/>
          <a:lstStyle>
            <a:lvl1pPr>
              <a:defRPr/>
            </a:lvl1pPr>
          </a:lstStyle>
          <a:p>
            <a:pPr>
              <a:defRPr/>
            </a:pPr>
            <a:fld id="{39AE745C-F94B-4AD0-B9CB-17D1A584B746}" type="slidenum">
              <a:rPr lang="en-US" altLang="en-US"/>
              <a:pPr>
                <a:defRPr/>
              </a:pPr>
              <a:t>‹#›</a:t>
            </a:fld>
            <a:endParaRPr lang="en-US" altLang="en-US" dirty="0"/>
          </a:p>
        </p:txBody>
      </p:sp>
    </p:spTree>
    <p:extLst>
      <p:ext uri="{BB962C8B-B14F-4D97-AF65-F5344CB8AC3E}">
        <p14:creationId xmlns:p14="http://schemas.microsoft.com/office/powerpoint/2010/main" val="41504028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6656C12-13A0-4BC9-A40C-5D7DE85534A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713446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7BCBA53-1D10-4631-A402-574536CADCF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6936123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9DB856C-34FA-48F3-8273-603F67C5B21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2511935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2C79A80-149C-4B4B-AD2A-F12E33EE774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369818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2E14D53-102F-4C86-B146-4A482D7075B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1376759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7A87E18-3142-4CE1-8EC9-4B5AFC7E967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453393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B866525-A07A-4B77-AD0A-DC00C1E3BD6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7153456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1942C8E-FDCF-402E-8B31-F8402713CA2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3600031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989FF5B-1D06-4C4B-AF29-42A05E3DBB2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06576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640294-81E3-45F8-AC9D-908C14D20F2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93670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25438"/>
            <a:ext cx="12147550" cy="1625600"/>
          </a:xfrm>
        </p:spPr>
        <p:txBody>
          <a:bodyPr/>
          <a:lstStyle/>
          <a:p>
            <a:r>
              <a:rPr lang="en-US"/>
              <a:t>Click to edit Master title style</a:t>
            </a:r>
          </a:p>
        </p:txBody>
      </p:sp>
      <p:sp>
        <p:nvSpPr>
          <p:cNvPr id="3" name="Content Placeholder 2"/>
          <p:cNvSpPr>
            <a:spLocks noGrp="1"/>
          </p:cNvSpPr>
          <p:nvPr>
            <p:ph sz="half" idx="1"/>
          </p:nvPr>
        </p:nvSpPr>
        <p:spPr>
          <a:xfrm>
            <a:off x="428625" y="2276475"/>
            <a:ext cx="12147550"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5" y="5551488"/>
            <a:ext cx="12147550" cy="31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fld id="{C6FEE6C9-B2E6-480B-BF5A-99CD0247F727}"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6A723B76-0621-445C-B214-A0C1E4509E24}" type="slidenum">
              <a:rPr lang="en-US" altLang="en-US"/>
              <a:pPr>
                <a:defRPr/>
              </a:pPr>
              <a:t>‹#›</a:t>
            </a:fld>
            <a:endParaRPr lang="en-US" altLang="en-US" dirty="0"/>
          </a:p>
        </p:txBody>
      </p:sp>
    </p:spTree>
    <p:extLst>
      <p:ext uri="{BB962C8B-B14F-4D97-AF65-F5344CB8AC3E}">
        <p14:creationId xmlns:p14="http://schemas.microsoft.com/office/powerpoint/2010/main" val="7946531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D525BE6-F15D-4D2F-8176-D5613C0FB1A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306003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4C67476-1483-4B94-9EBC-789ACDE7ED7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265593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C763A2A-D26F-4A7D-B6DC-796D6036840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0285419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5CAD987-3AD0-46D4-BDC3-1D4A6956B98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9428721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2873CF5-1683-4E44-BCE9-773E9720691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1818777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920C017-63D7-4E2D-A7BF-D74ADD1934F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491919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D498945-7DDF-47FE-B908-C1AB88A5AE2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5197497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7866E29-A046-4527-A8B8-E07B5E2EB4F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568237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BF56460-F706-41F7-ACDA-1FCEA8C33E1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8720764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6A08E0B-8351-4766-BCF5-1D4A2AFF458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4167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10834" t="166" r="111" b="-166"/>
          <a:stretch>
            <a:fillRect/>
          </a:stretch>
        </p:blipFill>
        <p:spPr bwMode="auto">
          <a:xfrm>
            <a:off x="-3175" y="0"/>
            <a:ext cx="1303655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625" y="811213"/>
            <a:ext cx="6502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625" y="811213"/>
            <a:ext cx="6502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27025" y="9042400"/>
            <a:ext cx="5037138" cy="485775"/>
          </a:xfrm>
          <a:prstGeom prst="rect">
            <a:avLst/>
          </a:prstGeom>
          <a:noFill/>
        </p:spPr>
        <p:txBody>
          <a:bodyPr wrap="none">
            <a:spAutoFit/>
          </a:bodyPr>
          <a:lstStyle/>
          <a:p>
            <a:pPr eaLnBrk="1" fontAlgn="auto" hangingPunct="1">
              <a:spcBef>
                <a:spcPts val="0"/>
              </a:spcBef>
              <a:spcAft>
                <a:spcPts val="0"/>
              </a:spcAft>
              <a:defRPr/>
            </a:pPr>
            <a:r>
              <a:rPr lang="en-US" sz="2560" dirty="0">
                <a:solidFill>
                  <a:srgbClr val="9A0A25"/>
                </a:solidFill>
                <a:latin typeface="Century Gothic" panose="020B0502020202020204" pitchFamily="34" charset="0"/>
                <a:ea typeface="+mn-ea"/>
              </a:rPr>
              <a:t>A wider lens on workplace law</a:t>
            </a:r>
          </a:p>
        </p:txBody>
      </p:sp>
      <p:sp>
        <p:nvSpPr>
          <p:cNvPr id="2" name="Title 1"/>
          <p:cNvSpPr>
            <a:spLocks noGrp="1"/>
          </p:cNvSpPr>
          <p:nvPr>
            <p:ph type="ctrTitle"/>
          </p:nvPr>
        </p:nvSpPr>
        <p:spPr>
          <a:xfrm>
            <a:off x="657092" y="3440894"/>
            <a:ext cx="8063775" cy="2313121"/>
          </a:xfrm>
        </p:spPr>
        <p:txBody>
          <a:bodyPr anchor="b"/>
          <a:lstStyle>
            <a:lvl1pPr algn="l">
              <a:defRPr sz="568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57092" y="5754014"/>
            <a:ext cx="8063775" cy="1046453"/>
          </a:xfrm>
        </p:spPr>
        <p:txBody>
          <a:bodyPr/>
          <a:lstStyle>
            <a:lvl1pPr marL="0" indent="0" algn="l">
              <a:buNone/>
              <a:defRPr sz="2844">
                <a:solidFill>
                  <a:srgbClr val="9A0A25"/>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Tree>
    <p:extLst>
      <p:ext uri="{BB962C8B-B14F-4D97-AF65-F5344CB8AC3E}">
        <p14:creationId xmlns:p14="http://schemas.microsoft.com/office/powerpoint/2010/main" val="22127575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40DF687-8D62-4FAA-ABEB-8B20A49FB2D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007382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6D685B0-83C3-4703-BD91-7CDDF7477CF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9017278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4381"/>
      </p:ext>
    </p:extLst>
  </p:cSld>
  <p:clrMapOvr>
    <a:masterClrMapping/>
  </p:clrMapOvr>
  <p:transition spd="slow">
    <p:wip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95" y="77642"/>
            <a:ext cx="12636008" cy="1625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59093711"/>
      </p:ext>
    </p:extLst>
  </p:cSld>
  <p:clrMapOvr>
    <a:masterClrMapping/>
  </p:clrMapOvr>
  <p:transition spd="slow">
    <p:wip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0E8D2A8-0A52-449F-AB7B-A4831CD48C9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890532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5DB8738-B91C-47C1-8A42-726243CE5C2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2571001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5D4C50B-F9C0-4A6F-8DE3-6DE141EE07E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4373182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B4E69A2-4763-4517-9B74-7E2F37163EF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2282514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BDE139A-3914-409F-882E-9B53F9A589A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1810292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C400F4A-7548-4837-9E6D-EC57E8052B6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28070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5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5" name="Footer Placeholder 4"/>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D13A65B5-5376-4543-93D4-B908A3D4931E}" type="slidenum">
              <a:rPr lang="en-US"/>
              <a:pPr>
                <a:defRPr/>
              </a:pPr>
              <a:t>‹#›</a:t>
            </a:fld>
            <a:endParaRPr lang="en-US" dirty="0"/>
          </a:p>
        </p:txBody>
      </p:sp>
    </p:spTree>
    <p:extLst>
      <p:ext uri="{BB962C8B-B14F-4D97-AF65-F5344CB8AC3E}">
        <p14:creationId xmlns:p14="http://schemas.microsoft.com/office/powerpoint/2010/main" val="34123911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D9DE067-72A8-4269-99DC-F0450EA2289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4464065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8C7C617-169B-42FD-88B1-E7354003E00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2963593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7EB2FF9-3887-49CD-96BA-6A8CAA7810F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320296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A5186A5-9320-4413-84BE-83D0C834994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596247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9EA1D02-ECC2-49B8-959F-F083A533421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672237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8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0596A01-25B1-4470-8014-11A91D0B8F8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7135157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4590028-79E2-4DC1-8412-DA784726D51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0414987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1F87A94-0B84-4B7F-8856-1D87D870D42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000111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D00D1AB-522A-48B9-8789-B44B4E10AC2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126795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40112EF-B370-4571-8C11-5310025FC89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075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6400"/>
            </a:lvl1pPr>
          </a:lstStyle>
          <a:p>
            <a:r>
              <a:rPr lang="en-US"/>
              <a:t>Click to edit Master title style</a:t>
            </a:r>
          </a:p>
        </p:txBody>
      </p:sp>
      <p:sp>
        <p:nvSpPr>
          <p:cNvPr id="3" name="Text Placeholder 2"/>
          <p:cNvSpPr>
            <a:spLocks noGrp="1"/>
          </p:cNvSpPr>
          <p:nvPr>
            <p:ph type="body" idx="1"/>
          </p:nvPr>
        </p:nvSpPr>
        <p:spPr>
          <a:xfrm>
            <a:off x="887307" y="6527239"/>
            <a:ext cx="11216640" cy="2133599"/>
          </a:xfrm>
        </p:spPr>
        <p:txBody>
          <a:bodyPr/>
          <a:lstStyle>
            <a:lvl1pPr marL="0" indent="0">
              <a:buNone/>
              <a:defRPr sz="2560">
                <a:solidFill>
                  <a:schemeClr val="tx1">
                    <a:tint val="75000"/>
                  </a:schemeClr>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740161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307C544-4159-4326-987C-21AC16EFB69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1629569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37A3B7D-E35C-4B69-8BD0-91750483CFD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1399297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528D07A-907F-42BB-B92F-63B6A83628A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1907185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9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F78BDE9-1F3B-42D1-83A8-466569A251D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1821596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D777E34-06C9-46E9-B787-E79825B9EAE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874237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D4E451E-19FD-4709-B50A-E2492261CFD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4082828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9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52F8704-D0CE-4EB7-A2F3-33804B4E6FD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230338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9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0BF00D2-1E5F-4895-8D4C-FE20DF9DA25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932238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9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FAAACA4-6B39-4DDD-8C74-F2918057298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9256211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9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7838331-21C6-4915-A594-D4F5DD6D953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253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fld id="{1A499CE0-AFA6-4AA1-B9C7-BE01E0028750}" type="datetime1">
              <a:rPr lang="en-US" altLang="en-US"/>
              <a:pPr>
                <a:defRPr/>
              </a:pPr>
              <a:t>7/24/2023</a:t>
            </a:fld>
            <a:endParaRPr lang="en-US" altLang="en-US" dirty="0"/>
          </a:p>
        </p:txBody>
      </p:sp>
      <p:sp>
        <p:nvSpPr>
          <p:cNvPr id="5"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6" name="Rectangle 156"/>
          <p:cNvSpPr>
            <a:spLocks noGrp="1" noChangeArrowheads="1"/>
          </p:cNvSpPr>
          <p:nvPr>
            <p:ph type="sldNum" sz="quarter" idx="12"/>
          </p:nvPr>
        </p:nvSpPr>
        <p:spPr>
          <a:ln/>
        </p:spPr>
        <p:txBody>
          <a:bodyPr/>
          <a:lstStyle>
            <a:lvl1pPr>
              <a:defRPr/>
            </a:lvl1pPr>
          </a:lstStyle>
          <a:p>
            <a:pPr>
              <a:defRPr/>
            </a:pPr>
            <a:fld id="{3E006B53-26E9-4231-9A36-8769F9FFC1CC}" type="slidenum">
              <a:rPr lang="en-US" altLang="en-US"/>
              <a:pPr>
                <a:defRPr/>
              </a:pPr>
              <a:t>‹#›</a:t>
            </a:fld>
            <a:endParaRPr lang="en-US" altLang="en-US" dirty="0"/>
          </a:p>
        </p:txBody>
      </p:sp>
    </p:spTree>
    <p:extLst>
      <p:ext uri="{BB962C8B-B14F-4D97-AF65-F5344CB8AC3E}">
        <p14:creationId xmlns:p14="http://schemas.microsoft.com/office/powerpoint/2010/main" val="192381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2596444"/>
            <a:ext cx="4124961"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1" y="2596444"/>
            <a:ext cx="4124961"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6" name="Footer Placeholder 5"/>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F2FE1244-C31B-4A3E-89C5-27B901BA4F0C}" type="slidenum">
              <a:rPr lang="en-US"/>
              <a:pPr>
                <a:defRPr/>
              </a:pPr>
              <a:t>‹#›</a:t>
            </a:fld>
            <a:endParaRPr lang="en-US" dirty="0"/>
          </a:p>
        </p:txBody>
      </p:sp>
    </p:spTree>
    <p:extLst>
      <p:ext uri="{BB962C8B-B14F-4D97-AF65-F5344CB8AC3E}">
        <p14:creationId xmlns:p14="http://schemas.microsoft.com/office/powerpoint/2010/main" val="35955763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9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1306C3D-6AF6-4AC0-B8CF-0A483039508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0030923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9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DAE4F8C-C9EE-4A39-A462-7ADC3B4FC3A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012526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9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A6FE941-13EE-479C-8169-7151957C3E8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8409533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0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C0F664B-E229-44C0-B050-020A70B3276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283316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0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AD81D9F-C852-4D66-AF8C-FDB65BB10A3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1754250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0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F3DD51C-6778-4647-8E3E-5616A814AEF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5049549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0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6484DAF-ABD8-4233-A4C3-BFAF367E781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168664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0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8606620-D436-4485-848D-3598190C04C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75132215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0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BD840DA-E2ED-4920-AFE4-83B42E03C5A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9434344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0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1CAC97E-7752-4F9E-9CDD-F300F82909E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21431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83681"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8" name="Footer Placeholder 7"/>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B0D60B5A-E589-4C70-A7C1-E84303A0BED1}" type="slidenum">
              <a:rPr lang="en-US"/>
              <a:pPr>
                <a:defRPr/>
              </a:pPr>
              <a:t>‹#›</a:t>
            </a:fld>
            <a:endParaRPr lang="en-US" dirty="0"/>
          </a:p>
        </p:txBody>
      </p:sp>
    </p:spTree>
    <p:extLst>
      <p:ext uri="{BB962C8B-B14F-4D97-AF65-F5344CB8AC3E}">
        <p14:creationId xmlns:p14="http://schemas.microsoft.com/office/powerpoint/2010/main" val="40800110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0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D864DA3-10EC-49EB-B357-C9C297A63C2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0510072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0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25443E1-BEBD-4D56-B55A-3109B2DF94B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9600332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0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FCA1FFB-8033-4FC5-A640-82C6FAF6440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0574912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1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B4B6AA4-530B-46C3-AB47-C63DFF2FD0B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2296327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1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D74839B-B822-4A63-95E9-573E7A2E851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3673566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1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65E8119-CB31-4059-9232-38178DFFA64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5492371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1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802966E-F185-470C-BC20-DEC8548A5C1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563484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1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FEFE815-17BC-44EE-BA01-CC19253BED3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198419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1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D03E1EF-E993-41A0-AEA9-C9FAEDF12CB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0307237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1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FF7D6EE-A239-4E70-A65B-903B97A6DB2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56188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4" name="Footer Placeholder 3"/>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69E56046-83E9-423D-A220-4039939DA3AE}" type="slidenum">
              <a:rPr lang="en-US"/>
              <a:pPr>
                <a:defRPr/>
              </a:pPr>
              <a:t>‹#›</a:t>
            </a:fld>
            <a:endParaRPr lang="en-US" dirty="0"/>
          </a:p>
        </p:txBody>
      </p:sp>
    </p:spTree>
    <p:extLst>
      <p:ext uri="{BB962C8B-B14F-4D97-AF65-F5344CB8AC3E}">
        <p14:creationId xmlns:p14="http://schemas.microsoft.com/office/powerpoint/2010/main" val="35360968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1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1132556-1906-4E31-9BE9-E98B18B2CD5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5953993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1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40BCA06-9C95-4EE4-841B-91AB8B72376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6977476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1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D455C2E-205A-4090-90A1-664F2A53FD2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666314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2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0752F3E-3CAE-4997-81C5-0DBE438CFCD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6581213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2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66A7A3D-1AEA-4C05-A9A6-885EAA87A0D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5357424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2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8021710-8E13-4E58-970B-1065739EBC5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9195657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2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CE08C1B-88E0-4F1F-B4F6-DC8C3F24296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5354074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2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570AB88-95D7-434C-AD24-DE755B970D7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75765955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2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CA18B17-B048-4B83-8A7C-4D32CF044CD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0224836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2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FB6398A-7440-4DBD-98A9-9B1A06D5ECC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09532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3" name="Footer Placeholder 2"/>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483ADCE4-913A-4A7E-B698-5DDAA553FDC8}" type="slidenum">
              <a:rPr lang="en-US"/>
              <a:pPr>
                <a:defRPr/>
              </a:pPr>
              <a:t>‹#›</a:t>
            </a:fld>
            <a:endParaRPr lang="en-US" dirty="0"/>
          </a:p>
        </p:txBody>
      </p:sp>
    </p:spTree>
    <p:extLst>
      <p:ext uri="{BB962C8B-B14F-4D97-AF65-F5344CB8AC3E}">
        <p14:creationId xmlns:p14="http://schemas.microsoft.com/office/powerpoint/2010/main" val="15431694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2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E6D6D6D-409B-4CDF-B57F-E46B6BFD5A4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4297475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2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E8433C7-695B-4531-A609-D493ADECF96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000931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2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8929FF4-EC5B-473C-B8A8-F1FA0554A7A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19118914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3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D3DE453-441F-43A4-8C7F-614E07E855C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3381681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3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01F16B1-EA0E-414D-9C14-75AA3D3244A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366890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3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78AAAD5-36E3-4FDB-A8D2-0C739E57F5A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6545473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3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F9E4A67-02A2-4717-A89C-29FF216C58A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0485063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3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CB71E16-C01E-439C-AA67-8BAC541285D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3334591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3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F27AEA1-4162-4CCE-B313-F8D0F1259C8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12319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5528734" y="1404340"/>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6" name="Footer Placeholder 5"/>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C70D4889-7FD1-4D74-A85B-5CF1C5283B7A}" type="slidenum">
              <a:rPr lang="en-US"/>
              <a:pPr>
                <a:defRPr/>
              </a:pPr>
              <a:t>‹#›</a:t>
            </a:fld>
            <a:endParaRPr lang="en-US" dirty="0"/>
          </a:p>
        </p:txBody>
      </p:sp>
    </p:spTree>
    <p:extLst>
      <p:ext uri="{BB962C8B-B14F-4D97-AF65-F5344CB8AC3E}">
        <p14:creationId xmlns:p14="http://schemas.microsoft.com/office/powerpoint/2010/main" val="3920843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5528734" y="1404340"/>
            <a:ext cx="6583680" cy="6931378"/>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pPr lvl="0"/>
            <a:r>
              <a:rPr lang="en-US" noProof="0" dirty="0"/>
              <a:t>Click icon to add picture</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6" name="Footer Placeholder 5"/>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2E4B997C-FEC9-4E34-A891-49E80FF93949}" type="slidenum">
              <a:rPr lang="en-US"/>
              <a:pPr>
                <a:defRPr/>
              </a:pPr>
              <a:t>‹#›</a:t>
            </a:fld>
            <a:endParaRPr lang="en-US" dirty="0"/>
          </a:p>
        </p:txBody>
      </p:sp>
    </p:spTree>
    <p:extLst>
      <p:ext uri="{BB962C8B-B14F-4D97-AF65-F5344CB8AC3E}">
        <p14:creationId xmlns:p14="http://schemas.microsoft.com/office/powerpoint/2010/main" val="3311134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5" name="Footer Placeholder 4"/>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BB53AE48-E26B-40A9-A844-2111BD28790F}" type="slidenum">
              <a:rPr lang="en-US"/>
              <a:pPr>
                <a:defRPr/>
              </a:pPr>
              <a:t>‹#›</a:t>
            </a:fld>
            <a:endParaRPr lang="en-US" dirty="0"/>
          </a:p>
        </p:txBody>
      </p:sp>
    </p:spTree>
    <p:extLst>
      <p:ext uri="{BB962C8B-B14F-4D97-AF65-F5344CB8AC3E}">
        <p14:creationId xmlns:p14="http://schemas.microsoft.com/office/powerpoint/2010/main" val="189865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9921" y="519289"/>
            <a:ext cx="210312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562" y="519289"/>
            <a:ext cx="614680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5" name="Footer Placeholder 4"/>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7C19587F-A810-43AC-90B6-147BF4344A9E}" type="slidenum">
              <a:rPr lang="en-US"/>
              <a:pPr>
                <a:defRPr/>
              </a:pPr>
              <a:t>‹#›</a:t>
            </a:fld>
            <a:endParaRPr lang="en-US" dirty="0"/>
          </a:p>
        </p:txBody>
      </p:sp>
    </p:spTree>
    <p:extLst>
      <p:ext uri="{BB962C8B-B14F-4D97-AF65-F5344CB8AC3E}">
        <p14:creationId xmlns:p14="http://schemas.microsoft.com/office/powerpoint/2010/main" val="3345392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F71EB93-8707-4478-8D9C-0F884BDBB1B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80424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106839AC-B4DF-4B5F-BC9B-97597E80DB2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64552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fld id="{C8DE0B1C-0BEE-47DB-958F-316B6796CAD9}" type="datetime1">
              <a:rPr lang="en-US" altLang="en-US"/>
              <a:pPr>
                <a:defRPr/>
              </a:pPr>
              <a:t>7/24/2023</a:t>
            </a:fld>
            <a:endParaRPr lang="en-US" altLang="en-US" dirty="0"/>
          </a:p>
        </p:txBody>
      </p:sp>
      <p:sp>
        <p:nvSpPr>
          <p:cNvPr id="5"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6" name="Rectangle 156"/>
          <p:cNvSpPr>
            <a:spLocks noGrp="1" noChangeArrowheads="1"/>
          </p:cNvSpPr>
          <p:nvPr>
            <p:ph type="sldNum" sz="quarter" idx="12"/>
          </p:nvPr>
        </p:nvSpPr>
        <p:spPr>
          <a:ln/>
        </p:spPr>
        <p:txBody>
          <a:bodyPr/>
          <a:lstStyle>
            <a:lvl1pPr>
              <a:defRPr/>
            </a:lvl1pPr>
          </a:lstStyle>
          <a:p>
            <a:pPr>
              <a:defRPr/>
            </a:pPr>
            <a:fld id="{6024358B-A9C6-4129-8803-CFB1B7FC3F49}" type="slidenum">
              <a:rPr lang="en-US" altLang="en-US"/>
              <a:pPr>
                <a:defRPr/>
              </a:pPr>
              <a:t>‹#›</a:t>
            </a:fld>
            <a:endParaRPr lang="en-US" altLang="en-US" dirty="0"/>
          </a:p>
        </p:txBody>
      </p:sp>
    </p:spTree>
    <p:extLst>
      <p:ext uri="{BB962C8B-B14F-4D97-AF65-F5344CB8AC3E}">
        <p14:creationId xmlns:p14="http://schemas.microsoft.com/office/powerpoint/2010/main" val="4069234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A01598-2674-4321-AA0D-053C9D59E3E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28469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EF48523-99B2-488A-AE10-60F915A5921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863936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ED481F9-D438-4C67-9653-33C34C73C1C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413022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0BE1D15-531B-4DF2-8B3D-193D2A76F57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06117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055DA25-B8BC-427F-A263-597FAC131D5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191636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6208D15-6FD7-4588-B656-3EFA41E0700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839674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993878D-68D9-4C3D-9E00-E8193AD72C6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373907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35F0ED5-34ED-44D3-A136-1698DB88F8B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574346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5CB5E8F-698D-4E44-8B1B-94E65FCD4B1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68636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1963278-9A41-4847-89FB-4B3877F8B88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97071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2276475"/>
            <a:ext cx="5997575" cy="639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997575" cy="639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fld id="{95A44351-45F2-4C70-A8BA-057FBDD3432B}"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7E7CF358-54A2-440A-B51C-D1255E3E2834}" type="slidenum">
              <a:rPr lang="en-US" altLang="en-US"/>
              <a:pPr>
                <a:defRPr/>
              </a:pPr>
              <a:t>‹#›</a:t>
            </a:fld>
            <a:endParaRPr lang="en-US" altLang="en-US" dirty="0"/>
          </a:p>
        </p:txBody>
      </p:sp>
    </p:spTree>
    <p:extLst>
      <p:ext uri="{BB962C8B-B14F-4D97-AF65-F5344CB8AC3E}">
        <p14:creationId xmlns:p14="http://schemas.microsoft.com/office/powerpoint/2010/main" val="3497492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EEED64B-8243-4FE3-A025-44337D9786B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427291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E0873AB-37EF-4C91-9CF0-F1A803E5E22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31058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991545B-1642-4B6C-B58D-6480835D155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727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0AD0E99-D9AC-4977-9DCA-16DC84A7DD36}"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338088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371C668-0759-43D4-8647-1F9411BE5EC9}"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377885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60AA060-F03A-4633-8D9A-777821E5864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07739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A2F0B84-951E-44E5-9A4D-FC44FEB450F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206877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F297C91-7E27-4370-B4DB-4C697A0CEA0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187091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2E4D5A4-936D-45CC-A903-10F05A1696A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674352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1206198-5053-4905-8BA7-B0D08039A5C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12610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fld id="{AB30A294-B381-4157-BA81-A55CA0C6BFD0}" type="datetime1">
              <a:rPr lang="en-US" altLang="en-US"/>
              <a:pPr>
                <a:defRPr/>
              </a:pPr>
              <a:t>7/24/2023</a:t>
            </a:fld>
            <a:endParaRPr lang="en-US" altLang="en-US" dirty="0"/>
          </a:p>
        </p:txBody>
      </p:sp>
      <p:sp>
        <p:nvSpPr>
          <p:cNvPr id="8"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9" name="Rectangle 156"/>
          <p:cNvSpPr>
            <a:spLocks noGrp="1" noChangeArrowheads="1"/>
          </p:cNvSpPr>
          <p:nvPr>
            <p:ph type="sldNum" sz="quarter" idx="12"/>
          </p:nvPr>
        </p:nvSpPr>
        <p:spPr>
          <a:ln/>
        </p:spPr>
        <p:txBody>
          <a:bodyPr/>
          <a:lstStyle>
            <a:lvl1pPr>
              <a:defRPr/>
            </a:lvl1pPr>
          </a:lstStyle>
          <a:p>
            <a:pPr>
              <a:defRPr/>
            </a:pPr>
            <a:fld id="{A1CE566F-6675-4465-B8EF-47AE0A306785}" type="slidenum">
              <a:rPr lang="en-US" altLang="en-US"/>
              <a:pPr>
                <a:defRPr/>
              </a:pPr>
              <a:t>‹#›</a:t>
            </a:fld>
            <a:endParaRPr lang="en-US" altLang="en-US" dirty="0"/>
          </a:p>
        </p:txBody>
      </p:sp>
    </p:spTree>
    <p:extLst>
      <p:ext uri="{BB962C8B-B14F-4D97-AF65-F5344CB8AC3E}">
        <p14:creationId xmlns:p14="http://schemas.microsoft.com/office/powerpoint/2010/main" val="4245202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B97FE43-A3EB-426A-817A-D659E0CE13D7}"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417703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340448F-E9E1-46B4-A204-3E8AD80F5FB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733641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2CEC38D-5965-40D4-9375-DD88CB6CC3C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79246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D610AAC-E8BD-4B6F-9388-70289A1413B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72104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3BB0757-2281-4323-888A-C1A65D300FE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4650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0CE7D1C-C19E-47D4-9F9F-B9EA251C09F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21170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44DF13C-D258-40EE-A1E8-09D9EDA5BCA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38504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8EEE126-D744-4153-9FE0-C460534EFF5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72313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649DF65-1D10-4EE7-8493-55E1F8ECF2E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70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4D70C55-CEB7-4080-A86F-63FCD4D375F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43618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fld id="{7A6F0D44-99E7-4A93-B928-D61E30F2D180}" type="datetime1">
              <a:rPr lang="en-US" altLang="en-US"/>
              <a:pPr>
                <a:defRPr/>
              </a:pPr>
              <a:t>7/24/2023</a:t>
            </a:fld>
            <a:endParaRPr lang="en-US" altLang="en-US" dirty="0"/>
          </a:p>
        </p:txBody>
      </p:sp>
      <p:sp>
        <p:nvSpPr>
          <p:cNvPr id="4"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5" name="Rectangle 156"/>
          <p:cNvSpPr>
            <a:spLocks noGrp="1" noChangeArrowheads="1"/>
          </p:cNvSpPr>
          <p:nvPr>
            <p:ph type="sldNum" sz="quarter" idx="12"/>
          </p:nvPr>
        </p:nvSpPr>
        <p:spPr>
          <a:ln/>
        </p:spPr>
        <p:txBody>
          <a:bodyPr/>
          <a:lstStyle>
            <a:lvl1pPr>
              <a:defRPr/>
            </a:lvl1pPr>
          </a:lstStyle>
          <a:p>
            <a:pPr>
              <a:defRPr/>
            </a:pPr>
            <a:fld id="{07AEEF82-04F3-4FD5-98F1-B4863BB0ACC9}" type="slidenum">
              <a:rPr lang="en-US" altLang="en-US"/>
              <a:pPr>
                <a:defRPr/>
              </a:pPr>
              <a:t>‹#›</a:t>
            </a:fld>
            <a:endParaRPr lang="en-US" altLang="en-US" dirty="0"/>
          </a:p>
        </p:txBody>
      </p:sp>
    </p:spTree>
    <p:extLst>
      <p:ext uri="{BB962C8B-B14F-4D97-AF65-F5344CB8AC3E}">
        <p14:creationId xmlns:p14="http://schemas.microsoft.com/office/powerpoint/2010/main" val="38157078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96E0B88-6A25-4F0B-97F8-6BB4E2916D9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689584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9A42148-C81B-47A2-BCB4-1F27296202D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557061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A344EBD-BA3F-4F79-9793-892D49E56E8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688145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73062D2-84C0-479A-8F0C-BE562723E1C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699053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ADE7CFD-CF30-423E-8DDA-5B7300AE06B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31916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4DE337E-E283-4BE1-8C66-0906D12087AD}"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956947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0502721E-146E-4493-ADEE-692046AC83D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52701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7E31FFE-08B6-4B0C-9DAC-93595D4D68D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13581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52CFE06-24EE-4835-A87C-C4609572EF6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215222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A384A23-635C-4D2F-88E0-50EB75C3FD4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26175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fld id="{523AE2B8-D122-4B89-9BAD-A1273007CAF3}" type="datetime1">
              <a:rPr lang="en-US" altLang="en-US"/>
              <a:pPr>
                <a:defRPr/>
              </a:pPr>
              <a:t>7/24/2023</a:t>
            </a:fld>
            <a:endParaRPr lang="en-US" altLang="en-US" dirty="0"/>
          </a:p>
        </p:txBody>
      </p:sp>
      <p:sp>
        <p:nvSpPr>
          <p:cNvPr id="3"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4" name="Rectangle 156"/>
          <p:cNvSpPr>
            <a:spLocks noGrp="1" noChangeArrowheads="1"/>
          </p:cNvSpPr>
          <p:nvPr>
            <p:ph type="sldNum" sz="quarter" idx="12"/>
          </p:nvPr>
        </p:nvSpPr>
        <p:spPr>
          <a:ln/>
        </p:spPr>
        <p:txBody>
          <a:bodyPr/>
          <a:lstStyle>
            <a:lvl1pPr>
              <a:defRPr/>
            </a:lvl1pPr>
          </a:lstStyle>
          <a:p>
            <a:pPr>
              <a:defRPr/>
            </a:pPr>
            <a:fld id="{AE290C84-7989-47DE-A26D-FF6B461E5259}" type="slidenum">
              <a:rPr lang="en-US" altLang="en-US"/>
              <a:pPr>
                <a:defRPr/>
              </a:pPr>
              <a:t>‹#›</a:t>
            </a:fld>
            <a:endParaRPr lang="en-US" altLang="en-US" dirty="0"/>
          </a:p>
        </p:txBody>
      </p:sp>
    </p:spTree>
    <p:extLst>
      <p:ext uri="{BB962C8B-B14F-4D97-AF65-F5344CB8AC3E}">
        <p14:creationId xmlns:p14="http://schemas.microsoft.com/office/powerpoint/2010/main" val="1015729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690F31E-FA1A-4FC5-A883-DAF1EA4CFED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518330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E6E3603-1662-44E0-B4FE-AF4A2AFEB83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29659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EFA65A1-4B61-4212-BE82-640977D90AA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901545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CDD2A153-0BD5-4770-96C5-4247F770034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685897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7AB5051-DA15-4160-A5D9-F3348CD1DC3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879345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E6F6AF4-9208-4BA0-9721-3977087A8BF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181580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5219197-8407-4FD5-BF56-E3EFB06AD38A}"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187831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627644E-6F4F-437E-8534-493D13BBECC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0886769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F2B999C4-4A26-4B45-8216-57A52F71369E}"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031877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FFA6049-C9AD-426C-9902-B78F4F80330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86759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92CEC1B4-DAC5-46EE-A0BD-67198C075944}"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887BD38B-BE1E-4764-89D4-30EDDCF5C84F}" type="slidenum">
              <a:rPr lang="en-US" altLang="en-US"/>
              <a:pPr>
                <a:defRPr/>
              </a:pPr>
              <a:t>‹#›</a:t>
            </a:fld>
            <a:endParaRPr lang="en-US" altLang="en-US" dirty="0"/>
          </a:p>
        </p:txBody>
      </p:sp>
    </p:spTree>
    <p:extLst>
      <p:ext uri="{BB962C8B-B14F-4D97-AF65-F5344CB8AC3E}">
        <p14:creationId xmlns:p14="http://schemas.microsoft.com/office/powerpoint/2010/main" val="4183900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A5A11B43-F2EF-4845-B3E5-0FC1A2D6C0A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0248055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B5F94269-1467-46EA-A98A-9C6702A4FB82}"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409659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8B855A4-8863-43B1-8DF2-72979E7572EF}"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380427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6BC8B59C-289A-4A66-9202-5FE06DE66C64}"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915741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3FA68199-D131-46A4-9B2F-8DA09520533B}"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077360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8F7C097-AAD6-414A-8F88-A5E17C76E040}"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7654874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7528DD47-16AF-4EE1-8D92-0C8C6EAED15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8805073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446B2458-3A58-4BEB-943C-A7991CD55775}"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21003775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7B9DB00-DDE1-460A-B983-FAE38EB21C1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1803281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F18676A-1252-4479-AC04-3E0E6159D1CC}"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46220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2B26CC23-13A4-467D-ACE7-CCD1D870A4D6}" type="datetime1">
              <a:rPr lang="en-US" altLang="en-US"/>
              <a:pPr>
                <a:defRPr/>
              </a:pPr>
              <a:t>7/24/2023</a:t>
            </a:fld>
            <a:endParaRPr lang="en-US" altLang="en-US" dirty="0"/>
          </a:p>
        </p:txBody>
      </p:sp>
      <p:sp>
        <p:nvSpPr>
          <p:cNvPr id="6" name="Rectangle 155"/>
          <p:cNvSpPr>
            <a:spLocks noGrp="1" noChangeArrowheads="1"/>
          </p:cNvSpPr>
          <p:nvPr>
            <p:ph type="ftr" sz="quarter" idx="11"/>
          </p:nvPr>
        </p:nvSpPr>
        <p:spPr>
          <a:ln/>
        </p:spPr>
        <p:txBody>
          <a:bodyPr/>
          <a:lstStyle>
            <a:lvl1pPr>
              <a:defRPr/>
            </a:lvl1pPr>
          </a:lstStyle>
          <a:p>
            <a:pPr>
              <a:defRPr/>
            </a:pPr>
            <a:r>
              <a:rPr lang="en-US" altLang="en-US" dirty="0"/>
              <a:t>Constangy, Brooks and Smith, LLP ©2013 All Rights Reserved</a:t>
            </a:r>
          </a:p>
        </p:txBody>
      </p:sp>
      <p:sp>
        <p:nvSpPr>
          <p:cNvPr id="7" name="Rectangle 156"/>
          <p:cNvSpPr>
            <a:spLocks noGrp="1" noChangeArrowheads="1"/>
          </p:cNvSpPr>
          <p:nvPr>
            <p:ph type="sldNum" sz="quarter" idx="12"/>
          </p:nvPr>
        </p:nvSpPr>
        <p:spPr>
          <a:ln/>
        </p:spPr>
        <p:txBody>
          <a:bodyPr/>
          <a:lstStyle>
            <a:lvl1pPr>
              <a:defRPr/>
            </a:lvl1pPr>
          </a:lstStyle>
          <a:p>
            <a:pPr>
              <a:defRPr/>
            </a:pPr>
            <a:fld id="{470A41E5-0945-428F-81F1-0E0DF02C91DE}" type="slidenum">
              <a:rPr lang="en-US" altLang="en-US"/>
              <a:pPr>
                <a:defRPr/>
              </a:pPr>
              <a:t>‹#›</a:t>
            </a:fld>
            <a:endParaRPr lang="en-US" altLang="en-US" dirty="0"/>
          </a:p>
        </p:txBody>
      </p:sp>
    </p:spTree>
    <p:extLst>
      <p:ext uri="{BB962C8B-B14F-4D97-AF65-F5344CB8AC3E}">
        <p14:creationId xmlns:p14="http://schemas.microsoft.com/office/powerpoint/2010/main" val="36247424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543221A-3AE8-43EB-9373-F18F26C10BE3}"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1961221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DB19FB74-A1C7-439C-8BCC-DE1CDC2836D1}"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44704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2" name="TextBox 23"/>
          <p:cNvSpPr txBox="1"/>
          <p:nvPr userDrawn="1"/>
        </p:nvSpPr>
        <p:spPr>
          <a:xfrm>
            <a:off x="0" y="9566275"/>
            <a:ext cx="390525" cy="198438"/>
          </a:xfrm>
          <a:prstGeom prst="rect">
            <a:avLst/>
          </a:prstGeom>
          <a:solidFill>
            <a:schemeClr val="accent5">
              <a:lumMod val="75000"/>
            </a:schemeClr>
          </a:solidFill>
        </p:spPr>
        <p:txBody>
          <a:bodyPr lIns="0" tIns="0" rIns="0" bIns="0"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9B1DB79E-F24D-4D98-9CD3-816F60193328}" type="slidenum">
              <a:rPr lang="en-US" altLang="en-US" sz="1280" smtClean="0">
                <a:solidFill>
                  <a:srgbClr val="FFFFFF"/>
                </a:solidFill>
                <a:ea typeface="+mn-ea"/>
              </a:rPr>
              <a:pPr algn="ctr" eaLnBrk="1" fontAlgn="auto" hangingPunct="1">
                <a:spcBef>
                  <a:spcPts val="0"/>
                </a:spcBef>
                <a:spcAft>
                  <a:spcPts val="0"/>
                </a:spcAft>
                <a:defRPr/>
              </a:pPr>
              <a:t>‹#›</a:t>
            </a:fld>
            <a:endParaRPr lang="en-US" altLang="en-US" sz="1280" dirty="0">
              <a:solidFill>
                <a:srgbClr val="FFFFFF"/>
              </a:solidFill>
              <a:ea typeface="+mn-ea"/>
            </a:endParaRPr>
          </a:p>
        </p:txBody>
      </p:sp>
    </p:spTree>
    <p:extLst>
      <p:ext uri="{BB962C8B-B14F-4D97-AF65-F5344CB8AC3E}">
        <p14:creationId xmlns:p14="http://schemas.microsoft.com/office/powerpoint/2010/main" val="36938753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944783"/>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95" y="77642"/>
            <a:ext cx="12636008" cy="1625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64261630"/>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227" y="1083733"/>
            <a:ext cx="10728960" cy="1625600"/>
          </a:xfrm>
        </p:spPr>
        <p:txBody>
          <a:bodyPr/>
          <a:lstStyle/>
          <a:p>
            <a:r>
              <a:rPr lang="en-US"/>
              <a:t>Click to edit Master title style</a:t>
            </a:r>
          </a:p>
        </p:txBody>
      </p:sp>
      <p:sp>
        <p:nvSpPr>
          <p:cNvPr id="3" name="Text Placeholder 2"/>
          <p:cNvSpPr>
            <a:spLocks noGrp="1"/>
          </p:cNvSpPr>
          <p:nvPr>
            <p:ph type="body" sz="half" idx="1"/>
          </p:nvPr>
        </p:nvSpPr>
        <p:spPr>
          <a:xfrm>
            <a:off x="1517226" y="2926080"/>
            <a:ext cx="5256107" cy="5960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90080" y="2926080"/>
            <a:ext cx="5256107" cy="5960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6293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10834" t="166" r="111" b="-166"/>
          <a:stretch>
            <a:fillRect/>
          </a:stretch>
        </p:blipFill>
        <p:spPr bwMode="auto">
          <a:xfrm>
            <a:off x="-3175" y="0"/>
            <a:ext cx="1303655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625" y="811213"/>
            <a:ext cx="6502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625" y="811213"/>
            <a:ext cx="6502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27025" y="9042400"/>
            <a:ext cx="5037138" cy="485775"/>
          </a:xfrm>
          <a:prstGeom prst="rect">
            <a:avLst/>
          </a:prstGeom>
          <a:noFill/>
        </p:spPr>
        <p:txBody>
          <a:bodyPr wrap="none">
            <a:spAutoFit/>
          </a:bodyPr>
          <a:lstStyle/>
          <a:p>
            <a:pPr eaLnBrk="1" fontAlgn="auto" hangingPunct="1">
              <a:spcBef>
                <a:spcPts val="0"/>
              </a:spcBef>
              <a:spcAft>
                <a:spcPts val="0"/>
              </a:spcAft>
              <a:defRPr/>
            </a:pPr>
            <a:r>
              <a:rPr lang="en-US" sz="2560" dirty="0">
                <a:solidFill>
                  <a:srgbClr val="9A0A25"/>
                </a:solidFill>
                <a:latin typeface="Century Gothic" panose="020B0502020202020204" pitchFamily="34" charset="0"/>
                <a:ea typeface="+mn-ea"/>
              </a:rPr>
              <a:t>A wider lens on workplace law</a:t>
            </a:r>
          </a:p>
        </p:txBody>
      </p:sp>
      <p:sp>
        <p:nvSpPr>
          <p:cNvPr id="2" name="Title 1"/>
          <p:cNvSpPr>
            <a:spLocks noGrp="1"/>
          </p:cNvSpPr>
          <p:nvPr>
            <p:ph type="ctrTitle"/>
          </p:nvPr>
        </p:nvSpPr>
        <p:spPr>
          <a:xfrm>
            <a:off x="657092" y="3440894"/>
            <a:ext cx="8063775" cy="2313121"/>
          </a:xfrm>
        </p:spPr>
        <p:txBody>
          <a:bodyPr anchor="b"/>
          <a:lstStyle>
            <a:lvl1pPr algn="l">
              <a:defRPr sz="5689">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57092" y="5754014"/>
            <a:ext cx="8063775" cy="1046453"/>
          </a:xfrm>
        </p:spPr>
        <p:txBody>
          <a:bodyPr/>
          <a:lstStyle>
            <a:lvl1pPr marL="0" indent="0" algn="l">
              <a:buNone/>
              <a:defRPr sz="2844">
                <a:solidFill>
                  <a:srgbClr val="9A0A25"/>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Tree>
    <p:extLst>
      <p:ext uri="{BB962C8B-B14F-4D97-AF65-F5344CB8AC3E}">
        <p14:creationId xmlns:p14="http://schemas.microsoft.com/office/powerpoint/2010/main" val="22513341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5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5" name="Footer Placeholder 4"/>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3001710C-2615-4598-AD5B-E4BAFCFEE5A9}" type="slidenum">
              <a:rPr lang="en-US"/>
              <a:pPr>
                <a:defRPr/>
              </a:pPr>
              <a:t>‹#›</a:t>
            </a:fld>
            <a:endParaRPr lang="en-US" dirty="0"/>
          </a:p>
        </p:txBody>
      </p:sp>
    </p:spTree>
    <p:extLst>
      <p:ext uri="{BB962C8B-B14F-4D97-AF65-F5344CB8AC3E}">
        <p14:creationId xmlns:p14="http://schemas.microsoft.com/office/powerpoint/2010/main" val="9851132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6400"/>
            </a:lvl1pPr>
          </a:lstStyle>
          <a:p>
            <a:r>
              <a:rPr lang="en-US"/>
              <a:t>Click to edit Master title style</a:t>
            </a:r>
          </a:p>
        </p:txBody>
      </p:sp>
      <p:sp>
        <p:nvSpPr>
          <p:cNvPr id="3" name="Text Placeholder 2"/>
          <p:cNvSpPr>
            <a:spLocks noGrp="1"/>
          </p:cNvSpPr>
          <p:nvPr>
            <p:ph type="body" idx="1"/>
          </p:nvPr>
        </p:nvSpPr>
        <p:spPr>
          <a:xfrm>
            <a:off x="887307" y="6527239"/>
            <a:ext cx="11216640" cy="2133599"/>
          </a:xfrm>
        </p:spPr>
        <p:txBody>
          <a:bodyPr/>
          <a:lstStyle>
            <a:lvl1pPr marL="0" indent="0">
              <a:buNone/>
              <a:defRPr sz="2560">
                <a:solidFill>
                  <a:schemeClr val="tx1">
                    <a:tint val="75000"/>
                  </a:schemeClr>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82588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2596444"/>
            <a:ext cx="4124961"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8081" y="2596444"/>
            <a:ext cx="4124961"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16038" y="7796213"/>
            <a:ext cx="2925762"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fld id="{95726AC2-3F65-406B-9AF8-A2A679099D79}" type="datetimeFigureOut">
              <a:rPr lang="en-US"/>
              <a:pPr>
                <a:defRPr/>
              </a:pPr>
              <a:t>7/24/2023</a:t>
            </a:fld>
            <a:endParaRPr lang="en-US" dirty="0"/>
          </a:p>
        </p:txBody>
      </p:sp>
      <p:sp>
        <p:nvSpPr>
          <p:cNvPr id="6" name="Footer Placeholder 5"/>
          <p:cNvSpPr>
            <a:spLocks noGrp="1"/>
          </p:cNvSpPr>
          <p:nvPr>
            <p:ph type="ftr" sz="quarter" idx="11"/>
          </p:nvPr>
        </p:nvSpPr>
        <p:spPr>
          <a:xfrm>
            <a:off x="4308475" y="9040813"/>
            <a:ext cx="4387850" cy="519112"/>
          </a:xfrm>
          <a:prstGeom prst="rect">
            <a:avLst/>
          </a:prstGeom>
        </p:spPr>
        <p:txBody>
          <a:bodyPr/>
          <a:lstStyle>
            <a:lvl1pPr eaLnBrk="1" fontAlgn="auto" hangingPunct="1">
              <a:spcBef>
                <a:spcPts val="0"/>
              </a:spcBef>
              <a:spcAft>
                <a:spcPts val="0"/>
              </a:spcAft>
              <a:defRPr sz="2560">
                <a:solidFill>
                  <a:srgbClr val="3F3F3F"/>
                </a:solidFill>
                <a:latin typeface="Calibri" panose="020F0502020204030204"/>
                <a:ea typeface="+mn-ea"/>
              </a:defRPr>
            </a:lvl1pPr>
          </a:lstStyle>
          <a:p>
            <a:pPr>
              <a:defRPr/>
            </a:pPr>
            <a:endParaRPr lang="en-US"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Unicode MS" panose="020B0604020202020204" pitchFamily="34" charset="-128"/>
                <a:ea typeface="ヒラギノ明朝 ProN W3" pitchFamily="-103" charset="-128"/>
              </a:defRPr>
            </a:lvl1pPr>
          </a:lstStyle>
          <a:p>
            <a:pPr>
              <a:defRPr/>
            </a:pPr>
            <a:fld id="{1B494538-EC7C-471B-BFD4-0BD9DE681C2D}" type="slidenum">
              <a:rPr lang="en-US"/>
              <a:pPr>
                <a:defRPr/>
              </a:pPr>
              <a:t>‹#›</a:t>
            </a:fld>
            <a:endParaRPr lang="en-US" dirty="0"/>
          </a:p>
        </p:txBody>
      </p:sp>
    </p:spTree>
    <p:extLst>
      <p:ext uri="{BB962C8B-B14F-4D97-AF65-F5344CB8AC3E}">
        <p14:creationId xmlns:p14="http://schemas.microsoft.com/office/powerpoint/2010/main" val="38713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2.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16" Type="http://schemas.openxmlformats.org/officeDocument/2006/relationships/slideLayout" Target="../slideLayouts/slideLayout32.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5" Type="http://schemas.openxmlformats.org/officeDocument/2006/relationships/slideLayout" Target="../slideLayouts/slideLayout21.xml"/><Relationship Id="rId61" Type="http://schemas.openxmlformats.org/officeDocument/2006/relationships/slideLayout" Target="../slideLayouts/slideLayout77.xml"/><Relationship Id="rId82" Type="http://schemas.openxmlformats.org/officeDocument/2006/relationships/image" Target="../media/image2.jpeg"/><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theme" Target="../theme/theme2.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212.xml"/><Relationship Id="rId21" Type="http://schemas.openxmlformats.org/officeDocument/2006/relationships/slideLayout" Target="../slideLayouts/slideLayout116.xml"/><Relationship Id="rId42" Type="http://schemas.openxmlformats.org/officeDocument/2006/relationships/slideLayout" Target="../slideLayouts/slideLayout137.xml"/><Relationship Id="rId63" Type="http://schemas.openxmlformats.org/officeDocument/2006/relationships/slideLayout" Target="../slideLayouts/slideLayout158.xml"/><Relationship Id="rId84" Type="http://schemas.openxmlformats.org/officeDocument/2006/relationships/slideLayout" Target="../slideLayouts/slideLayout179.xml"/><Relationship Id="rId138" Type="http://schemas.openxmlformats.org/officeDocument/2006/relationships/slideLayout" Target="../slideLayouts/slideLayout233.xml"/><Relationship Id="rId107" Type="http://schemas.openxmlformats.org/officeDocument/2006/relationships/slideLayout" Target="../slideLayouts/slideLayout202.xml"/><Relationship Id="rId11" Type="http://schemas.openxmlformats.org/officeDocument/2006/relationships/slideLayout" Target="../slideLayouts/slideLayout106.xml"/><Relationship Id="rId32" Type="http://schemas.openxmlformats.org/officeDocument/2006/relationships/slideLayout" Target="../slideLayouts/slideLayout127.xml"/><Relationship Id="rId53" Type="http://schemas.openxmlformats.org/officeDocument/2006/relationships/slideLayout" Target="../slideLayouts/slideLayout148.xml"/><Relationship Id="rId74" Type="http://schemas.openxmlformats.org/officeDocument/2006/relationships/slideLayout" Target="../slideLayouts/slideLayout169.xml"/><Relationship Id="rId128" Type="http://schemas.openxmlformats.org/officeDocument/2006/relationships/slideLayout" Target="../slideLayouts/slideLayout223.xml"/><Relationship Id="rId5" Type="http://schemas.openxmlformats.org/officeDocument/2006/relationships/slideLayout" Target="../slideLayouts/slideLayout100.xml"/><Relationship Id="rId90" Type="http://schemas.openxmlformats.org/officeDocument/2006/relationships/slideLayout" Target="../slideLayouts/slideLayout185.xml"/><Relationship Id="rId95" Type="http://schemas.openxmlformats.org/officeDocument/2006/relationships/slideLayout" Target="../slideLayouts/slideLayout190.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64" Type="http://schemas.openxmlformats.org/officeDocument/2006/relationships/slideLayout" Target="../slideLayouts/slideLayout159.xml"/><Relationship Id="rId69" Type="http://schemas.openxmlformats.org/officeDocument/2006/relationships/slideLayout" Target="../slideLayouts/slideLayout164.xml"/><Relationship Id="rId113" Type="http://schemas.openxmlformats.org/officeDocument/2006/relationships/slideLayout" Target="../slideLayouts/slideLayout208.xml"/><Relationship Id="rId118" Type="http://schemas.openxmlformats.org/officeDocument/2006/relationships/slideLayout" Target="../slideLayouts/slideLayout213.xml"/><Relationship Id="rId134" Type="http://schemas.openxmlformats.org/officeDocument/2006/relationships/slideLayout" Target="../slideLayouts/slideLayout229.xml"/><Relationship Id="rId139" Type="http://schemas.openxmlformats.org/officeDocument/2006/relationships/slideLayout" Target="../slideLayouts/slideLayout234.xml"/><Relationship Id="rId80" Type="http://schemas.openxmlformats.org/officeDocument/2006/relationships/slideLayout" Target="../slideLayouts/slideLayout175.xml"/><Relationship Id="rId85" Type="http://schemas.openxmlformats.org/officeDocument/2006/relationships/slideLayout" Target="../slideLayouts/slideLayout180.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59" Type="http://schemas.openxmlformats.org/officeDocument/2006/relationships/slideLayout" Target="../slideLayouts/slideLayout154.xml"/><Relationship Id="rId103" Type="http://schemas.openxmlformats.org/officeDocument/2006/relationships/slideLayout" Target="../slideLayouts/slideLayout198.xml"/><Relationship Id="rId108" Type="http://schemas.openxmlformats.org/officeDocument/2006/relationships/slideLayout" Target="../slideLayouts/slideLayout203.xml"/><Relationship Id="rId124" Type="http://schemas.openxmlformats.org/officeDocument/2006/relationships/slideLayout" Target="../slideLayouts/slideLayout219.xml"/><Relationship Id="rId129" Type="http://schemas.openxmlformats.org/officeDocument/2006/relationships/slideLayout" Target="../slideLayouts/slideLayout224.xml"/><Relationship Id="rId54" Type="http://schemas.openxmlformats.org/officeDocument/2006/relationships/slideLayout" Target="../slideLayouts/slideLayout149.xml"/><Relationship Id="rId70" Type="http://schemas.openxmlformats.org/officeDocument/2006/relationships/slideLayout" Target="../slideLayouts/slideLayout165.xml"/><Relationship Id="rId75" Type="http://schemas.openxmlformats.org/officeDocument/2006/relationships/slideLayout" Target="../slideLayouts/slideLayout170.xml"/><Relationship Id="rId91" Type="http://schemas.openxmlformats.org/officeDocument/2006/relationships/slideLayout" Target="../slideLayouts/slideLayout186.xml"/><Relationship Id="rId96" Type="http://schemas.openxmlformats.org/officeDocument/2006/relationships/slideLayout" Target="../slideLayouts/slideLayout191.xml"/><Relationship Id="rId140" Type="http://schemas.openxmlformats.org/officeDocument/2006/relationships/slideLayout" Target="../slideLayouts/slideLayout235.xml"/><Relationship Id="rId145"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49" Type="http://schemas.openxmlformats.org/officeDocument/2006/relationships/slideLayout" Target="../slideLayouts/slideLayout144.xml"/><Relationship Id="rId114" Type="http://schemas.openxmlformats.org/officeDocument/2006/relationships/slideLayout" Target="../slideLayouts/slideLayout209.xml"/><Relationship Id="rId119" Type="http://schemas.openxmlformats.org/officeDocument/2006/relationships/slideLayout" Target="../slideLayouts/slideLayout214.xml"/><Relationship Id="rId44" Type="http://schemas.openxmlformats.org/officeDocument/2006/relationships/slideLayout" Target="../slideLayouts/slideLayout139.xml"/><Relationship Id="rId60" Type="http://schemas.openxmlformats.org/officeDocument/2006/relationships/slideLayout" Target="../slideLayouts/slideLayout155.xml"/><Relationship Id="rId65" Type="http://schemas.openxmlformats.org/officeDocument/2006/relationships/slideLayout" Target="../slideLayouts/slideLayout160.xml"/><Relationship Id="rId81" Type="http://schemas.openxmlformats.org/officeDocument/2006/relationships/slideLayout" Target="../slideLayouts/slideLayout176.xml"/><Relationship Id="rId86" Type="http://schemas.openxmlformats.org/officeDocument/2006/relationships/slideLayout" Target="../slideLayouts/slideLayout181.xml"/><Relationship Id="rId130" Type="http://schemas.openxmlformats.org/officeDocument/2006/relationships/slideLayout" Target="../slideLayouts/slideLayout225.xml"/><Relationship Id="rId135" Type="http://schemas.openxmlformats.org/officeDocument/2006/relationships/slideLayout" Target="../slideLayouts/slideLayout230.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9" Type="http://schemas.openxmlformats.org/officeDocument/2006/relationships/slideLayout" Target="../slideLayouts/slideLayout134.xml"/><Relationship Id="rId109" Type="http://schemas.openxmlformats.org/officeDocument/2006/relationships/slideLayout" Target="../slideLayouts/slideLayout204.xml"/><Relationship Id="rId34" Type="http://schemas.openxmlformats.org/officeDocument/2006/relationships/slideLayout" Target="../slideLayouts/slideLayout129.xml"/><Relationship Id="rId50" Type="http://schemas.openxmlformats.org/officeDocument/2006/relationships/slideLayout" Target="../slideLayouts/slideLayout145.xml"/><Relationship Id="rId55" Type="http://schemas.openxmlformats.org/officeDocument/2006/relationships/slideLayout" Target="../slideLayouts/slideLayout150.xml"/><Relationship Id="rId76" Type="http://schemas.openxmlformats.org/officeDocument/2006/relationships/slideLayout" Target="../slideLayouts/slideLayout171.xml"/><Relationship Id="rId97" Type="http://schemas.openxmlformats.org/officeDocument/2006/relationships/slideLayout" Target="../slideLayouts/slideLayout192.xml"/><Relationship Id="rId104" Type="http://schemas.openxmlformats.org/officeDocument/2006/relationships/slideLayout" Target="../slideLayouts/slideLayout199.xml"/><Relationship Id="rId120" Type="http://schemas.openxmlformats.org/officeDocument/2006/relationships/slideLayout" Target="../slideLayouts/slideLayout215.xml"/><Relationship Id="rId125" Type="http://schemas.openxmlformats.org/officeDocument/2006/relationships/slideLayout" Target="../slideLayouts/slideLayout220.xml"/><Relationship Id="rId141" Type="http://schemas.openxmlformats.org/officeDocument/2006/relationships/slideLayout" Target="../slideLayouts/slideLayout236.xml"/><Relationship Id="rId146" Type="http://schemas.openxmlformats.org/officeDocument/2006/relationships/image" Target="../media/image2.jpeg"/><Relationship Id="rId7" Type="http://schemas.openxmlformats.org/officeDocument/2006/relationships/slideLayout" Target="../slideLayouts/slideLayout102.xml"/><Relationship Id="rId71" Type="http://schemas.openxmlformats.org/officeDocument/2006/relationships/slideLayout" Target="../slideLayouts/slideLayout166.xml"/><Relationship Id="rId92" Type="http://schemas.openxmlformats.org/officeDocument/2006/relationships/slideLayout" Target="../slideLayouts/slideLayout187.xml"/><Relationship Id="rId2" Type="http://schemas.openxmlformats.org/officeDocument/2006/relationships/slideLayout" Target="../slideLayouts/slideLayout97.xml"/><Relationship Id="rId29" Type="http://schemas.openxmlformats.org/officeDocument/2006/relationships/slideLayout" Target="../slideLayouts/slideLayout124.xml"/><Relationship Id="rId24" Type="http://schemas.openxmlformats.org/officeDocument/2006/relationships/slideLayout" Target="../slideLayouts/slideLayout119.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66" Type="http://schemas.openxmlformats.org/officeDocument/2006/relationships/slideLayout" Target="../slideLayouts/slideLayout161.xml"/><Relationship Id="rId87" Type="http://schemas.openxmlformats.org/officeDocument/2006/relationships/slideLayout" Target="../slideLayouts/slideLayout182.xml"/><Relationship Id="rId110" Type="http://schemas.openxmlformats.org/officeDocument/2006/relationships/slideLayout" Target="../slideLayouts/slideLayout205.xml"/><Relationship Id="rId115" Type="http://schemas.openxmlformats.org/officeDocument/2006/relationships/slideLayout" Target="../slideLayouts/slideLayout210.xml"/><Relationship Id="rId131" Type="http://schemas.openxmlformats.org/officeDocument/2006/relationships/slideLayout" Target="../slideLayouts/slideLayout226.xml"/><Relationship Id="rId136" Type="http://schemas.openxmlformats.org/officeDocument/2006/relationships/slideLayout" Target="../slideLayouts/slideLayout231.xml"/><Relationship Id="rId61" Type="http://schemas.openxmlformats.org/officeDocument/2006/relationships/slideLayout" Target="../slideLayouts/slideLayout156.xml"/><Relationship Id="rId82" Type="http://schemas.openxmlformats.org/officeDocument/2006/relationships/slideLayout" Target="../slideLayouts/slideLayout177.xml"/><Relationship Id="rId19" Type="http://schemas.openxmlformats.org/officeDocument/2006/relationships/slideLayout" Target="../slideLayouts/slideLayout114.xml"/><Relationship Id="rId14" Type="http://schemas.openxmlformats.org/officeDocument/2006/relationships/slideLayout" Target="../slideLayouts/slideLayout109.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56" Type="http://schemas.openxmlformats.org/officeDocument/2006/relationships/slideLayout" Target="../slideLayouts/slideLayout151.xml"/><Relationship Id="rId77" Type="http://schemas.openxmlformats.org/officeDocument/2006/relationships/slideLayout" Target="../slideLayouts/slideLayout172.xml"/><Relationship Id="rId100" Type="http://schemas.openxmlformats.org/officeDocument/2006/relationships/slideLayout" Target="../slideLayouts/slideLayout195.xml"/><Relationship Id="rId105" Type="http://schemas.openxmlformats.org/officeDocument/2006/relationships/slideLayout" Target="../slideLayouts/slideLayout200.xml"/><Relationship Id="rId126" Type="http://schemas.openxmlformats.org/officeDocument/2006/relationships/slideLayout" Target="../slideLayouts/slideLayout221.xml"/><Relationship Id="rId8" Type="http://schemas.openxmlformats.org/officeDocument/2006/relationships/slideLayout" Target="../slideLayouts/slideLayout103.xml"/><Relationship Id="rId51" Type="http://schemas.openxmlformats.org/officeDocument/2006/relationships/slideLayout" Target="../slideLayouts/slideLayout146.xml"/><Relationship Id="rId72" Type="http://schemas.openxmlformats.org/officeDocument/2006/relationships/slideLayout" Target="../slideLayouts/slideLayout167.xml"/><Relationship Id="rId93" Type="http://schemas.openxmlformats.org/officeDocument/2006/relationships/slideLayout" Target="../slideLayouts/slideLayout188.xml"/><Relationship Id="rId98" Type="http://schemas.openxmlformats.org/officeDocument/2006/relationships/slideLayout" Target="../slideLayouts/slideLayout193.xml"/><Relationship Id="rId121" Type="http://schemas.openxmlformats.org/officeDocument/2006/relationships/slideLayout" Target="../slideLayouts/slideLayout216.xml"/><Relationship Id="rId142" Type="http://schemas.openxmlformats.org/officeDocument/2006/relationships/slideLayout" Target="../slideLayouts/slideLayout237.xml"/><Relationship Id="rId3" Type="http://schemas.openxmlformats.org/officeDocument/2006/relationships/slideLayout" Target="../slideLayouts/slideLayout98.xml"/><Relationship Id="rId25" Type="http://schemas.openxmlformats.org/officeDocument/2006/relationships/slideLayout" Target="../slideLayouts/slideLayout120.xml"/><Relationship Id="rId46" Type="http://schemas.openxmlformats.org/officeDocument/2006/relationships/slideLayout" Target="../slideLayouts/slideLayout141.xml"/><Relationship Id="rId67" Type="http://schemas.openxmlformats.org/officeDocument/2006/relationships/slideLayout" Target="../slideLayouts/slideLayout162.xml"/><Relationship Id="rId116" Type="http://schemas.openxmlformats.org/officeDocument/2006/relationships/slideLayout" Target="../slideLayouts/slideLayout211.xml"/><Relationship Id="rId137" Type="http://schemas.openxmlformats.org/officeDocument/2006/relationships/slideLayout" Target="../slideLayouts/slideLayout232.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62" Type="http://schemas.openxmlformats.org/officeDocument/2006/relationships/slideLayout" Target="../slideLayouts/slideLayout157.xml"/><Relationship Id="rId83" Type="http://schemas.openxmlformats.org/officeDocument/2006/relationships/slideLayout" Target="../slideLayouts/slideLayout178.xml"/><Relationship Id="rId88" Type="http://schemas.openxmlformats.org/officeDocument/2006/relationships/slideLayout" Target="../slideLayouts/slideLayout183.xml"/><Relationship Id="rId111" Type="http://schemas.openxmlformats.org/officeDocument/2006/relationships/slideLayout" Target="../slideLayouts/slideLayout206.xml"/><Relationship Id="rId132" Type="http://schemas.openxmlformats.org/officeDocument/2006/relationships/slideLayout" Target="../slideLayouts/slideLayout227.xml"/><Relationship Id="rId15" Type="http://schemas.openxmlformats.org/officeDocument/2006/relationships/slideLayout" Target="../slideLayouts/slideLayout110.xml"/><Relationship Id="rId36" Type="http://schemas.openxmlformats.org/officeDocument/2006/relationships/slideLayout" Target="../slideLayouts/slideLayout131.xml"/><Relationship Id="rId57" Type="http://schemas.openxmlformats.org/officeDocument/2006/relationships/slideLayout" Target="../slideLayouts/slideLayout152.xml"/><Relationship Id="rId106" Type="http://schemas.openxmlformats.org/officeDocument/2006/relationships/slideLayout" Target="../slideLayouts/slideLayout201.xml"/><Relationship Id="rId127" Type="http://schemas.openxmlformats.org/officeDocument/2006/relationships/slideLayout" Target="../slideLayouts/slideLayout222.xml"/><Relationship Id="rId10" Type="http://schemas.openxmlformats.org/officeDocument/2006/relationships/slideLayout" Target="../slideLayouts/slideLayout105.xml"/><Relationship Id="rId31" Type="http://schemas.openxmlformats.org/officeDocument/2006/relationships/slideLayout" Target="../slideLayouts/slideLayout126.xml"/><Relationship Id="rId52" Type="http://schemas.openxmlformats.org/officeDocument/2006/relationships/slideLayout" Target="../slideLayouts/slideLayout147.xml"/><Relationship Id="rId73" Type="http://schemas.openxmlformats.org/officeDocument/2006/relationships/slideLayout" Target="../slideLayouts/slideLayout168.xml"/><Relationship Id="rId78" Type="http://schemas.openxmlformats.org/officeDocument/2006/relationships/slideLayout" Target="../slideLayouts/slideLayout173.xml"/><Relationship Id="rId94" Type="http://schemas.openxmlformats.org/officeDocument/2006/relationships/slideLayout" Target="../slideLayouts/slideLayout189.xml"/><Relationship Id="rId99" Type="http://schemas.openxmlformats.org/officeDocument/2006/relationships/slideLayout" Target="../slideLayouts/slideLayout194.xml"/><Relationship Id="rId101" Type="http://schemas.openxmlformats.org/officeDocument/2006/relationships/slideLayout" Target="../slideLayouts/slideLayout196.xml"/><Relationship Id="rId122" Type="http://schemas.openxmlformats.org/officeDocument/2006/relationships/slideLayout" Target="../slideLayouts/slideLayout217.xml"/><Relationship Id="rId143" Type="http://schemas.openxmlformats.org/officeDocument/2006/relationships/slideLayout" Target="../slideLayouts/slideLayout23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26" Type="http://schemas.openxmlformats.org/officeDocument/2006/relationships/slideLayout" Target="../slideLayouts/slideLayout121.xml"/><Relationship Id="rId47" Type="http://schemas.openxmlformats.org/officeDocument/2006/relationships/slideLayout" Target="../slideLayouts/slideLayout142.xml"/><Relationship Id="rId68" Type="http://schemas.openxmlformats.org/officeDocument/2006/relationships/slideLayout" Target="../slideLayouts/slideLayout163.xml"/><Relationship Id="rId89" Type="http://schemas.openxmlformats.org/officeDocument/2006/relationships/slideLayout" Target="../slideLayouts/slideLayout184.xml"/><Relationship Id="rId112" Type="http://schemas.openxmlformats.org/officeDocument/2006/relationships/slideLayout" Target="../slideLayouts/slideLayout207.xml"/><Relationship Id="rId133" Type="http://schemas.openxmlformats.org/officeDocument/2006/relationships/slideLayout" Target="../slideLayouts/slideLayout228.xml"/><Relationship Id="rId16" Type="http://schemas.openxmlformats.org/officeDocument/2006/relationships/slideLayout" Target="../slideLayouts/slideLayout111.xml"/><Relationship Id="rId37" Type="http://schemas.openxmlformats.org/officeDocument/2006/relationships/slideLayout" Target="../slideLayouts/slideLayout132.xml"/><Relationship Id="rId58" Type="http://schemas.openxmlformats.org/officeDocument/2006/relationships/slideLayout" Target="../slideLayouts/slideLayout153.xml"/><Relationship Id="rId79" Type="http://schemas.openxmlformats.org/officeDocument/2006/relationships/slideLayout" Target="../slideLayouts/slideLayout174.xml"/><Relationship Id="rId102" Type="http://schemas.openxmlformats.org/officeDocument/2006/relationships/slideLayout" Target="../slideLayouts/slideLayout197.xml"/><Relationship Id="rId123" Type="http://schemas.openxmlformats.org/officeDocument/2006/relationships/slideLayout" Target="../slideLayouts/slideLayout218.xml"/><Relationship Id="rId14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022475"/>
            <a:ext cx="13009563" cy="7731125"/>
            <a:chOff x="0" y="896"/>
            <a:chExt cx="5762" cy="3424"/>
          </a:xfrm>
        </p:grpSpPr>
        <p:grpSp>
          <p:nvGrpSpPr>
            <p:cNvPr id="2056" name="Group 3"/>
            <p:cNvGrpSpPr>
              <a:grpSpLocks/>
            </p:cNvGrpSpPr>
            <p:nvPr userDrawn="1"/>
          </p:nvGrpSpPr>
          <p:grpSpPr bwMode="auto">
            <a:xfrm>
              <a:off x="20" y="896"/>
              <a:ext cx="5742" cy="3424"/>
              <a:chOff x="20" y="896"/>
              <a:chExt cx="5742" cy="3424"/>
            </a:xfrm>
          </p:grpSpPr>
          <p:sp>
            <p:nvSpPr>
              <p:cNvPr id="2193" name="Freeform 4"/>
              <p:cNvSpPr>
                <a:spLocks/>
              </p:cNvSpPr>
              <p:nvPr userDrawn="1"/>
            </p:nvSpPr>
            <p:spPr bwMode="hidden">
              <a:xfrm>
                <a:off x="1398"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94" name="Freeform 5"/>
              <p:cNvSpPr>
                <a:spLocks/>
              </p:cNvSpPr>
              <p:nvPr userDrawn="1"/>
            </p:nvSpPr>
            <p:spPr bwMode="hidden">
              <a:xfrm>
                <a:off x="671"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9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9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9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9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9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0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0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02" name="Freeform 13"/>
              <p:cNvSpPr>
                <a:spLocks/>
              </p:cNvSpPr>
              <p:nvPr userDrawn="1"/>
            </p:nvSpPr>
            <p:spPr bwMode="hidden">
              <a:xfrm>
                <a:off x="2914" y="3476"/>
                <a:ext cx="2848" cy="787"/>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493 h 788"/>
                  <a:gd name="T16" fmla="*/ 1072 w 2848"/>
                  <a:gd name="T17" fmla="*/ 394 h 788"/>
                  <a:gd name="T18" fmla="*/ 888 w 2848"/>
                  <a:gd name="T19" fmla="*/ 518 h 788"/>
                  <a:gd name="T20" fmla="*/ 0 w 2848"/>
                  <a:gd name="T21" fmla="*/ 638 h 788"/>
                  <a:gd name="T22" fmla="*/ 288 w 2848"/>
                  <a:gd name="T23" fmla="*/ 766 h 788"/>
                  <a:gd name="T24" fmla="*/ 1040 w 2848"/>
                  <a:gd name="T25" fmla="*/ 654 h 788"/>
                  <a:gd name="T26" fmla="*/ 1272 w 2848"/>
                  <a:gd name="T27" fmla="*/ 726 h 788"/>
                  <a:gd name="T28" fmla="*/ 2096 w 2848"/>
                  <a:gd name="T29" fmla="*/ 669 h 788"/>
                  <a:gd name="T30" fmla="*/ 2320 w 2848"/>
                  <a:gd name="T31" fmla="*/ 726 h 788"/>
                  <a:gd name="T32" fmla="*/ 2456 w 2848"/>
                  <a:gd name="T33" fmla="*/ 574 h 788"/>
                  <a:gd name="T34" fmla="*/ 2712 w 2848"/>
                  <a:gd name="T35" fmla="*/ 694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0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0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0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2057" name="Group 17"/>
            <p:cNvGrpSpPr>
              <a:grpSpLocks/>
            </p:cNvGrpSpPr>
            <p:nvPr userDrawn="1"/>
          </p:nvGrpSpPr>
          <p:grpSpPr bwMode="auto">
            <a:xfrm>
              <a:off x="0" y="2291"/>
              <a:ext cx="1385" cy="1702"/>
              <a:chOff x="0" y="2291"/>
              <a:chExt cx="1385" cy="1702"/>
            </a:xfrm>
          </p:grpSpPr>
          <p:sp>
            <p:nvSpPr>
              <p:cNvPr id="11274" name="Rectangle 18"/>
              <p:cNvSpPr>
                <a:spLocks noChangeArrowheads="1"/>
              </p:cNvSpPr>
              <p:nvPr userDrawn="1"/>
            </p:nvSpPr>
            <p:spPr bwMode="ltGray">
              <a:xfrm rot="6798887">
                <a:off x="63" y="388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75" name="Rectangle 19"/>
              <p:cNvSpPr>
                <a:spLocks noChangeArrowheads="1"/>
              </p:cNvSpPr>
              <p:nvPr userDrawn="1"/>
            </p:nvSpPr>
            <p:spPr bwMode="ltGray">
              <a:xfrm rot="6798887">
                <a:off x="34" y="3879"/>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76" name="Rectangle 20"/>
              <p:cNvSpPr>
                <a:spLocks noChangeArrowheads="1"/>
              </p:cNvSpPr>
              <p:nvPr userDrawn="1"/>
            </p:nvSpPr>
            <p:spPr bwMode="ltGray">
              <a:xfrm rot="6798887">
                <a:off x="8" y="3874"/>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77" name="Rectangle 21"/>
              <p:cNvSpPr>
                <a:spLocks noChangeArrowheads="1"/>
              </p:cNvSpPr>
              <p:nvPr userDrawn="1"/>
            </p:nvSpPr>
            <p:spPr bwMode="ltGray">
              <a:xfrm rot="5999912">
                <a:off x="211"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78" name="Rectangle 22"/>
              <p:cNvSpPr>
                <a:spLocks noChangeArrowheads="1"/>
              </p:cNvSpPr>
              <p:nvPr userDrawn="1"/>
            </p:nvSpPr>
            <p:spPr bwMode="ltGray">
              <a:xfrm rot="5999912">
                <a:off x="182" y="388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79" name="Rectangle 23"/>
              <p:cNvSpPr>
                <a:spLocks noChangeArrowheads="1"/>
              </p:cNvSpPr>
              <p:nvPr userDrawn="1"/>
            </p:nvSpPr>
            <p:spPr bwMode="ltGray">
              <a:xfrm rot="6250138">
                <a:off x="152" y="3887"/>
                <a:ext cx="70"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1" name="Rectangle 25"/>
              <p:cNvSpPr>
                <a:spLocks noChangeArrowheads="1"/>
              </p:cNvSpPr>
              <p:nvPr userDrawn="1"/>
            </p:nvSpPr>
            <p:spPr bwMode="ltGray">
              <a:xfrm rot="5380717">
                <a:off x="364" y="3869"/>
                <a:ext cx="7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2" name="Rectangle 26"/>
              <p:cNvSpPr>
                <a:spLocks noChangeArrowheads="1"/>
              </p:cNvSpPr>
              <p:nvPr userDrawn="1"/>
            </p:nvSpPr>
            <p:spPr bwMode="ltGray">
              <a:xfrm rot="5380717">
                <a:off x="333" y="3871"/>
                <a:ext cx="69"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3" name="Rectangle 27"/>
              <p:cNvSpPr>
                <a:spLocks noChangeArrowheads="1"/>
              </p:cNvSpPr>
              <p:nvPr userDrawn="1"/>
            </p:nvSpPr>
            <p:spPr bwMode="ltGray">
              <a:xfrm rot="5583200">
                <a:off x="303" y="387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4" name="Rectangle 28"/>
              <p:cNvSpPr>
                <a:spLocks noChangeArrowheads="1"/>
              </p:cNvSpPr>
              <p:nvPr userDrawn="1"/>
            </p:nvSpPr>
            <p:spPr bwMode="ltGray">
              <a:xfrm rot="5737625">
                <a:off x="270"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5" name="Rectangle 29"/>
              <p:cNvSpPr>
                <a:spLocks noChangeArrowheads="1"/>
              </p:cNvSpPr>
              <p:nvPr userDrawn="1"/>
            </p:nvSpPr>
            <p:spPr bwMode="ltGray">
              <a:xfrm rot="4715477">
                <a:off x="517" y="3829"/>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6" name="Rectangle 30"/>
              <p:cNvSpPr>
                <a:spLocks noChangeArrowheads="1"/>
              </p:cNvSpPr>
              <p:nvPr userDrawn="1"/>
            </p:nvSpPr>
            <p:spPr bwMode="ltGray">
              <a:xfrm rot="4924949">
                <a:off x="488" y="383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7" name="Rectangle 31"/>
              <p:cNvSpPr>
                <a:spLocks noChangeArrowheads="1"/>
              </p:cNvSpPr>
              <p:nvPr userDrawn="1"/>
            </p:nvSpPr>
            <p:spPr bwMode="ltGray">
              <a:xfrm rot="4924949">
                <a:off x="459" y="3847"/>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8" name="Rectangle 32"/>
              <p:cNvSpPr>
                <a:spLocks noChangeArrowheads="1"/>
              </p:cNvSpPr>
              <p:nvPr userDrawn="1"/>
            </p:nvSpPr>
            <p:spPr bwMode="ltGray">
              <a:xfrm rot="5041352">
                <a:off x="426" y="3851"/>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89" name="Rectangle 33"/>
              <p:cNvSpPr>
                <a:spLocks noChangeArrowheads="1"/>
              </p:cNvSpPr>
              <p:nvPr userDrawn="1"/>
            </p:nvSpPr>
            <p:spPr bwMode="ltGray">
              <a:xfrm rot="3816889">
                <a:off x="664" y="3761"/>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0" name="Rectangle 34"/>
              <p:cNvSpPr>
                <a:spLocks noChangeArrowheads="1"/>
              </p:cNvSpPr>
              <p:nvPr userDrawn="1"/>
            </p:nvSpPr>
            <p:spPr bwMode="ltGray">
              <a:xfrm rot="3816889">
                <a:off x="635"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1" name="Rectangle 35"/>
              <p:cNvSpPr>
                <a:spLocks noChangeArrowheads="1"/>
              </p:cNvSpPr>
              <p:nvPr userDrawn="1"/>
            </p:nvSpPr>
            <p:spPr bwMode="ltGray">
              <a:xfrm rot="4104184">
                <a:off x="607" y="3791"/>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3" name="Rectangle 37"/>
              <p:cNvSpPr>
                <a:spLocks noChangeArrowheads="1"/>
              </p:cNvSpPr>
              <p:nvPr userDrawn="1"/>
            </p:nvSpPr>
            <p:spPr bwMode="ltGray">
              <a:xfrm rot="3368036">
                <a:off x="799" y="3682"/>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4" name="Rectangle 38"/>
              <p:cNvSpPr>
                <a:spLocks noChangeArrowheads="1"/>
              </p:cNvSpPr>
              <p:nvPr userDrawn="1"/>
            </p:nvSpPr>
            <p:spPr bwMode="ltGray">
              <a:xfrm rot="3368036">
                <a:off x="773" y="3697"/>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6" name="Rectangle 40"/>
              <p:cNvSpPr>
                <a:spLocks noChangeArrowheads="1"/>
              </p:cNvSpPr>
              <p:nvPr userDrawn="1"/>
            </p:nvSpPr>
            <p:spPr bwMode="ltGray">
              <a:xfrm rot="3816889">
                <a:off x="729" y="3733"/>
                <a:ext cx="63"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7" name="Rectangle 41"/>
              <p:cNvSpPr>
                <a:spLocks noChangeArrowheads="1"/>
              </p:cNvSpPr>
              <p:nvPr userDrawn="1"/>
            </p:nvSpPr>
            <p:spPr bwMode="ltGray">
              <a:xfrm rot="2302266">
                <a:off x="923" y="3587"/>
                <a:ext cx="69"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29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0" name="Rectangle 44"/>
              <p:cNvSpPr>
                <a:spLocks noChangeArrowheads="1"/>
              </p:cNvSpPr>
              <p:nvPr userDrawn="1"/>
            </p:nvSpPr>
            <p:spPr bwMode="ltGray">
              <a:xfrm rot="2707562">
                <a:off x="851"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2" name="Rectangle 46"/>
              <p:cNvSpPr>
                <a:spLocks noChangeArrowheads="1"/>
              </p:cNvSpPr>
              <p:nvPr userDrawn="1"/>
            </p:nvSpPr>
            <p:spPr bwMode="ltGray">
              <a:xfrm rot="1525830">
                <a:off x="1009" y="3497"/>
                <a:ext cx="69"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5" name="Rectangle 49"/>
              <p:cNvSpPr>
                <a:spLocks noChangeArrowheads="1"/>
              </p:cNvSpPr>
              <p:nvPr userDrawn="1"/>
            </p:nvSpPr>
            <p:spPr bwMode="ltGray">
              <a:xfrm rot="841630">
                <a:off x="1113" y="3355"/>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8" name="Rectangle 52"/>
              <p:cNvSpPr>
                <a:spLocks noChangeArrowheads="1"/>
              </p:cNvSpPr>
              <p:nvPr userDrawn="1"/>
            </p:nvSpPr>
            <p:spPr bwMode="ltGray">
              <a:xfrm rot="1308689">
                <a:off x="1064" y="3425"/>
                <a:ext cx="7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0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1" name="Rectangle 55"/>
              <p:cNvSpPr>
                <a:spLocks noChangeArrowheads="1"/>
              </p:cNvSpPr>
              <p:nvPr userDrawn="1"/>
            </p:nvSpPr>
            <p:spPr bwMode="ltGray">
              <a:xfrm rot="734079">
                <a:off x="1154" y="3276"/>
                <a:ext cx="8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1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7" name="Rectangle 71"/>
              <p:cNvSpPr>
                <a:spLocks noChangeArrowheads="1"/>
              </p:cNvSpPr>
              <p:nvPr userDrawn="1"/>
            </p:nvSpPr>
            <p:spPr bwMode="ltGray">
              <a:xfrm rot="-1341953">
                <a:off x="1184" y="2775"/>
                <a:ext cx="86"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2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12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3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3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0" name="Rectangle 84"/>
              <p:cNvSpPr>
                <a:spLocks noChangeArrowheads="1"/>
              </p:cNvSpPr>
              <p:nvPr userDrawn="1"/>
            </p:nvSpPr>
            <p:spPr bwMode="ltGray">
              <a:xfrm rot="-2957028">
                <a:off x="908"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1" name="Rectangle 85"/>
              <p:cNvSpPr>
                <a:spLocks noChangeArrowheads="1"/>
              </p:cNvSpPr>
              <p:nvPr userDrawn="1"/>
            </p:nvSpPr>
            <p:spPr bwMode="ltGray">
              <a:xfrm rot="-2957028">
                <a:off x="933" y="2485"/>
                <a:ext cx="81"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4" name="Rectangle 88"/>
              <p:cNvSpPr>
                <a:spLocks noChangeArrowheads="1"/>
              </p:cNvSpPr>
              <p:nvPr userDrawn="1"/>
            </p:nvSpPr>
            <p:spPr bwMode="ltGray">
              <a:xfrm rot="-3638503">
                <a:off x="794" y="2425"/>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5" name="Rectangle 89"/>
              <p:cNvSpPr>
                <a:spLocks noChangeArrowheads="1"/>
              </p:cNvSpPr>
              <p:nvPr userDrawn="1"/>
            </p:nvSpPr>
            <p:spPr bwMode="ltGray">
              <a:xfrm rot="-3638503">
                <a:off x="816"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6" name="Rectangle 90"/>
              <p:cNvSpPr>
                <a:spLocks noChangeArrowheads="1"/>
              </p:cNvSpPr>
              <p:nvPr userDrawn="1"/>
            </p:nvSpPr>
            <p:spPr bwMode="ltGray">
              <a:xfrm rot="-3514633">
                <a:off x="837" y="24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7" name="Rectangle 91"/>
              <p:cNvSpPr>
                <a:spLocks noChangeArrowheads="1"/>
              </p:cNvSpPr>
              <p:nvPr userDrawn="1"/>
            </p:nvSpPr>
            <p:spPr bwMode="ltGray">
              <a:xfrm rot="-3220799">
                <a:off x="863" y="245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8" name="Rectangle 92"/>
              <p:cNvSpPr>
                <a:spLocks noChangeArrowheads="1"/>
              </p:cNvSpPr>
              <p:nvPr userDrawn="1"/>
            </p:nvSpPr>
            <p:spPr bwMode="ltGray">
              <a:xfrm rot="-4338250">
                <a:off x="650"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49" name="Rectangle 93"/>
              <p:cNvSpPr>
                <a:spLocks noChangeArrowheads="1"/>
              </p:cNvSpPr>
              <p:nvPr userDrawn="1"/>
            </p:nvSpPr>
            <p:spPr bwMode="ltGray">
              <a:xfrm rot="-4250359">
                <a:off x="677" y="2401"/>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0" name="Rectangle 94"/>
              <p:cNvSpPr>
                <a:spLocks noChangeArrowheads="1"/>
              </p:cNvSpPr>
              <p:nvPr userDrawn="1"/>
            </p:nvSpPr>
            <p:spPr bwMode="ltGray">
              <a:xfrm rot="-4250359">
                <a:off x="707"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1" name="Rectangle 95"/>
              <p:cNvSpPr>
                <a:spLocks noChangeArrowheads="1"/>
              </p:cNvSpPr>
              <p:nvPr userDrawn="1"/>
            </p:nvSpPr>
            <p:spPr bwMode="ltGray">
              <a:xfrm rot="-3989246">
                <a:off x="740" y="2408"/>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2" name="Rectangle 96"/>
              <p:cNvSpPr>
                <a:spLocks noChangeArrowheads="1"/>
              </p:cNvSpPr>
              <p:nvPr userDrawn="1"/>
            </p:nvSpPr>
            <p:spPr bwMode="ltGray">
              <a:xfrm rot="-4862215">
                <a:off x="504" y="239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3" name="Rectangle 97"/>
              <p:cNvSpPr>
                <a:spLocks noChangeArrowheads="1"/>
              </p:cNvSpPr>
              <p:nvPr userDrawn="1"/>
            </p:nvSpPr>
            <p:spPr bwMode="ltGray">
              <a:xfrm rot="-4673370">
                <a:off x="536" y="2392"/>
                <a:ext cx="75" cy="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4" name="Rectangle 98"/>
              <p:cNvSpPr>
                <a:spLocks noChangeArrowheads="1"/>
              </p:cNvSpPr>
              <p:nvPr userDrawn="1"/>
            </p:nvSpPr>
            <p:spPr bwMode="ltGray">
              <a:xfrm rot="-4646721">
                <a:off x="563" y="2389"/>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5" name="Rectangle 99"/>
              <p:cNvSpPr>
                <a:spLocks noChangeArrowheads="1"/>
              </p:cNvSpPr>
              <p:nvPr userDrawn="1"/>
            </p:nvSpPr>
            <p:spPr bwMode="ltGray">
              <a:xfrm rot="-4580623">
                <a:off x="594" y="2389"/>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7" name="Rectangle 101"/>
              <p:cNvSpPr>
                <a:spLocks noChangeArrowheads="1"/>
              </p:cNvSpPr>
              <p:nvPr userDrawn="1"/>
            </p:nvSpPr>
            <p:spPr bwMode="ltGray">
              <a:xfrm rot="-5360484">
                <a:off x="386" y="240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8" name="Rectangle 102"/>
              <p:cNvSpPr>
                <a:spLocks noChangeArrowheads="1"/>
              </p:cNvSpPr>
              <p:nvPr userDrawn="1"/>
            </p:nvSpPr>
            <p:spPr bwMode="ltGray">
              <a:xfrm rot="-5288939">
                <a:off x="419" y="2403"/>
                <a:ext cx="7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59" name="Rectangle 103"/>
              <p:cNvSpPr>
                <a:spLocks noChangeArrowheads="1"/>
              </p:cNvSpPr>
              <p:nvPr userDrawn="1"/>
            </p:nvSpPr>
            <p:spPr bwMode="ltGray">
              <a:xfrm rot="-5164854">
                <a:off x="450"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0" name="Rectangle 104"/>
              <p:cNvSpPr>
                <a:spLocks noChangeArrowheads="1"/>
              </p:cNvSpPr>
              <p:nvPr userDrawn="1"/>
            </p:nvSpPr>
            <p:spPr bwMode="ltGray">
              <a:xfrm rot="-6132163">
                <a:off x="207"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1" name="Rectangle 105"/>
              <p:cNvSpPr>
                <a:spLocks noChangeArrowheads="1"/>
              </p:cNvSpPr>
              <p:nvPr userDrawn="1"/>
            </p:nvSpPr>
            <p:spPr bwMode="ltGray">
              <a:xfrm rot="-6220433">
                <a:off x="237" y="2447"/>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3" name="Rectangle 107"/>
              <p:cNvSpPr>
                <a:spLocks noChangeArrowheads="1"/>
              </p:cNvSpPr>
              <p:nvPr userDrawn="1"/>
            </p:nvSpPr>
            <p:spPr bwMode="ltGray">
              <a:xfrm rot="-5919570">
                <a:off x="294"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4" name="Rectangle 108"/>
              <p:cNvSpPr>
                <a:spLocks noChangeArrowheads="1"/>
              </p:cNvSpPr>
              <p:nvPr userDrawn="1"/>
            </p:nvSpPr>
            <p:spPr bwMode="ltGray">
              <a:xfrm rot="-7376291">
                <a:off x="5" y="2549"/>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5" name="Rectangle 109"/>
              <p:cNvSpPr>
                <a:spLocks noChangeArrowheads="1"/>
              </p:cNvSpPr>
              <p:nvPr userDrawn="1"/>
            </p:nvSpPr>
            <p:spPr bwMode="ltGray">
              <a:xfrm rot="-7168347">
                <a:off x="64"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6" name="Rectangle 110"/>
              <p:cNvSpPr>
                <a:spLocks noChangeArrowheads="1"/>
              </p:cNvSpPr>
              <p:nvPr userDrawn="1"/>
            </p:nvSpPr>
            <p:spPr bwMode="ltGray">
              <a:xfrm rot="-6802416">
                <a:off x="95" y="2497"/>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6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3" name="Rectangle 117"/>
              <p:cNvSpPr>
                <a:spLocks noChangeArrowheads="1"/>
              </p:cNvSpPr>
              <p:nvPr userDrawn="1"/>
            </p:nvSpPr>
            <p:spPr bwMode="ltGray">
              <a:xfrm rot="5908516">
                <a:off x="201" y="3915"/>
                <a:ext cx="13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7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1" name="Rectangle 125"/>
              <p:cNvSpPr>
                <a:spLocks noChangeArrowheads="1"/>
              </p:cNvSpPr>
              <p:nvPr userDrawn="1"/>
            </p:nvSpPr>
            <p:spPr bwMode="ltGray">
              <a:xfrm rot="-6406501">
                <a:off x="137" y="2433"/>
                <a:ext cx="1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2" name="Rectangle 126"/>
              <p:cNvSpPr>
                <a:spLocks noChangeArrowheads="1"/>
              </p:cNvSpPr>
              <p:nvPr userDrawn="1"/>
            </p:nvSpPr>
            <p:spPr bwMode="ltGray">
              <a:xfrm rot="-4970620">
                <a:off x="446" y="2364"/>
                <a:ext cx="13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4" name="Rectangle 128"/>
              <p:cNvSpPr>
                <a:spLocks noChangeArrowheads="1"/>
              </p:cNvSpPr>
              <p:nvPr userDrawn="1"/>
            </p:nvSpPr>
            <p:spPr bwMode="ltGray">
              <a:xfrm rot="-3676305">
                <a:off x="741" y="2382"/>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5" name="Rectangle 129"/>
              <p:cNvSpPr>
                <a:spLocks noChangeArrowheads="1"/>
              </p:cNvSpPr>
              <p:nvPr userDrawn="1"/>
            </p:nvSpPr>
            <p:spPr bwMode="ltGray">
              <a:xfrm rot="-3188616">
                <a:off x="870" y="242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8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9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9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9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39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17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0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1140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800">
                    <a:solidFill>
                      <a:srgbClr val="000000"/>
                    </a:solidFill>
                    <a:latin typeface="Arial Unicode MS" charset="0"/>
                    <a:ea typeface="ヒラギノ明朝 ProN W3" charset="-128"/>
                    <a:sym typeface="Arial Unicode MS" charset="0"/>
                  </a:defRPr>
                </a:lvl1pPr>
                <a:lvl2pPr marL="742950" indent="-285750">
                  <a:defRPr sz="3800">
                    <a:solidFill>
                      <a:srgbClr val="000000"/>
                    </a:solidFill>
                    <a:latin typeface="Arial Unicode MS" charset="0"/>
                    <a:ea typeface="ヒラギノ明朝 ProN W3" charset="-128"/>
                    <a:sym typeface="Arial Unicode MS" charset="0"/>
                  </a:defRPr>
                </a:lvl2pPr>
                <a:lvl3pPr marL="1143000" indent="-228600">
                  <a:defRPr sz="3800">
                    <a:solidFill>
                      <a:srgbClr val="000000"/>
                    </a:solidFill>
                    <a:latin typeface="Arial Unicode MS" charset="0"/>
                    <a:ea typeface="ヒラギノ明朝 ProN W3" charset="-128"/>
                    <a:sym typeface="Arial Unicode MS" charset="0"/>
                  </a:defRPr>
                </a:lvl3pPr>
                <a:lvl4pPr marL="1600200" indent="-228600">
                  <a:defRPr sz="3800">
                    <a:solidFill>
                      <a:srgbClr val="000000"/>
                    </a:solidFill>
                    <a:latin typeface="Arial Unicode MS" charset="0"/>
                    <a:ea typeface="ヒラギノ明朝 ProN W3" charset="-128"/>
                    <a:sym typeface="Arial Unicode MS" charset="0"/>
                  </a:defRPr>
                </a:lvl4pPr>
                <a:lvl5pPr marL="2057400" indent="-228600">
                  <a:defRPr sz="3800">
                    <a:solidFill>
                      <a:srgbClr val="000000"/>
                    </a:solidFill>
                    <a:latin typeface="Arial Unicode MS" charset="0"/>
                    <a:ea typeface="ヒラギノ明朝 ProN W3" charset="-128"/>
                    <a:sym typeface="Arial Unicode MS" charset="0"/>
                  </a:defRPr>
                </a:lvl5pPr>
                <a:lvl6pPr marL="25146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6pPr>
                <a:lvl7pPr marL="29718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7pPr>
                <a:lvl8pPr marL="34290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8pPr>
                <a:lvl9pPr marL="3886200" indent="-228600" eaLnBrk="0" fontAlgn="base" hangingPunct="0">
                  <a:spcBef>
                    <a:spcPct val="0"/>
                  </a:spcBef>
                  <a:spcAft>
                    <a:spcPct val="0"/>
                  </a:spcAft>
                  <a:defRPr sz="3800">
                    <a:solidFill>
                      <a:srgbClr val="000000"/>
                    </a:solidFill>
                    <a:latin typeface="Arial Unicode MS" charset="0"/>
                    <a:ea typeface="ヒラギノ明朝 ProN W3" charset="-128"/>
                    <a:sym typeface="Arial Unicode MS" charset="0"/>
                  </a:defRPr>
                </a:lvl9pPr>
              </a:lstStyle>
              <a:p>
                <a:pPr algn="ctr" eaLnBrk="1" hangingPunct="1">
                  <a:defRPr/>
                </a:pPr>
                <a:endParaRPr lang="en-US" altLang="en-US" dirty="0"/>
              </a:p>
            </p:txBody>
          </p:sp>
          <p:sp>
            <p:nvSpPr>
              <p:cNvPr id="218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0" name="Freeform 150"/>
              <p:cNvSpPr>
                <a:spLocks/>
              </p:cNvSpPr>
              <p:nvPr userDrawn="1"/>
            </p:nvSpPr>
            <p:spPr bwMode="ltGray">
              <a:xfrm rot="-2857037">
                <a:off x="618"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3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defRPr/>
                </a:pPr>
                <a:endParaRPr lang="en-US" dirty="0">
                  <a:latin typeface="Cochin" pitchFamily="-80" charset="0"/>
                  <a:ea typeface="ヒラギノ明朝 ProN W3" pitchFamily="-80" charset="-128"/>
                  <a:sym typeface="Cochin" pitchFamily="-80" charset="0"/>
                </a:endParaRPr>
              </a:p>
            </p:txBody>
          </p:sp>
          <p:sp>
            <p:nvSpPr>
              <p:cNvPr id="503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defRPr/>
                </a:pPr>
                <a:endParaRPr lang="en-US" dirty="0">
                  <a:latin typeface="Arial Unicode MS" pitchFamily="-103" charset="0"/>
                  <a:cs typeface="ヒラギノ明朝 ProN W3" pitchFamily="-103" charset="-128"/>
                  <a:sym typeface="Arial Unicode MS" pitchFamily="-103" charset="0"/>
                </a:endParaRPr>
              </a:p>
            </p:txBody>
          </p:sp>
        </p:grpSp>
      </p:grpSp>
      <p:sp>
        <p:nvSpPr>
          <p:cNvPr id="50329" name="Rectangle 153"/>
          <p:cNvSpPr>
            <a:spLocks noGrp="1" noRot="1" noChangeArrowheads="1"/>
          </p:cNvSpPr>
          <p:nvPr>
            <p:ph type="title"/>
          </p:nvPr>
        </p:nvSpPr>
        <p:spPr bwMode="auto">
          <a:xfrm>
            <a:off x="428625" y="325438"/>
            <a:ext cx="12147550" cy="1625600"/>
          </a:xfrm>
          <a:prstGeom prst="rect">
            <a:avLst/>
          </a:prstGeom>
          <a:noFill/>
          <a:ln w="9525">
            <a:noFill/>
            <a:miter lim="800000"/>
            <a:headEnd/>
            <a:tailEnd/>
          </a:ln>
          <a:effec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50330" name="Rectangle 154"/>
          <p:cNvSpPr>
            <a:spLocks noGrp="1" noChangeArrowheads="1"/>
          </p:cNvSpPr>
          <p:nvPr>
            <p:ph type="dt" sz="half" idx="2"/>
          </p:nvPr>
        </p:nvSpPr>
        <p:spPr bwMode="auto">
          <a:xfrm>
            <a:off x="428625" y="8882063"/>
            <a:ext cx="3255963" cy="677862"/>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eaLnBrk="1" hangingPunct="1">
              <a:defRPr sz="1400">
                <a:solidFill>
                  <a:schemeClr val="tx1"/>
                </a:solidFill>
                <a:effectLst/>
                <a:latin typeface="Arial" panose="020B0604020202020204" pitchFamily="34" charset="0"/>
                <a:ea typeface="ヒラギノ明朝 ProN W3" pitchFamily="-103" charset="-128"/>
                <a:sym typeface="Arial Unicode MS" panose="020B0604020202020204" pitchFamily="34" charset="-128"/>
              </a:defRPr>
            </a:lvl1pPr>
          </a:lstStyle>
          <a:p>
            <a:pPr>
              <a:defRPr/>
            </a:pPr>
            <a:fld id="{EF3C10E9-E633-4F71-A646-999F7E0E0624}" type="datetime1">
              <a:rPr lang="en-US" altLang="en-US"/>
              <a:pPr>
                <a:defRPr/>
              </a:pPr>
              <a:t>7/24/2023</a:t>
            </a:fld>
            <a:endParaRPr lang="en-US" altLang="en-US" dirty="0"/>
          </a:p>
        </p:txBody>
      </p:sp>
      <p:sp>
        <p:nvSpPr>
          <p:cNvPr id="50331" name="Rectangle 155"/>
          <p:cNvSpPr>
            <a:spLocks noGrp="1" noChangeArrowheads="1"/>
          </p:cNvSpPr>
          <p:nvPr>
            <p:ph type="ftr" sz="quarter" idx="3"/>
          </p:nvPr>
        </p:nvSpPr>
        <p:spPr bwMode="auto">
          <a:xfrm>
            <a:off x="3835400" y="8882063"/>
            <a:ext cx="5334000" cy="677862"/>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algn="ctr" eaLnBrk="1" hangingPunct="1">
              <a:defRPr sz="1400">
                <a:solidFill>
                  <a:schemeClr val="tx1"/>
                </a:solidFill>
                <a:effectLst/>
                <a:latin typeface="Arial" panose="020B0604020202020204" pitchFamily="34" charset="0"/>
                <a:ea typeface="ヒラギノ明朝 ProN W3" pitchFamily="-103" charset="-128"/>
                <a:sym typeface="Arial Unicode MS" panose="020B0604020202020204" pitchFamily="34" charset="-128"/>
              </a:defRPr>
            </a:lvl1pPr>
          </a:lstStyle>
          <a:p>
            <a:pPr>
              <a:defRPr/>
            </a:pPr>
            <a:r>
              <a:rPr lang="en-US" altLang="en-US" dirty="0"/>
              <a:t>Constangy, Brooks and Smith, LLP ©2013 All Rights Reserved</a:t>
            </a:r>
          </a:p>
        </p:txBody>
      </p:sp>
      <p:sp>
        <p:nvSpPr>
          <p:cNvPr id="50332" name="Rectangle 156"/>
          <p:cNvSpPr>
            <a:spLocks noGrp="1" noChangeArrowheads="1"/>
          </p:cNvSpPr>
          <p:nvPr>
            <p:ph type="sldNum" sz="quarter" idx="4"/>
          </p:nvPr>
        </p:nvSpPr>
        <p:spPr bwMode="auto">
          <a:xfrm>
            <a:off x="9320213" y="8882063"/>
            <a:ext cx="3255962" cy="677862"/>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panose="020B0604020202020204" pitchFamily="34" charset="0"/>
                <a:ea typeface="ヒラギノ明朝 ProN W3" pitchFamily="-103" charset="-128"/>
                <a:sym typeface="Arial Unicode MS" panose="020B0604020202020204" pitchFamily="34" charset="-128"/>
              </a:defRPr>
            </a:lvl1pPr>
          </a:lstStyle>
          <a:p>
            <a:pPr>
              <a:defRPr/>
            </a:pPr>
            <a:fld id="{6046414B-A50F-4C51-BBEC-96F1728EC491}" type="slidenum">
              <a:rPr lang="en-US" altLang="en-US"/>
              <a:pPr>
                <a:defRPr/>
              </a:pPr>
              <a:t>‹#›</a:t>
            </a:fld>
            <a:endParaRPr lang="en-US" altLang="en-US" dirty="0"/>
          </a:p>
        </p:txBody>
      </p:sp>
      <p:sp>
        <p:nvSpPr>
          <p:cNvPr id="50333" name="Rectangle 157"/>
          <p:cNvSpPr>
            <a:spLocks noGrp="1" noRot="1" noChangeArrowheads="1"/>
          </p:cNvSpPr>
          <p:nvPr>
            <p:ph type="body" idx="1"/>
          </p:nvPr>
        </p:nvSpPr>
        <p:spPr bwMode="auto">
          <a:xfrm>
            <a:off x="428625" y="2276475"/>
            <a:ext cx="12147550" cy="6397625"/>
          </a:xfrm>
          <a:prstGeom prst="rect">
            <a:avLst/>
          </a:prstGeom>
          <a:noFill/>
          <a:ln w="9525">
            <a:noFill/>
            <a:miter lim="800000"/>
            <a:headEnd/>
            <a:tailEnd/>
          </a:ln>
          <a:effec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20" r:id="rId1"/>
    <p:sldLayoutId id="2147486605" r:id="rId2"/>
    <p:sldLayoutId id="2147486606" r:id="rId3"/>
    <p:sldLayoutId id="2147486607" r:id="rId4"/>
    <p:sldLayoutId id="2147486608" r:id="rId5"/>
    <p:sldLayoutId id="2147486609" r:id="rId6"/>
    <p:sldLayoutId id="2147486610" r:id="rId7"/>
    <p:sldLayoutId id="2147486611" r:id="rId8"/>
    <p:sldLayoutId id="2147486612" r:id="rId9"/>
    <p:sldLayoutId id="2147486613" r:id="rId10"/>
    <p:sldLayoutId id="2147486614" r:id="rId11"/>
    <p:sldLayoutId id="2147486615" r:id="rId12"/>
    <p:sldLayoutId id="2147486616" r:id="rId13"/>
    <p:sldLayoutId id="2147486617" r:id="rId14"/>
    <p:sldLayoutId id="2147486618" r:id="rId15"/>
    <p:sldLayoutId id="2147486619" r:id="rId16"/>
  </p:sldLayoutIdLst>
  <p:hf hdr="0" dt="0"/>
  <p:txStyles>
    <p:titleStyle>
      <a:lvl1pPr algn="ctr" defTabSz="1300163" rtl="0" eaLnBrk="0" fontAlgn="base" hangingPunct="0">
        <a:spcBef>
          <a:spcPct val="0"/>
        </a:spcBef>
        <a:spcAft>
          <a:spcPct val="0"/>
        </a:spcAft>
        <a:defRPr sz="6300">
          <a:solidFill>
            <a:srgbClr val="FFFF99"/>
          </a:solidFill>
          <a:effectLst>
            <a:outerShdw blurRad="38100" dist="38100" dir="2700000" algn="tl">
              <a:srgbClr val="000000"/>
            </a:outerShdw>
          </a:effectLst>
          <a:latin typeface="Arial Unicode MS" pitchFamily="-103" charset="0"/>
          <a:ea typeface="ＭＳ Ｐゴシック" panose="020B0600070205080204" pitchFamily="34" charset="-128"/>
          <a:cs typeface="+mj-cs"/>
        </a:defRPr>
      </a:lvl1pPr>
      <a:lvl2pPr algn="ctr" defTabSz="1300163" rtl="0" eaLnBrk="0" fontAlgn="base" hangingPunct="0">
        <a:spcBef>
          <a:spcPct val="0"/>
        </a:spcBef>
        <a:spcAft>
          <a:spcPct val="0"/>
        </a:spcAft>
        <a:defRPr sz="6300">
          <a:solidFill>
            <a:srgbClr val="FFFF99"/>
          </a:solidFill>
          <a:effectLst>
            <a:outerShdw blurRad="38100" dist="38100" dir="2700000" algn="tl">
              <a:srgbClr val="000000"/>
            </a:outerShdw>
          </a:effectLst>
          <a:latin typeface="Arial Unicode MS" pitchFamily="-103" charset="0"/>
          <a:ea typeface="ＭＳ Ｐゴシック" panose="020B0600070205080204" pitchFamily="34" charset="-128"/>
        </a:defRPr>
      </a:lvl2pPr>
      <a:lvl3pPr algn="ctr" defTabSz="1300163" rtl="0" eaLnBrk="0" fontAlgn="base" hangingPunct="0">
        <a:spcBef>
          <a:spcPct val="0"/>
        </a:spcBef>
        <a:spcAft>
          <a:spcPct val="0"/>
        </a:spcAft>
        <a:defRPr sz="6300">
          <a:solidFill>
            <a:srgbClr val="FFFF99"/>
          </a:solidFill>
          <a:effectLst>
            <a:outerShdw blurRad="38100" dist="38100" dir="2700000" algn="tl">
              <a:srgbClr val="000000"/>
            </a:outerShdw>
          </a:effectLst>
          <a:latin typeface="Arial Unicode MS" pitchFamily="-103" charset="0"/>
          <a:ea typeface="ＭＳ Ｐゴシック" panose="020B0600070205080204" pitchFamily="34" charset="-128"/>
        </a:defRPr>
      </a:lvl3pPr>
      <a:lvl4pPr algn="ctr" defTabSz="1300163" rtl="0" eaLnBrk="0" fontAlgn="base" hangingPunct="0">
        <a:spcBef>
          <a:spcPct val="0"/>
        </a:spcBef>
        <a:spcAft>
          <a:spcPct val="0"/>
        </a:spcAft>
        <a:defRPr sz="6300">
          <a:solidFill>
            <a:srgbClr val="FFFF99"/>
          </a:solidFill>
          <a:effectLst>
            <a:outerShdw blurRad="38100" dist="38100" dir="2700000" algn="tl">
              <a:srgbClr val="000000"/>
            </a:outerShdw>
          </a:effectLst>
          <a:latin typeface="Arial Unicode MS" pitchFamily="-103" charset="0"/>
          <a:ea typeface="ＭＳ Ｐゴシック" panose="020B0600070205080204" pitchFamily="34" charset="-128"/>
        </a:defRPr>
      </a:lvl4pPr>
      <a:lvl5pPr algn="ctr" defTabSz="1300163" rtl="0" eaLnBrk="0" fontAlgn="base" hangingPunct="0">
        <a:spcBef>
          <a:spcPct val="0"/>
        </a:spcBef>
        <a:spcAft>
          <a:spcPct val="0"/>
        </a:spcAft>
        <a:defRPr sz="6300">
          <a:solidFill>
            <a:srgbClr val="FFFF99"/>
          </a:solidFill>
          <a:effectLst>
            <a:outerShdw blurRad="38100" dist="38100" dir="2700000" algn="tl">
              <a:srgbClr val="000000"/>
            </a:outerShdw>
          </a:effectLst>
          <a:latin typeface="Arial Unicode MS" pitchFamily="-103" charset="0"/>
          <a:ea typeface="ＭＳ Ｐゴシック" panose="020B0600070205080204" pitchFamily="34" charset="-128"/>
        </a:defRPr>
      </a:lvl5pPr>
      <a:lvl6pPr marL="457200" algn="ctr" defTabSz="1300163" rtl="0" fontAlgn="base">
        <a:spcBef>
          <a:spcPct val="0"/>
        </a:spcBef>
        <a:spcAft>
          <a:spcPct val="0"/>
        </a:spcAft>
        <a:defRPr sz="6300">
          <a:solidFill>
            <a:schemeClr val="tx2"/>
          </a:solidFill>
          <a:effectLst>
            <a:outerShdw blurRad="38100" dist="38100" dir="2700000" algn="tl">
              <a:srgbClr val="000000"/>
            </a:outerShdw>
          </a:effectLst>
          <a:latin typeface="Tahoma" charset="0"/>
        </a:defRPr>
      </a:lvl6pPr>
      <a:lvl7pPr marL="914400" algn="ctr" defTabSz="1300163" rtl="0" fontAlgn="base">
        <a:spcBef>
          <a:spcPct val="0"/>
        </a:spcBef>
        <a:spcAft>
          <a:spcPct val="0"/>
        </a:spcAft>
        <a:defRPr sz="6300">
          <a:solidFill>
            <a:schemeClr val="tx2"/>
          </a:solidFill>
          <a:effectLst>
            <a:outerShdw blurRad="38100" dist="38100" dir="2700000" algn="tl">
              <a:srgbClr val="000000"/>
            </a:outerShdw>
          </a:effectLst>
          <a:latin typeface="Tahoma" charset="0"/>
        </a:defRPr>
      </a:lvl7pPr>
      <a:lvl8pPr marL="1371600" algn="ctr" defTabSz="1300163" rtl="0" fontAlgn="base">
        <a:spcBef>
          <a:spcPct val="0"/>
        </a:spcBef>
        <a:spcAft>
          <a:spcPct val="0"/>
        </a:spcAft>
        <a:defRPr sz="6300">
          <a:solidFill>
            <a:schemeClr val="tx2"/>
          </a:solidFill>
          <a:effectLst>
            <a:outerShdw blurRad="38100" dist="38100" dir="2700000" algn="tl">
              <a:srgbClr val="000000"/>
            </a:outerShdw>
          </a:effectLst>
          <a:latin typeface="Tahoma" charset="0"/>
        </a:defRPr>
      </a:lvl8pPr>
      <a:lvl9pPr marL="1828800" algn="ctr" defTabSz="1300163" rtl="0" fontAlgn="base">
        <a:spcBef>
          <a:spcPct val="0"/>
        </a:spcBef>
        <a:spcAft>
          <a:spcPct val="0"/>
        </a:spcAft>
        <a:defRPr sz="6300">
          <a:solidFill>
            <a:schemeClr val="tx2"/>
          </a:solidFill>
          <a:effectLst>
            <a:outerShdw blurRad="38100" dist="38100" dir="2700000" algn="tl">
              <a:srgbClr val="000000"/>
            </a:outerShdw>
          </a:effectLst>
          <a:latin typeface="Tahoma" charset="0"/>
        </a:defRPr>
      </a:lvl9pPr>
    </p:titleStyle>
    <p:bodyStyle>
      <a:lvl1pPr marL="487363" indent="-487363" algn="l" defTabSz="1300163" rtl="0" eaLnBrk="0" fontAlgn="base" hangingPunct="0">
        <a:spcBef>
          <a:spcPct val="20000"/>
        </a:spcBef>
        <a:spcAft>
          <a:spcPct val="0"/>
        </a:spcAft>
        <a:buClr>
          <a:schemeClr val="hlink"/>
        </a:buClr>
        <a:buFont typeface="Wingdings" panose="05000000000000000000" pitchFamily="2" charset="2"/>
        <a:buChar char="Ø"/>
        <a:defRPr sz="4600">
          <a:solidFill>
            <a:srgbClr val="FFFFFF"/>
          </a:solidFill>
          <a:effectLst>
            <a:outerShdw blurRad="38100" dist="38100" dir="2700000" algn="tl">
              <a:srgbClr val="000000"/>
            </a:outerShdw>
          </a:effectLst>
          <a:latin typeface="Arial" pitchFamily="-103" charset="0"/>
          <a:ea typeface="ＭＳ Ｐゴシック" panose="020B0600070205080204" pitchFamily="34" charset="-128"/>
          <a:cs typeface="+mn-cs"/>
        </a:defRPr>
      </a:lvl1pPr>
      <a:lvl2pPr marL="1057275" indent="-406400" algn="l" defTabSz="1300163" rtl="0" eaLnBrk="0" fontAlgn="base" hangingPunct="0">
        <a:spcBef>
          <a:spcPct val="20000"/>
        </a:spcBef>
        <a:spcAft>
          <a:spcPct val="0"/>
        </a:spcAft>
        <a:buClr>
          <a:schemeClr val="folHlink"/>
        </a:buClr>
        <a:buFont typeface="Wingdings" panose="05000000000000000000" pitchFamily="2" charset="2"/>
        <a:buChar char="Ø"/>
        <a:defRPr sz="4000">
          <a:solidFill>
            <a:srgbClr val="FFFFFF"/>
          </a:solidFill>
          <a:effectLst>
            <a:outerShdw blurRad="38100" dist="38100" dir="2700000" algn="tl">
              <a:srgbClr val="000000"/>
            </a:outerShdw>
          </a:effectLst>
          <a:latin typeface="Arial" pitchFamily="-103" charset="0"/>
          <a:ea typeface="ＭＳ Ｐゴシック" pitchFamily="-103" charset="-128"/>
        </a:defRPr>
      </a:lvl2pPr>
      <a:lvl3pPr marL="1625600" indent="-325438" algn="l" defTabSz="1300163" rtl="0" eaLnBrk="0" fontAlgn="base" hangingPunct="0">
        <a:spcBef>
          <a:spcPct val="20000"/>
        </a:spcBef>
        <a:spcAft>
          <a:spcPct val="0"/>
        </a:spcAft>
        <a:buClr>
          <a:schemeClr val="hlink"/>
        </a:buClr>
        <a:buFont typeface="Wingdings" panose="05000000000000000000" pitchFamily="2" charset="2"/>
        <a:buChar char="Ø"/>
        <a:defRPr sz="3400">
          <a:solidFill>
            <a:srgbClr val="FFFFFF"/>
          </a:solidFill>
          <a:effectLst>
            <a:outerShdw blurRad="38100" dist="38100" dir="2700000" algn="tl">
              <a:srgbClr val="000000"/>
            </a:outerShdw>
          </a:effectLst>
          <a:latin typeface="Arial" pitchFamily="-103" charset="0"/>
          <a:ea typeface="ＭＳ Ｐゴシック" pitchFamily="-103" charset="-128"/>
        </a:defRPr>
      </a:lvl3pPr>
      <a:lvl4pPr marL="2276475" indent="-325438" algn="l" defTabSz="1300163" rtl="0" eaLnBrk="0" fontAlgn="base" hangingPunct="0">
        <a:spcBef>
          <a:spcPct val="20000"/>
        </a:spcBef>
        <a:spcAft>
          <a:spcPct val="0"/>
        </a:spcAft>
        <a:buClr>
          <a:schemeClr val="folHlink"/>
        </a:buClr>
        <a:buFont typeface="Wingdings" panose="05000000000000000000" pitchFamily="2" charset="2"/>
        <a:buChar char="Ø"/>
        <a:defRPr sz="2800">
          <a:solidFill>
            <a:srgbClr val="FFFFFF"/>
          </a:solidFill>
          <a:effectLst>
            <a:outerShdw blurRad="38100" dist="38100" dir="2700000" algn="tl">
              <a:srgbClr val="000000"/>
            </a:outerShdw>
          </a:effectLst>
          <a:latin typeface="Arial" pitchFamily="-103" charset="0"/>
          <a:ea typeface="ＭＳ Ｐゴシック" pitchFamily="-103" charset="-128"/>
        </a:defRPr>
      </a:lvl4pPr>
      <a:lvl5pPr marL="2925763" indent="-325438" algn="l" defTabSz="1300163" rtl="0" eaLnBrk="0" fontAlgn="base" hangingPunct="0">
        <a:spcBef>
          <a:spcPct val="20000"/>
        </a:spcBef>
        <a:spcAft>
          <a:spcPct val="0"/>
        </a:spcAft>
        <a:buClr>
          <a:schemeClr val="hlink"/>
        </a:buClr>
        <a:buFont typeface="Wingdings" panose="05000000000000000000" pitchFamily="2" charset="2"/>
        <a:buChar char="Ø"/>
        <a:defRPr sz="2800">
          <a:solidFill>
            <a:srgbClr val="FFFFFF"/>
          </a:solidFill>
          <a:effectLst>
            <a:outerShdw blurRad="38100" dist="38100" dir="2700000" algn="tl">
              <a:srgbClr val="000000"/>
            </a:outerShdw>
          </a:effectLst>
          <a:latin typeface="Arial" pitchFamily="-103" charset="0"/>
          <a:ea typeface="ＭＳ Ｐゴシック" pitchFamily="-103" charset="-128"/>
        </a:defRPr>
      </a:lvl5pPr>
      <a:lvl6pPr marL="3382963" indent="-325438" algn="l" defTabSz="1300163" rtl="0" fontAlgn="base">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defRPr>
      </a:lvl6pPr>
      <a:lvl7pPr marL="3840163" indent="-325438" algn="l" defTabSz="1300163" rtl="0" fontAlgn="base">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defRPr>
      </a:lvl7pPr>
      <a:lvl8pPr marL="4297363" indent="-325438" algn="l" defTabSz="1300163" rtl="0" fontAlgn="base">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defRPr>
      </a:lvl8pPr>
      <a:lvl9pPr marL="4754563" indent="-325438" algn="l" defTabSz="1300163" rtl="0" fontAlgn="base">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533400"/>
            <a:ext cx="11215688" cy="12620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3763" y="2292350"/>
            <a:ext cx="11217275" cy="6189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029825" y="9194800"/>
            <a:ext cx="2925763" cy="520700"/>
          </a:xfrm>
          <a:prstGeom prst="rect">
            <a:avLst/>
          </a:prstGeom>
        </p:spPr>
        <p:txBody>
          <a:bodyPr vert="horz" lIns="91440" tIns="45720" rIns="91440" bIns="45720" rtlCol="0" anchor="ctr"/>
          <a:lstStyle>
            <a:lvl1pPr algn="r" eaLnBrk="1" fontAlgn="auto" hangingPunct="1">
              <a:spcBef>
                <a:spcPts val="0"/>
              </a:spcBef>
              <a:spcAft>
                <a:spcPts val="0"/>
              </a:spcAft>
              <a:defRPr sz="1280" smtClean="0">
                <a:solidFill>
                  <a:srgbClr val="283672"/>
                </a:solidFill>
                <a:latin typeface="Calibri" panose="020F0502020204030204"/>
                <a:ea typeface="+mn-ea"/>
              </a:defRPr>
            </a:lvl1pPr>
          </a:lstStyle>
          <a:p>
            <a:pPr>
              <a:defRPr/>
            </a:pPr>
            <a:fld id="{86669144-84A6-43F4-BE36-75773D510161}" type="slidenum">
              <a:rPr lang="en-US"/>
              <a:pPr>
                <a:defRPr/>
              </a:pPr>
              <a:t>‹#›</a:t>
            </a:fld>
            <a:endParaRPr lang="en-US" dirty="0"/>
          </a:p>
        </p:txBody>
      </p:sp>
      <p:sp>
        <p:nvSpPr>
          <p:cNvPr id="7" name="Text Box 5"/>
          <p:cNvSpPr txBox="1">
            <a:spLocks noChangeArrowheads="1"/>
          </p:cNvSpPr>
          <p:nvPr userDrawn="1"/>
        </p:nvSpPr>
        <p:spPr bwMode="auto">
          <a:xfrm>
            <a:off x="7275513" y="8928100"/>
            <a:ext cx="395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991" dirty="0">
                <a:solidFill>
                  <a:srgbClr val="9A0A25"/>
                </a:solidFill>
                <a:latin typeface="Century Gothic" panose="020B0502020202020204" pitchFamily="34" charset="0"/>
                <a:ea typeface="+mn-ea"/>
              </a:rPr>
              <a:t>A wider lens on workplace law</a:t>
            </a:r>
          </a:p>
        </p:txBody>
      </p:sp>
      <p:sp>
        <p:nvSpPr>
          <p:cNvPr id="9" name="Rectangle 8"/>
          <p:cNvSpPr/>
          <p:nvPr userDrawn="1"/>
        </p:nvSpPr>
        <p:spPr>
          <a:xfrm>
            <a:off x="0" y="1497013"/>
            <a:ext cx="13004800" cy="90487"/>
          </a:xfrm>
          <a:prstGeom prst="rect">
            <a:avLst/>
          </a:prstGeom>
          <a:gradFill flip="none" rotWithShape="1">
            <a:gsLst>
              <a:gs pos="0">
                <a:schemeClr val="bg1"/>
              </a:gs>
              <a:gs pos="50000">
                <a:schemeClr val="bg2">
                  <a:lumMod val="50000"/>
                </a:schemeClr>
              </a:gs>
              <a:gs pos="100000">
                <a:schemeClr val="bg2">
                  <a:lumMod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en-US" altLang="en-US" sz="2560" dirty="0">
              <a:solidFill>
                <a:srgbClr val="FFFFFF"/>
              </a:solidFill>
            </a:endParaRPr>
          </a:p>
        </p:txBody>
      </p:sp>
      <p:pic>
        <p:nvPicPr>
          <p:cNvPr id="5127" name="Picture 10"/>
          <p:cNvPicPr>
            <a:picLocks noChangeAspect="1"/>
          </p:cNvPicPr>
          <p:nvPr userDrawn="1"/>
        </p:nvPicPr>
        <p:blipFill>
          <a:blip r:embed="rId81">
            <a:extLst>
              <a:ext uri="{28A0092B-C50C-407E-A947-70E740481C1C}">
                <a14:useLocalDpi xmlns:a14="http://schemas.microsoft.com/office/drawing/2010/main" val="0"/>
              </a:ext>
            </a:extLst>
          </a:blip>
          <a:srcRect/>
          <a:stretch>
            <a:fillRect/>
          </a:stretch>
        </p:blipFill>
        <p:spPr bwMode="auto">
          <a:xfrm>
            <a:off x="406400" y="9036050"/>
            <a:ext cx="21145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p:cNvPicPr>
            <a:picLocks noChangeAspect="1"/>
          </p:cNvPicPr>
          <p:nvPr userDrawn="1"/>
        </p:nvPicPr>
        <p:blipFill>
          <a:blip r:embed="rId82">
            <a:extLst>
              <a:ext uri="{28A0092B-C50C-407E-A947-70E740481C1C}">
                <a14:useLocalDpi xmlns:a14="http://schemas.microsoft.com/office/drawing/2010/main" val="0"/>
              </a:ext>
            </a:extLst>
          </a:blip>
          <a:srcRect l="5295" t="16470" r="15881" b="10117"/>
          <a:stretch>
            <a:fillRect/>
          </a:stretch>
        </p:blipFill>
        <p:spPr bwMode="auto">
          <a:xfrm>
            <a:off x="11303000" y="8310563"/>
            <a:ext cx="1701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43" r:id="rId1"/>
    <p:sldLayoutId id="2147486644" r:id="rId2"/>
    <p:sldLayoutId id="2147486645" r:id="rId3"/>
    <p:sldLayoutId id="2147486646" r:id="rId4"/>
    <p:sldLayoutId id="2147486647" r:id="rId5"/>
    <p:sldLayoutId id="2147486648" r:id="rId6"/>
    <p:sldLayoutId id="2147486649" r:id="rId7"/>
    <p:sldLayoutId id="2147486650" r:id="rId8"/>
    <p:sldLayoutId id="2147486651" r:id="rId9"/>
    <p:sldLayoutId id="2147486652" r:id="rId10"/>
    <p:sldLayoutId id="2147486653" r:id="rId11"/>
    <p:sldLayoutId id="2147486654" r:id="rId12"/>
    <p:sldLayoutId id="2147486655" r:id="rId13"/>
    <p:sldLayoutId id="2147486656" r:id="rId14"/>
    <p:sldLayoutId id="2147486657" r:id="rId15"/>
    <p:sldLayoutId id="2147486658" r:id="rId16"/>
    <p:sldLayoutId id="2147486659" r:id="rId17"/>
    <p:sldLayoutId id="2147486660" r:id="rId18"/>
    <p:sldLayoutId id="2147486661" r:id="rId19"/>
    <p:sldLayoutId id="2147486662" r:id="rId20"/>
    <p:sldLayoutId id="2147486663" r:id="rId21"/>
    <p:sldLayoutId id="2147486664" r:id="rId22"/>
    <p:sldLayoutId id="2147486665" r:id="rId23"/>
    <p:sldLayoutId id="2147486666" r:id="rId24"/>
    <p:sldLayoutId id="2147486667" r:id="rId25"/>
    <p:sldLayoutId id="2147486668" r:id="rId26"/>
    <p:sldLayoutId id="2147486669" r:id="rId27"/>
    <p:sldLayoutId id="2147486670" r:id="rId28"/>
    <p:sldLayoutId id="2147486671" r:id="rId29"/>
    <p:sldLayoutId id="2147486672" r:id="rId30"/>
    <p:sldLayoutId id="2147486673" r:id="rId31"/>
    <p:sldLayoutId id="2147486674" r:id="rId32"/>
    <p:sldLayoutId id="2147486675" r:id="rId33"/>
    <p:sldLayoutId id="2147486676" r:id="rId34"/>
    <p:sldLayoutId id="2147486677" r:id="rId35"/>
    <p:sldLayoutId id="2147486678" r:id="rId36"/>
    <p:sldLayoutId id="2147486679" r:id="rId37"/>
    <p:sldLayoutId id="2147486680" r:id="rId38"/>
    <p:sldLayoutId id="2147486681" r:id="rId39"/>
    <p:sldLayoutId id="2147486682" r:id="rId40"/>
    <p:sldLayoutId id="2147486683" r:id="rId41"/>
    <p:sldLayoutId id="2147486684" r:id="rId42"/>
    <p:sldLayoutId id="2147486685" r:id="rId43"/>
    <p:sldLayoutId id="2147486686" r:id="rId44"/>
    <p:sldLayoutId id="2147486687" r:id="rId45"/>
    <p:sldLayoutId id="2147486688" r:id="rId46"/>
    <p:sldLayoutId id="2147486689" r:id="rId47"/>
    <p:sldLayoutId id="2147486690" r:id="rId48"/>
    <p:sldLayoutId id="2147486691" r:id="rId49"/>
    <p:sldLayoutId id="2147486692" r:id="rId50"/>
    <p:sldLayoutId id="2147486693" r:id="rId51"/>
    <p:sldLayoutId id="2147486694" r:id="rId52"/>
    <p:sldLayoutId id="2147486695" r:id="rId53"/>
    <p:sldLayoutId id="2147486696" r:id="rId54"/>
    <p:sldLayoutId id="2147486697" r:id="rId55"/>
    <p:sldLayoutId id="2147486698" r:id="rId56"/>
    <p:sldLayoutId id="2147486699" r:id="rId57"/>
    <p:sldLayoutId id="2147486700" r:id="rId58"/>
    <p:sldLayoutId id="2147486701" r:id="rId59"/>
    <p:sldLayoutId id="2147486702" r:id="rId60"/>
    <p:sldLayoutId id="2147486703" r:id="rId61"/>
    <p:sldLayoutId id="2147486704" r:id="rId62"/>
    <p:sldLayoutId id="2147486705" r:id="rId63"/>
    <p:sldLayoutId id="2147486706" r:id="rId64"/>
    <p:sldLayoutId id="2147486707" r:id="rId65"/>
    <p:sldLayoutId id="2147486708" r:id="rId66"/>
    <p:sldLayoutId id="2147486709" r:id="rId67"/>
    <p:sldLayoutId id="2147486710" r:id="rId68"/>
    <p:sldLayoutId id="2147486711" r:id="rId69"/>
    <p:sldLayoutId id="2147486712" r:id="rId70"/>
    <p:sldLayoutId id="2147486713" r:id="rId71"/>
    <p:sldLayoutId id="2147486714" r:id="rId72"/>
    <p:sldLayoutId id="2147486715" r:id="rId73"/>
    <p:sldLayoutId id="2147486716" r:id="rId74"/>
    <p:sldLayoutId id="2147486717" r:id="rId75"/>
    <p:sldLayoutId id="2147486718" r:id="rId76"/>
    <p:sldLayoutId id="2147486719" r:id="rId77"/>
    <p:sldLayoutId id="2147486720" r:id="rId78"/>
    <p:sldLayoutId id="2147486724" r:id="rId79"/>
  </p:sldLayoutIdLst>
  <p:txStyles>
    <p:titleStyle>
      <a:lvl1pPr algn="l" defTabSz="974725" rtl="0" fontAlgn="base">
        <a:spcBef>
          <a:spcPct val="0"/>
        </a:spcBef>
        <a:spcAft>
          <a:spcPct val="0"/>
        </a:spcAft>
        <a:defRPr sz="3900" kern="1200">
          <a:solidFill>
            <a:srgbClr val="9A0A25"/>
          </a:solidFill>
          <a:latin typeface="Century Gothic" panose="020B0502020202020204" pitchFamily="34" charset="0"/>
          <a:ea typeface="+mj-ea"/>
          <a:cs typeface="+mj-cs"/>
        </a:defRPr>
      </a:lvl1pPr>
      <a:lvl2pPr algn="l" defTabSz="974725" rtl="0" fontAlgn="base">
        <a:spcBef>
          <a:spcPct val="0"/>
        </a:spcBef>
        <a:spcAft>
          <a:spcPct val="0"/>
        </a:spcAft>
        <a:defRPr sz="3900">
          <a:solidFill>
            <a:srgbClr val="9A0A25"/>
          </a:solidFill>
          <a:latin typeface="Century Gothic" panose="020B0502020202020204" pitchFamily="34" charset="0"/>
        </a:defRPr>
      </a:lvl2pPr>
      <a:lvl3pPr algn="l" defTabSz="974725" rtl="0" fontAlgn="base">
        <a:spcBef>
          <a:spcPct val="0"/>
        </a:spcBef>
        <a:spcAft>
          <a:spcPct val="0"/>
        </a:spcAft>
        <a:defRPr sz="3900">
          <a:solidFill>
            <a:srgbClr val="9A0A25"/>
          </a:solidFill>
          <a:latin typeface="Century Gothic" panose="020B0502020202020204" pitchFamily="34" charset="0"/>
        </a:defRPr>
      </a:lvl3pPr>
      <a:lvl4pPr algn="l" defTabSz="974725" rtl="0" fontAlgn="base">
        <a:spcBef>
          <a:spcPct val="0"/>
        </a:spcBef>
        <a:spcAft>
          <a:spcPct val="0"/>
        </a:spcAft>
        <a:defRPr sz="3900">
          <a:solidFill>
            <a:srgbClr val="9A0A25"/>
          </a:solidFill>
          <a:latin typeface="Century Gothic" panose="020B0502020202020204" pitchFamily="34" charset="0"/>
        </a:defRPr>
      </a:lvl4pPr>
      <a:lvl5pPr algn="l" defTabSz="974725" rtl="0" fontAlgn="base">
        <a:spcBef>
          <a:spcPct val="0"/>
        </a:spcBef>
        <a:spcAft>
          <a:spcPct val="0"/>
        </a:spcAft>
        <a:defRPr sz="3900">
          <a:solidFill>
            <a:srgbClr val="9A0A25"/>
          </a:solidFill>
          <a:latin typeface="Century Gothic" panose="020B0502020202020204" pitchFamily="34" charset="0"/>
        </a:defRPr>
      </a:lvl5pPr>
      <a:lvl6pPr marL="457200" algn="l" defTabSz="974725" rtl="0" fontAlgn="base">
        <a:spcBef>
          <a:spcPct val="0"/>
        </a:spcBef>
        <a:spcAft>
          <a:spcPct val="0"/>
        </a:spcAft>
        <a:defRPr sz="3900">
          <a:solidFill>
            <a:srgbClr val="9A0A25"/>
          </a:solidFill>
          <a:latin typeface="Century Gothic" panose="020B0502020202020204" pitchFamily="34" charset="0"/>
        </a:defRPr>
      </a:lvl6pPr>
      <a:lvl7pPr marL="914400" algn="l" defTabSz="974725" rtl="0" fontAlgn="base">
        <a:spcBef>
          <a:spcPct val="0"/>
        </a:spcBef>
        <a:spcAft>
          <a:spcPct val="0"/>
        </a:spcAft>
        <a:defRPr sz="3900">
          <a:solidFill>
            <a:srgbClr val="9A0A25"/>
          </a:solidFill>
          <a:latin typeface="Century Gothic" panose="020B0502020202020204" pitchFamily="34" charset="0"/>
        </a:defRPr>
      </a:lvl7pPr>
      <a:lvl8pPr marL="1371600" algn="l" defTabSz="974725" rtl="0" fontAlgn="base">
        <a:spcBef>
          <a:spcPct val="0"/>
        </a:spcBef>
        <a:spcAft>
          <a:spcPct val="0"/>
        </a:spcAft>
        <a:defRPr sz="3900">
          <a:solidFill>
            <a:srgbClr val="9A0A25"/>
          </a:solidFill>
          <a:latin typeface="Century Gothic" panose="020B0502020202020204" pitchFamily="34" charset="0"/>
        </a:defRPr>
      </a:lvl8pPr>
      <a:lvl9pPr marL="1828800" algn="l" defTabSz="974725" rtl="0" fontAlgn="base">
        <a:spcBef>
          <a:spcPct val="0"/>
        </a:spcBef>
        <a:spcAft>
          <a:spcPct val="0"/>
        </a:spcAft>
        <a:defRPr sz="3900">
          <a:solidFill>
            <a:srgbClr val="9A0A25"/>
          </a:solidFill>
          <a:latin typeface="Century Gothic" panose="020B0502020202020204" pitchFamily="34" charset="0"/>
        </a:defRPr>
      </a:lvl9pPr>
    </p:titleStyle>
    <p:bodyStyle>
      <a:lvl1pPr marL="333375" indent="-333375" algn="l" defTabSz="974725" rtl="0" fontAlgn="base">
        <a:spcBef>
          <a:spcPct val="0"/>
        </a:spcBef>
        <a:spcAft>
          <a:spcPts val="850"/>
        </a:spcAft>
        <a:buClr>
          <a:srgbClr val="9A0A25"/>
        </a:buClr>
        <a:buFont typeface="Arial" panose="020B0604020202020204" pitchFamily="34" charset="0"/>
        <a:buChar char="•"/>
        <a:defRPr sz="3400" kern="1200">
          <a:solidFill>
            <a:schemeClr val="tx1"/>
          </a:solidFill>
          <a:latin typeface="Century Gothic" panose="020B0502020202020204" pitchFamily="34" charset="0"/>
          <a:ea typeface="+mn-ea"/>
          <a:cs typeface="+mn-cs"/>
        </a:defRPr>
      </a:lvl1pPr>
      <a:lvl2pPr marL="808038" indent="-319088" algn="l" defTabSz="974725" rtl="0" fontAlgn="base">
        <a:spcBef>
          <a:spcPct val="0"/>
        </a:spcBef>
        <a:spcAft>
          <a:spcPts val="850"/>
        </a:spcAft>
        <a:buClr>
          <a:srgbClr val="9A0A25"/>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300163" indent="-323850" algn="l" defTabSz="974725" rtl="0" fontAlgn="base">
        <a:spcBef>
          <a:spcPct val="0"/>
        </a:spcBef>
        <a:spcAft>
          <a:spcPts val="850"/>
        </a:spcAft>
        <a:buClr>
          <a:srgbClr val="9A0A25"/>
        </a:buClr>
        <a:buFont typeface="Arial" panose="020B0604020202020204" pitchFamily="34" charset="0"/>
        <a:buChar char="•"/>
        <a:defRPr sz="2200" kern="1200">
          <a:solidFill>
            <a:schemeClr val="tx1"/>
          </a:solidFill>
          <a:latin typeface="Century Gothic" panose="020B0502020202020204" pitchFamily="34" charset="0"/>
          <a:ea typeface="+mn-ea"/>
          <a:cs typeface="+mn-cs"/>
        </a:defRPr>
      </a:lvl3pPr>
      <a:lvl4pPr marL="1792288" indent="-328613" algn="l" defTabSz="974725" rtl="0" fontAlgn="base">
        <a:spcBef>
          <a:spcPct val="0"/>
        </a:spcBef>
        <a:spcAft>
          <a:spcPts val="850"/>
        </a:spcAft>
        <a:buClr>
          <a:srgbClr val="9A0A25"/>
        </a:buClr>
        <a:buFont typeface="Arial" panose="020B0604020202020204" pitchFamily="34" charset="0"/>
        <a:buChar char="•"/>
        <a:defRPr sz="1900" kern="1200">
          <a:solidFill>
            <a:schemeClr val="tx1"/>
          </a:solidFill>
          <a:latin typeface="Century Gothic" panose="020B0502020202020204" pitchFamily="34" charset="0"/>
          <a:ea typeface="+mn-ea"/>
          <a:cs typeface="+mn-cs"/>
        </a:defRPr>
      </a:lvl4pPr>
      <a:lvl5pPr marL="2284413" indent="-333375" algn="l" defTabSz="974725" rtl="0" fontAlgn="base">
        <a:spcBef>
          <a:spcPct val="0"/>
        </a:spcBef>
        <a:spcAft>
          <a:spcPts val="850"/>
        </a:spcAft>
        <a:buClr>
          <a:srgbClr val="9A0A25"/>
        </a:buClr>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533400"/>
            <a:ext cx="11215688" cy="12620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3763" y="2292350"/>
            <a:ext cx="11217275" cy="6189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029825" y="9194800"/>
            <a:ext cx="2925763" cy="520700"/>
          </a:xfrm>
          <a:prstGeom prst="rect">
            <a:avLst/>
          </a:prstGeom>
        </p:spPr>
        <p:txBody>
          <a:bodyPr vert="horz" lIns="91440" tIns="45720" rIns="91440" bIns="45720" rtlCol="0" anchor="ctr"/>
          <a:lstStyle>
            <a:lvl1pPr algn="r" eaLnBrk="1" fontAlgn="auto" hangingPunct="1">
              <a:spcBef>
                <a:spcPts val="0"/>
              </a:spcBef>
              <a:spcAft>
                <a:spcPts val="0"/>
              </a:spcAft>
              <a:defRPr sz="1280" smtClean="0">
                <a:solidFill>
                  <a:srgbClr val="283672"/>
                </a:solidFill>
                <a:latin typeface="Calibri" panose="020F0502020204030204"/>
                <a:ea typeface="+mn-ea"/>
              </a:defRPr>
            </a:lvl1pPr>
          </a:lstStyle>
          <a:p>
            <a:pPr>
              <a:defRPr/>
            </a:pPr>
            <a:fld id="{03A0B671-9B7D-45DC-9369-D2A47683C029}" type="slidenum">
              <a:rPr lang="en-US"/>
              <a:pPr>
                <a:defRPr/>
              </a:pPr>
              <a:t>‹#›</a:t>
            </a:fld>
            <a:endParaRPr lang="en-US" dirty="0"/>
          </a:p>
        </p:txBody>
      </p:sp>
      <p:sp>
        <p:nvSpPr>
          <p:cNvPr id="7" name="Text Box 5"/>
          <p:cNvSpPr txBox="1">
            <a:spLocks noChangeArrowheads="1"/>
          </p:cNvSpPr>
          <p:nvPr userDrawn="1"/>
        </p:nvSpPr>
        <p:spPr bwMode="auto">
          <a:xfrm>
            <a:off x="7275513" y="8928100"/>
            <a:ext cx="395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1991" dirty="0">
                <a:solidFill>
                  <a:srgbClr val="9A0A25"/>
                </a:solidFill>
                <a:latin typeface="Century Gothic" panose="020B0502020202020204" pitchFamily="34" charset="0"/>
                <a:ea typeface="+mn-ea"/>
              </a:rPr>
              <a:t>A wider lens on workplace law</a:t>
            </a:r>
          </a:p>
        </p:txBody>
      </p:sp>
      <p:sp>
        <p:nvSpPr>
          <p:cNvPr id="9" name="Rectangle 8"/>
          <p:cNvSpPr/>
          <p:nvPr userDrawn="1"/>
        </p:nvSpPr>
        <p:spPr>
          <a:xfrm>
            <a:off x="0" y="1497013"/>
            <a:ext cx="13004800" cy="90487"/>
          </a:xfrm>
          <a:prstGeom prst="rect">
            <a:avLst/>
          </a:prstGeom>
          <a:gradFill flip="none" rotWithShape="1">
            <a:gsLst>
              <a:gs pos="0">
                <a:schemeClr val="bg1"/>
              </a:gs>
              <a:gs pos="50000">
                <a:schemeClr val="bg2">
                  <a:lumMod val="50000"/>
                </a:schemeClr>
              </a:gs>
              <a:gs pos="100000">
                <a:schemeClr val="bg2">
                  <a:lumMod val="1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endParaRPr lang="en-US" altLang="en-US" sz="2560" dirty="0">
              <a:solidFill>
                <a:srgbClr val="FFFFFF"/>
              </a:solidFill>
            </a:endParaRPr>
          </a:p>
        </p:txBody>
      </p:sp>
      <p:pic>
        <p:nvPicPr>
          <p:cNvPr id="7175" name="Picture 10"/>
          <p:cNvPicPr>
            <a:picLocks noChangeAspect="1"/>
          </p:cNvPicPr>
          <p:nvPr userDrawn="1"/>
        </p:nvPicPr>
        <p:blipFill>
          <a:blip r:embed="rId145">
            <a:extLst>
              <a:ext uri="{28A0092B-C50C-407E-A947-70E740481C1C}">
                <a14:useLocalDpi xmlns:a14="http://schemas.microsoft.com/office/drawing/2010/main" val="0"/>
              </a:ext>
            </a:extLst>
          </a:blip>
          <a:srcRect/>
          <a:stretch>
            <a:fillRect/>
          </a:stretch>
        </p:blipFill>
        <p:spPr bwMode="auto">
          <a:xfrm>
            <a:off x="406400" y="9036050"/>
            <a:ext cx="21145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
          <p:cNvPicPr>
            <a:picLocks noChangeAspect="1"/>
          </p:cNvPicPr>
          <p:nvPr userDrawn="1"/>
        </p:nvPicPr>
        <p:blipFill>
          <a:blip r:embed="rId146">
            <a:extLst>
              <a:ext uri="{28A0092B-C50C-407E-A947-70E740481C1C}">
                <a14:useLocalDpi xmlns:a14="http://schemas.microsoft.com/office/drawing/2010/main" val="0"/>
              </a:ext>
            </a:extLst>
          </a:blip>
          <a:srcRect l="5295" t="16470" r="15881" b="10117"/>
          <a:stretch>
            <a:fillRect/>
          </a:stretch>
        </p:blipFill>
        <p:spPr bwMode="auto">
          <a:xfrm>
            <a:off x="11303000" y="8310563"/>
            <a:ext cx="17018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8" r:id="rId1"/>
    <p:sldLayoutId id="2147486809" r:id="rId2"/>
    <p:sldLayoutId id="2147486810" r:id="rId3"/>
    <p:sldLayoutId id="2147486811" r:id="rId4"/>
    <p:sldLayoutId id="2147486812" r:id="rId5"/>
    <p:sldLayoutId id="2147486813" r:id="rId6"/>
    <p:sldLayoutId id="2147486814" r:id="rId7"/>
    <p:sldLayoutId id="2147486815" r:id="rId8"/>
    <p:sldLayoutId id="2147486816" r:id="rId9"/>
    <p:sldLayoutId id="2147486817" r:id="rId10"/>
    <p:sldLayoutId id="2147486818" r:id="rId11"/>
    <p:sldLayoutId id="2147486819" r:id="rId12"/>
    <p:sldLayoutId id="2147486820" r:id="rId13"/>
    <p:sldLayoutId id="2147486821" r:id="rId14"/>
    <p:sldLayoutId id="2147486822" r:id="rId15"/>
    <p:sldLayoutId id="2147486823" r:id="rId16"/>
    <p:sldLayoutId id="2147486824" r:id="rId17"/>
    <p:sldLayoutId id="2147486825" r:id="rId18"/>
    <p:sldLayoutId id="2147486826" r:id="rId19"/>
    <p:sldLayoutId id="2147486827" r:id="rId20"/>
    <p:sldLayoutId id="2147486828" r:id="rId21"/>
    <p:sldLayoutId id="2147486829" r:id="rId22"/>
    <p:sldLayoutId id="2147486830" r:id="rId23"/>
    <p:sldLayoutId id="2147486831" r:id="rId24"/>
    <p:sldLayoutId id="2147486832" r:id="rId25"/>
    <p:sldLayoutId id="2147486833" r:id="rId26"/>
    <p:sldLayoutId id="2147486834" r:id="rId27"/>
    <p:sldLayoutId id="2147486835" r:id="rId28"/>
    <p:sldLayoutId id="2147486836" r:id="rId29"/>
    <p:sldLayoutId id="2147486837" r:id="rId30"/>
    <p:sldLayoutId id="2147486838" r:id="rId31"/>
    <p:sldLayoutId id="2147486839" r:id="rId32"/>
    <p:sldLayoutId id="2147486840" r:id="rId33"/>
    <p:sldLayoutId id="2147486841" r:id="rId34"/>
    <p:sldLayoutId id="2147486842" r:id="rId35"/>
    <p:sldLayoutId id="2147486843" r:id="rId36"/>
    <p:sldLayoutId id="2147486844" r:id="rId37"/>
    <p:sldLayoutId id="2147486845" r:id="rId38"/>
    <p:sldLayoutId id="2147486846" r:id="rId39"/>
    <p:sldLayoutId id="2147486847" r:id="rId40"/>
    <p:sldLayoutId id="2147486848" r:id="rId41"/>
    <p:sldLayoutId id="2147486849" r:id="rId42"/>
    <p:sldLayoutId id="2147486850" r:id="rId43"/>
    <p:sldLayoutId id="2147486851" r:id="rId44"/>
    <p:sldLayoutId id="2147486852" r:id="rId45"/>
    <p:sldLayoutId id="2147486853" r:id="rId46"/>
    <p:sldLayoutId id="2147486854" r:id="rId47"/>
    <p:sldLayoutId id="2147486855" r:id="rId48"/>
    <p:sldLayoutId id="2147486856" r:id="rId49"/>
    <p:sldLayoutId id="2147486857" r:id="rId50"/>
    <p:sldLayoutId id="2147486858" r:id="rId51"/>
    <p:sldLayoutId id="2147486859" r:id="rId52"/>
    <p:sldLayoutId id="2147486860" r:id="rId53"/>
    <p:sldLayoutId id="2147486861" r:id="rId54"/>
    <p:sldLayoutId id="2147486862" r:id="rId55"/>
    <p:sldLayoutId id="2147486863" r:id="rId56"/>
    <p:sldLayoutId id="2147486864" r:id="rId57"/>
    <p:sldLayoutId id="2147486865" r:id="rId58"/>
    <p:sldLayoutId id="2147486866" r:id="rId59"/>
    <p:sldLayoutId id="2147486867" r:id="rId60"/>
    <p:sldLayoutId id="2147486868" r:id="rId61"/>
    <p:sldLayoutId id="2147486869" r:id="rId62"/>
    <p:sldLayoutId id="2147486870" r:id="rId63"/>
    <p:sldLayoutId id="2147486871" r:id="rId64"/>
    <p:sldLayoutId id="2147486872" r:id="rId65"/>
    <p:sldLayoutId id="2147486873" r:id="rId66"/>
    <p:sldLayoutId id="2147486874" r:id="rId67"/>
    <p:sldLayoutId id="2147486875" r:id="rId68"/>
    <p:sldLayoutId id="2147486876" r:id="rId69"/>
    <p:sldLayoutId id="2147486877" r:id="rId70"/>
    <p:sldLayoutId id="2147486878" r:id="rId71"/>
    <p:sldLayoutId id="2147486879" r:id="rId72"/>
    <p:sldLayoutId id="2147486880" r:id="rId73"/>
    <p:sldLayoutId id="2147486881" r:id="rId74"/>
    <p:sldLayoutId id="2147486882" r:id="rId75"/>
    <p:sldLayoutId id="2147486883" r:id="rId76"/>
    <p:sldLayoutId id="2147486884" r:id="rId77"/>
    <p:sldLayoutId id="2147486885" r:id="rId78"/>
    <p:sldLayoutId id="2147486737" r:id="rId79"/>
    <p:sldLayoutId id="2147486738" r:id="rId80"/>
    <p:sldLayoutId id="2147486739" r:id="rId81"/>
    <p:sldLayoutId id="2147486740" r:id="rId82"/>
    <p:sldLayoutId id="2147486741" r:id="rId83"/>
    <p:sldLayoutId id="2147486742" r:id="rId84"/>
    <p:sldLayoutId id="2147486743" r:id="rId85"/>
    <p:sldLayoutId id="2147486744" r:id="rId86"/>
    <p:sldLayoutId id="2147486745" r:id="rId87"/>
    <p:sldLayoutId id="2147486746" r:id="rId88"/>
    <p:sldLayoutId id="2147486747" r:id="rId89"/>
    <p:sldLayoutId id="2147486748" r:id="rId90"/>
    <p:sldLayoutId id="2147486749" r:id="rId91"/>
    <p:sldLayoutId id="2147486750" r:id="rId92"/>
    <p:sldLayoutId id="2147486751" r:id="rId93"/>
    <p:sldLayoutId id="2147486752" r:id="rId94"/>
    <p:sldLayoutId id="2147486753" r:id="rId95"/>
    <p:sldLayoutId id="2147486754" r:id="rId96"/>
    <p:sldLayoutId id="2147486755" r:id="rId97"/>
    <p:sldLayoutId id="2147486756" r:id="rId98"/>
    <p:sldLayoutId id="2147486757" r:id="rId99"/>
    <p:sldLayoutId id="2147486758" r:id="rId100"/>
    <p:sldLayoutId id="2147486759" r:id="rId101"/>
    <p:sldLayoutId id="2147486760" r:id="rId102"/>
    <p:sldLayoutId id="2147486761" r:id="rId103"/>
    <p:sldLayoutId id="2147486762" r:id="rId104"/>
    <p:sldLayoutId id="2147486763" r:id="rId105"/>
    <p:sldLayoutId id="2147486764" r:id="rId106"/>
    <p:sldLayoutId id="2147486765" r:id="rId107"/>
    <p:sldLayoutId id="2147486766" r:id="rId108"/>
    <p:sldLayoutId id="2147486767" r:id="rId109"/>
    <p:sldLayoutId id="2147486768" r:id="rId110"/>
    <p:sldLayoutId id="2147486769" r:id="rId111"/>
    <p:sldLayoutId id="2147486770" r:id="rId112"/>
    <p:sldLayoutId id="2147486771" r:id="rId113"/>
    <p:sldLayoutId id="2147486772" r:id="rId114"/>
    <p:sldLayoutId id="2147486773" r:id="rId115"/>
    <p:sldLayoutId id="2147486774" r:id="rId116"/>
    <p:sldLayoutId id="2147486775" r:id="rId117"/>
    <p:sldLayoutId id="2147486776" r:id="rId118"/>
    <p:sldLayoutId id="2147486777" r:id="rId119"/>
    <p:sldLayoutId id="2147486778" r:id="rId120"/>
    <p:sldLayoutId id="2147486779" r:id="rId121"/>
    <p:sldLayoutId id="2147486780" r:id="rId122"/>
    <p:sldLayoutId id="2147486781" r:id="rId123"/>
    <p:sldLayoutId id="2147486782" r:id="rId124"/>
    <p:sldLayoutId id="2147486783" r:id="rId125"/>
    <p:sldLayoutId id="2147486784" r:id="rId126"/>
    <p:sldLayoutId id="2147486785" r:id="rId127"/>
    <p:sldLayoutId id="2147486786" r:id="rId128"/>
    <p:sldLayoutId id="2147486787" r:id="rId129"/>
    <p:sldLayoutId id="2147486788" r:id="rId130"/>
    <p:sldLayoutId id="2147486789" r:id="rId131"/>
    <p:sldLayoutId id="2147486790" r:id="rId132"/>
    <p:sldLayoutId id="2147486791" r:id="rId133"/>
    <p:sldLayoutId id="2147486792" r:id="rId134"/>
    <p:sldLayoutId id="2147486793" r:id="rId135"/>
    <p:sldLayoutId id="2147486794" r:id="rId136"/>
    <p:sldLayoutId id="2147486795" r:id="rId137"/>
    <p:sldLayoutId id="2147486796" r:id="rId138"/>
    <p:sldLayoutId id="2147486797" r:id="rId139"/>
    <p:sldLayoutId id="2147486798" r:id="rId140"/>
    <p:sldLayoutId id="2147486799" r:id="rId141"/>
    <p:sldLayoutId id="2147486800" r:id="rId142"/>
    <p:sldLayoutId id="2147486801" r:id="rId143"/>
  </p:sldLayoutIdLst>
  <p:txStyles>
    <p:titleStyle>
      <a:lvl1pPr algn="l" defTabSz="974725" rtl="0" fontAlgn="base">
        <a:spcBef>
          <a:spcPct val="0"/>
        </a:spcBef>
        <a:spcAft>
          <a:spcPct val="0"/>
        </a:spcAft>
        <a:defRPr sz="3900" kern="1200">
          <a:solidFill>
            <a:srgbClr val="9A0A25"/>
          </a:solidFill>
          <a:latin typeface="Century Gothic" panose="020B0502020202020204" pitchFamily="34" charset="0"/>
          <a:ea typeface="+mj-ea"/>
          <a:cs typeface="+mj-cs"/>
        </a:defRPr>
      </a:lvl1pPr>
      <a:lvl2pPr algn="l" defTabSz="974725" rtl="0" fontAlgn="base">
        <a:spcBef>
          <a:spcPct val="0"/>
        </a:spcBef>
        <a:spcAft>
          <a:spcPct val="0"/>
        </a:spcAft>
        <a:defRPr sz="3900">
          <a:solidFill>
            <a:srgbClr val="9A0A25"/>
          </a:solidFill>
          <a:latin typeface="Century Gothic" panose="020B0502020202020204" pitchFamily="34" charset="0"/>
        </a:defRPr>
      </a:lvl2pPr>
      <a:lvl3pPr algn="l" defTabSz="974725" rtl="0" fontAlgn="base">
        <a:spcBef>
          <a:spcPct val="0"/>
        </a:spcBef>
        <a:spcAft>
          <a:spcPct val="0"/>
        </a:spcAft>
        <a:defRPr sz="3900">
          <a:solidFill>
            <a:srgbClr val="9A0A25"/>
          </a:solidFill>
          <a:latin typeface="Century Gothic" panose="020B0502020202020204" pitchFamily="34" charset="0"/>
        </a:defRPr>
      </a:lvl3pPr>
      <a:lvl4pPr algn="l" defTabSz="974725" rtl="0" fontAlgn="base">
        <a:spcBef>
          <a:spcPct val="0"/>
        </a:spcBef>
        <a:spcAft>
          <a:spcPct val="0"/>
        </a:spcAft>
        <a:defRPr sz="3900">
          <a:solidFill>
            <a:srgbClr val="9A0A25"/>
          </a:solidFill>
          <a:latin typeface="Century Gothic" panose="020B0502020202020204" pitchFamily="34" charset="0"/>
        </a:defRPr>
      </a:lvl4pPr>
      <a:lvl5pPr algn="l" defTabSz="974725" rtl="0" fontAlgn="base">
        <a:spcBef>
          <a:spcPct val="0"/>
        </a:spcBef>
        <a:spcAft>
          <a:spcPct val="0"/>
        </a:spcAft>
        <a:defRPr sz="3900">
          <a:solidFill>
            <a:srgbClr val="9A0A25"/>
          </a:solidFill>
          <a:latin typeface="Century Gothic" panose="020B0502020202020204" pitchFamily="34" charset="0"/>
        </a:defRPr>
      </a:lvl5pPr>
      <a:lvl6pPr marL="457200" algn="l" defTabSz="974725" rtl="0" fontAlgn="base">
        <a:spcBef>
          <a:spcPct val="0"/>
        </a:spcBef>
        <a:spcAft>
          <a:spcPct val="0"/>
        </a:spcAft>
        <a:defRPr sz="3900">
          <a:solidFill>
            <a:srgbClr val="9A0A25"/>
          </a:solidFill>
          <a:latin typeface="Century Gothic" panose="020B0502020202020204" pitchFamily="34" charset="0"/>
        </a:defRPr>
      </a:lvl6pPr>
      <a:lvl7pPr marL="914400" algn="l" defTabSz="974725" rtl="0" fontAlgn="base">
        <a:spcBef>
          <a:spcPct val="0"/>
        </a:spcBef>
        <a:spcAft>
          <a:spcPct val="0"/>
        </a:spcAft>
        <a:defRPr sz="3900">
          <a:solidFill>
            <a:srgbClr val="9A0A25"/>
          </a:solidFill>
          <a:latin typeface="Century Gothic" panose="020B0502020202020204" pitchFamily="34" charset="0"/>
        </a:defRPr>
      </a:lvl7pPr>
      <a:lvl8pPr marL="1371600" algn="l" defTabSz="974725" rtl="0" fontAlgn="base">
        <a:spcBef>
          <a:spcPct val="0"/>
        </a:spcBef>
        <a:spcAft>
          <a:spcPct val="0"/>
        </a:spcAft>
        <a:defRPr sz="3900">
          <a:solidFill>
            <a:srgbClr val="9A0A25"/>
          </a:solidFill>
          <a:latin typeface="Century Gothic" panose="020B0502020202020204" pitchFamily="34" charset="0"/>
        </a:defRPr>
      </a:lvl8pPr>
      <a:lvl9pPr marL="1828800" algn="l" defTabSz="974725" rtl="0" fontAlgn="base">
        <a:spcBef>
          <a:spcPct val="0"/>
        </a:spcBef>
        <a:spcAft>
          <a:spcPct val="0"/>
        </a:spcAft>
        <a:defRPr sz="3900">
          <a:solidFill>
            <a:srgbClr val="9A0A25"/>
          </a:solidFill>
          <a:latin typeface="Century Gothic" panose="020B0502020202020204" pitchFamily="34" charset="0"/>
        </a:defRPr>
      </a:lvl9pPr>
    </p:titleStyle>
    <p:bodyStyle>
      <a:lvl1pPr marL="333375" indent="-333375" algn="l" defTabSz="974725" rtl="0" fontAlgn="base">
        <a:spcBef>
          <a:spcPct val="0"/>
        </a:spcBef>
        <a:spcAft>
          <a:spcPts val="850"/>
        </a:spcAft>
        <a:buClr>
          <a:srgbClr val="9A0A25"/>
        </a:buClr>
        <a:buFont typeface="Arial" panose="020B0604020202020204" pitchFamily="34" charset="0"/>
        <a:buChar char="•"/>
        <a:defRPr sz="3400" kern="1200">
          <a:solidFill>
            <a:schemeClr val="tx1"/>
          </a:solidFill>
          <a:latin typeface="Century Gothic" panose="020B0502020202020204" pitchFamily="34" charset="0"/>
          <a:ea typeface="+mn-ea"/>
          <a:cs typeface="+mn-cs"/>
        </a:defRPr>
      </a:lvl1pPr>
      <a:lvl2pPr marL="808038" indent="-319088" algn="l" defTabSz="974725" rtl="0" fontAlgn="base">
        <a:spcBef>
          <a:spcPct val="0"/>
        </a:spcBef>
        <a:spcAft>
          <a:spcPts val="850"/>
        </a:spcAft>
        <a:buClr>
          <a:srgbClr val="9A0A25"/>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300163" indent="-323850" algn="l" defTabSz="974725" rtl="0" fontAlgn="base">
        <a:spcBef>
          <a:spcPct val="0"/>
        </a:spcBef>
        <a:spcAft>
          <a:spcPts val="850"/>
        </a:spcAft>
        <a:buClr>
          <a:srgbClr val="9A0A25"/>
        </a:buClr>
        <a:buFont typeface="Arial" panose="020B0604020202020204" pitchFamily="34" charset="0"/>
        <a:buChar char="•"/>
        <a:defRPr sz="2200" kern="1200">
          <a:solidFill>
            <a:schemeClr val="tx1"/>
          </a:solidFill>
          <a:latin typeface="Century Gothic" panose="020B0502020202020204" pitchFamily="34" charset="0"/>
          <a:ea typeface="+mn-ea"/>
          <a:cs typeface="+mn-cs"/>
        </a:defRPr>
      </a:lvl3pPr>
      <a:lvl4pPr marL="1792288" indent="-328613" algn="l" defTabSz="974725" rtl="0" fontAlgn="base">
        <a:spcBef>
          <a:spcPct val="0"/>
        </a:spcBef>
        <a:spcAft>
          <a:spcPts val="850"/>
        </a:spcAft>
        <a:buClr>
          <a:srgbClr val="9A0A25"/>
        </a:buClr>
        <a:buFont typeface="Arial" panose="020B0604020202020204" pitchFamily="34" charset="0"/>
        <a:buChar char="•"/>
        <a:defRPr sz="1900" kern="1200">
          <a:solidFill>
            <a:schemeClr val="tx1"/>
          </a:solidFill>
          <a:latin typeface="Century Gothic" panose="020B0502020202020204" pitchFamily="34" charset="0"/>
          <a:ea typeface="+mn-ea"/>
          <a:cs typeface="+mn-cs"/>
        </a:defRPr>
      </a:lvl4pPr>
      <a:lvl5pPr marL="2284413" indent="-333375" algn="l" defTabSz="974725" rtl="0" fontAlgn="base">
        <a:spcBef>
          <a:spcPct val="0"/>
        </a:spcBef>
        <a:spcAft>
          <a:spcPts val="850"/>
        </a:spcAft>
        <a:buClr>
          <a:srgbClr val="9A0A25"/>
        </a:buClr>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Ch0110/Sec1127.htm#0110.1127"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1"/>
          <p:cNvSpPr>
            <a:spLocks noChangeArrowheads="1"/>
          </p:cNvSpPr>
          <p:nvPr/>
        </p:nvSpPr>
        <p:spPr bwMode="auto">
          <a:xfrm>
            <a:off x="635000" y="2667000"/>
            <a:ext cx="11058525"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1pPr>
            <a:lvl2pPr marL="742950" indent="-28575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2pPr>
            <a:lvl3pPr marL="1143000" indent="-22860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3pPr>
            <a:lvl4pPr marL="1600200" indent="-22860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4pPr>
            <a:lvl5pPr marL="2057400" indent="-22860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5pPr>
            <a:lvl6pPr marL="25146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6pPr>
            <a:lvl7pPr marL="29718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7pPr>
            <a:lvl8pPr marL="34290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8pPr>
            <a:lvl9pPr marL="38862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9pPr>
          </a:lstStyle>
          <a:p>
            <a:br>
              <a:rPr lang="en-US" altLang="en-US" b="1" dirty="0"/>
            </a:br>
            <a:r>
              <a:rPr lang="en-US" altLang="en-US" sz="5400" b="1" dirty="0">
                <a:solidFill>
                  <a:schemeClr val="bg1"/>
                </a:solidFill>
              </a:rPr>
              <a:t>Recruitment &amp; Retention of</a:t>
            </a:r>
          </a:p>
          <a:p>
            <a:r>
              <a:rPr lang="en-US" altLang="en-US" sz="5400" b="1" dirty="0">
                <a:solidFill>
                  <a:schemeClr val="bg1"/>
                </a:solidFill>
              </a:rPr>
              <a:t>Public Sector Employees</a:t>
            </a:r>
            <a:endParaRPr lang="en-US" altLang="en-US" dirty="0">
              <a:solidFill>
                <a:schemeClr val="bg1"/>
              </a:solidFill>
            </a:endParaRPr>
          </a:p>
        </p:txBody>
      </p:sp>
      <p:sp>
        <p:nvSpPr>
          <p:cNvPr id="7" name="Subtitle 4"/>
          <p:cNvSpPr txBox="1">
            <a:spLocks/>
          </p:cNvSpPr>
          <p:nvPr/>
        </p:nvSpPr>
        <p:spPr>
          <a:xfrm>
            <a:off x="-203200" y="5638800"/>
            <a:ext cx="9144000" cy="1425575"/>
          </a:xfrm>
          <a:prstGeom prst="rect">
            <a:avLst/>
          </a:prstGeom>
        </p:spPr>
        <p:txBody>
          <a:bodyPr/>
          <a:lstStyle>
            <a:lvl1pPr marL="0" indent="0" algn="l" defTabSz="975345" rtl="0" eaLnBrk="1" latinLnBrk="0" hangingPunct="1">
              <a:lnSpc>
                <a:spcPct val="100000"/>
              </a:lnSpc>
              <a:spcBef>
                <a:spcPts val="0"/>
              </a:spcBef>
              <a:spcAft>
                <a:spcPts val="853"/>
              </a:spcAft>
              <a:buClr>
                <a:srgbClr val="9A0A25"/>
              </a:buClr>
              <a:buFont typeface="Arial" panose="020B0604020202020204" pitchFamily="34" charset="0"/>
              <a:buNone/>
              <a:defRPr sz="2844" kern="1200">
                <a:solidFill>
                  <a:srgbClr val="9A0A25"/>
                </a:solidFill>
                <a:latin typeface="Century Gothic" panose="020B0502020202020204" pitchFamily="34" charset="0"/>
                <a:ea typeface="+mn-ea"/>
                <a:cs typeface="+mn-cs"/>
              </a:defRPr>
            </a:lvl1pPr>
            <a:lvl2pPr marL="487672"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2133" kern="1200">
                <a:solidFill>
                  <a:schemeClr val="tx1"/>
                </a:solidFill>
                <a:latin typeface="Century Gothic" panose="020B0502020202020204" pitchFamily="34" charset="0"/>
                <a:ea typeface="+mn-ea"/>
                <a:cs typeface="+mn-cs"/>
              </a:defRPr>
            </a:lvl2pPr>
            <a:lvl3pPr marL="975345"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1920" kern="1200">
                <a:solidFill>
                  <a:schemeClr val="tx1"/>
                </a:solidFill>
                <a:latin typeface="Century Gothic" panose="020B0502020202020204" pitchFamily="34" charset="0"/>
                <a:ea typeface="+mn-ea"/>
                <a:cs typeface="+mn-cs"/>
              </a:defRPr>
            </a:lvl3pPr>
            <a:lvl4pPr marL="1463017"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1707" kern="1200">
                <a:solidFill>
                  <a:schemeClr val="tx1"/>
                </a:solidFill>
                <a:latin typeface="Century Gothic" panose="020B0502020202020204" pitchFamily="34" charset="0"/>
                <a:ea typeface="+mn-ea"/>
                <a:cs typeface="+mn-cs"/>
              </a:defRPr>
            </a:lvl4pPr>
            <a:lvl5pPr marL="1950690"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1707" kern="1200">
                <a:solidFill>
                  <a:schemeClr val="tx1"/>
                </a:solidFill>
                <a:latin typeface="Century Gothic" panose="020B0502020202020204" pitchFamily="34" charset="0"/>
                <a:ea typeface="+mn-ea"/>
                <a:cs typeface="+mn-cs"/>
              </a:defRPr>
            </a:lvl5pPr>
            <a:lvl6pPr marL="2438362"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6pPr>
            <a:lvl7pPr marL="2926034"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7pPr>
            <a:lvl8pPr marL="3413707"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8pPr>
            <a:lvl9pPr marL="3901379"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9pPr>
          </a:lstStyle>
          <a:p>
            <a:pPr algn="ctr" fontAlgn="auto">
              <a:lnSpc>
                <a:spcPct val="70000"/>
              </a:lnSpc>
              <a:defRPr/>
            </a:pPr>
            <a:r>
              <a:rPr lang="en-US" altLang="en-US" dirty="0">
                <a:solidFill>
                  <a:schemeClr val="bg1"/>
                </a:solidFill>
                <a:ea typeface="ＭＳ Ｐゴシック" panose="020B0600070205080204" pitchFamily="34" charset="-128"/>
              </a:rPr>
              <a:t>Meg Zabijaka</a:t>
            </a:r>
          </a:p>
          <a:p>
            <a:pPr algn="ctr" fontAlgn="auto">
              <a:lnSpc>
                <a:spcPct val="70000"/>
              </a:lnSpc>
              <a:defRPr/>
            </a:pPr>
            <a:r>
              <a:rPr lang="en-US" altLang="en-US" dirty="0">
                <a:solidFill>
                  <a:schemeClr val="bg1"/>
                </a:solidFill>
                <a:ea typeface="ＭＳ Ｐゴシック" panose="020B0600070205080204" pitchFamily="34" charset="-128"/>
              </a:rPr>
              <a:t>Telephone:  904-356-8900</a:t>
            </a:r>
          </a:p>
          <a:p>
            <a:pPr algn="ctr" fontAlgn="auto">
              <a:lnSpc>
                <a:spcPct val="70000"/>
              </a:lnSpc>
              <a:defRPr/>
            </a:pPr>
            <a:r>
              <a:rPr lang="en-US" altLang="en-US" dirty="0">
                <a:solidFill>
                  <a:schemeClr val="bg1"/>
                </a:solidFill>
                <a:ea typeface="ＭＳ Ｐゴシック" panose="020B0600070205080204" pitchFamily="34" charset="-128"/>
              </a:rPr>
              <a:t>Email:  mzabijaka@constangy.com</a:t>
            </a:r>
          </a:p>
          <a:p>
            <a:pPr algn="ctr" fontAlgn="auto">
              <a:defRPr/>
            </a:pPr>
            <a:endParaRPr lang="en-US" dirty="0"/>
          </a:p>
        </p:txBody>
      </p:sp>
    </p:spTree>
    <p:extLst>
      <p:ext uri="{BB962C8B-B14F-4D97-AF65-F5344CB8AC3E}">
        <p14:creationId xmlns:p14="http://schemas.microsoft.com/office/powerpoint/2010/main" val="1681487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30200" y="304800"/>
            <a:ext cx="11215688" cy="1262063"/>
          </a:xfrm>
        </p:spPr>
        <p:txBody>
          <a:bodyPr/>
          <a:lstStyle/>
          <a:p>
            <a:r>
              <a:rPr lang="en-US" altLang="en-US" b="1" dirty="0"/>
              <a:t>Pre-screening</a:t>
            </a:r>
          </a:p>
        </p:txBody>
      </p:sp>
      <p:sp>
        <p:nvSpPr>
          <p:cNvPr id="38915" name="Rectangle 3"/>
          <p:cNvSpPr>
            <a:spLocks noGrp="1" noChangeArrowheads="1"/>
          </p:cNvSpPr>
          <p:nvPr>
            <p:ph type="body" idx="1"/>
          </p:nvPr>
        </p:nvSpPr>
        <p:spPr>
          <a:xfrm>
            <a:off x="346856" y="1781968"/>
            <a:ext cx="11217275" cy="6189663"/>
          </a:xfrm>
        </p:spPr>
        <p:txBody>
          <a:bodyPr>
            <a:normAutofit/>
          </a:bodyPr>
          <a:lstStyle/>
          <a:p>
            <a:r>
              <a:rPr lang="en-US" altLang="en-US" sz="4400" dirty="0"/>
              <a:t>Screen initial applicants based on skills, experience, and competencies reflected on applications/resumes</a:t>
            </a:r>
          </a:p>
          <a:p>
            <a:r>
              <a:rPr lang="en-US" altLang="en-US" sz="4400" dirty="0"/>
              <a:t>Do not review applicant’s social media</a:t>
            </a:r>
          </a:p>
          <a:p>
            <a:r>
              <a:rPr lang="en-US" altLang="en-US" sz="4400" dirty="0"/>
              <a:t>Identify who is claiming Veterans’ Preference </a:t>
            </a:r>
          </a:p>
        </p:txBody>
      </p:sp>
    </p:spTree>
    <p:extLst>
      <p:ext uri="{BB962C8B-B14F-4D97-AF65-F5344CB8AC3E}">
        <p14:creationId xmlns:p14="http://schemas.microsoft.com/office/powerpoint/2010/main" val="41547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04800"/>
            <a:ext cx="11215688" cy="1262063"/>
          </a:xfrm>
        </p:spPr>
        <p:txBody>
          <a:bodyPr>
            <a:normAutofit fontScale="90000"/>
          </a:bodyPr>
          <a:lstStyle/>
          <a:p>
            <a:r>
              <a:rPr lang="en-US" b="1" dirty="0"/>
              <a:t>Veterans’ Preference – Legislative Intent</a:t>
            </a:r>
          </a:p>
        </p:txBody>
      </p:sp>
      <p:sp>
        <p:nvSpPr>
          <p:cNvPr id="3" name="Content Placeholder 2"/>
          <p:cNvSpPr>
            <a:spLocks noGrp="1"/>
          </p:cNvSpPr>
          <p:nvPr>
            <p:ph idx="1"/>
          </p:nvPr>
        </p:nvSpPr>
        <p:spPr>
          <a:xfrm>
            <a:off x="520700" y="1781968"/>
            <a:ext cx="11963400" cy="6189663"/>
          </a:xfrm>
        </p:spPr>
        <p:txBody>
          <a:bodyPr>
            <a:normAutofit/>
          </a:bodyPr>
          <a:lstStyle/>
          <a:p>
            <a:pPr marL="0" indent="0">
              <a:buNone/>
            </a:pPr>
            <a:r>
              <a:rPr lang="en-US" dirty="0"/>
              <a:t>It is the intent of the Legislature to provide </a:t>
            </a:r>
            <a:r>
              <a:rPr lang="en-US" b="1" dirty="0">
                <a:solidFill>
                  <a:schemeClr val="accent1"/>
                </a:solidFill>
              </a:rPr>
              <a:t>preference and priority </a:t>
            </a:r>
            <a:r>
              <a:rPr lang="en-US" dirty="0"/>
              <a:t>in the hiring practices of this state as set forth in this chapter. </a:t>
            </a:r>
          </a:p>
          <a:p>
            <a:pPr marL="0" indent="0">
              <a:buNone/>
            </a:pPr>
            <a:r>
              <a:rPr lang="en-US" dirty="0"/>
              <a:t>All written </a:t>
            </a:r>
            <a:r>
              <a:rPr lang="en-US" b="1" dirty="0">
                <a:solidFill>
                  <a:schemeClr val="accent1"/>
                </a:solidFill>
              </a:rPr>
              <a:t>job announcements </a:t>
            </a:r>
            <a:r>
              <a:rPr lang="en-US" dirty="0"/>
              <a:t>and audio and video advertisements used by employing agencies of the state and its political subdivisions </a:t>
            </a:r>
            <a:r>
              <a:rPr lang="en-US" u="sng" dirty="0"/>
              <a:t>must include a notice stating </a:t>
            </a:r>
            <a:r>
              <a:rPr lang="en-US" dirty="0"/>
              <a:t>that certain service members and veterans, and the spouses and family members of the service members and veterans, </a:t>
            </a:r>
            <a:r>
              <a:rPr lang="en-US" u="sng" dirty="0"/>
              <a:t>receive preference and priority</a:t>
            </a:r>
            <a:r>
              <a:rPr lang="en-US" dirty="0"/>
              <a:t> in employment by the state </a:t>
            </a:r>
            <a:r>
              <a:rPr lang="en-US" b="1" dirty="0">
                <a:solidFill>
                  <a:schemeClr val="accent1"/>
                </a:solidFill>
              </a:rPr>
              <a:t>AND </a:t>
            </a:r>
            <a:r>
              <a:rPr lang="en-US" dirty="0"/>
              <a:t>are </a:t>
            </a:r>
            <a:r>
              <a:rPr lang="en-US" u="sng" dirty="0"/>
              <a:t>encouraged to apply </a:t>
            </a:r>
            <a:r>
              <a:rPr lang="en-US" dirty="0"/>
              <a:t>for the positions being filled.</a:t>
            </a:r>
          </a:p>
          <a:p>
            <a:endParaRPr lang="en-US" dirty="0"/>
          </a:p>
        </p:txBody>
      </p:sp>
    </p:spTree>
    <p:extLst>
      <p:ext uri="{BB962C8B-B14F-4D97-AF65-F5344CB8AC3E}">
        <p14:creationId xmlns:p14="http://schemas.microsoft.com/office/powerpoint/2010/main" val="342927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81000"/>
            <a:ext cx="11215688" cy="1262063"/>
          </a:xfrm>
        </p:spPr>
        <p:txBody>
          <a:bodyPr/>
          <a:lstStyle/>
          <a:p>
            <a:r>
              <a:rPr lang="en-US" b="1" dirty="0"/>
              <a:t>Who is a veteran?</a:t>
            </a:r>
          </a:p>
        </p:txBody>
      </p:sp>
      <p:sp>
        <p:nvSpPr>
          <p:cNvPr id="3" name="Content Placeholder 2"/>
          <p:cNvSpPr>
            <a:spLocks noGrp="1"/>
          </p:cNvSpPr>
          <p:nvPr>
            <p:ph idx="1"/>
          </p:nvPr>
        </p:nvSpPr>
        <p:spPr>
          <a:xfrm>
            <a:off x="711200" y="2133600"/>
            <a:ext cx="11217275" cy="6189663"/>
          </a:xfrm>
        </p:spPr>
        <p:txBody>
          <a:bodyPr/>
          <a:lstStyle/>
          <a:p>
            <a:r>
              <a:rPr lang="en-US" dirty="0"/>
              <a:t>A person who served in the active military, naval or air service AND</a:t>
            </a:r>
          </a:p>
          <a:p>
            <a:r>
              <a:rPr lang="en-US" dirty="0"/>
              <a:t>Was discharged or released under honorable conditions OR later received an upgraded discharge under honorable conditions.</a:t>
            </a:r>
          </a:p>
          <a:p>
            <a:endParaRPr lang="en-US" dirty="0"/>
          </a:p>
        </p:txBody>
      </p:sp>
    </p:spTree>
    <p:extLst>
      <p:ext uri="{BB962C8B-B14F-4D97-AF65-F5344CB8AC3E}">
        <p14:creationId xmlns:p14="http://schemas.microsoft.com/office/powerpoint/2010/main" val="423654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32" y="304800"/>
            <a:ext cx="11889202" cy="1263088"/>
          </a:xfrm>
        </p:spPr>
        <p:txBody>
          <a:bodyPr>
            <a:normAutofit/>
          </a:bodyPr>
          <a:lstStyle/>
          <a:p>
            <a:r>
              <a:rPr lang="en-US" b="1" dirty="0"/>
              <a:t>Who qualifies for Veterans’ Preference?</a:t>
            </a:r>
          </a:p>
        </p:txBody>
      </p:sp>
      <p:sp>
        <p:nvSpPr>
          <p:cNvPr id="3" name="Content Placeholder 2"/>
          <p:cNvSpPr>
            <a:spLocks noGrp="1"/>
          </p:cNvSpPr>
          <p:nvPr>
            <p:ph idx="1"/>
          </p:nvPr>
        </p:nvSpPr>
        <p:spPr>
          <a:xfrm>
            <a:off x="402432" y="1795866"/>
            <a:ext cx="11708289" cy="6685477"/>
          </a:xfrm>
        </p:spPr>
        <p:txBody>
          <a:bodyPr>
            <a:normAutofit fontScale="70000" lnSpcReduction="20000"/>
          </a:bodyPr>
          <a:lstStyle/>
          <a:p>
            <a:pPr marL="0" indent="0">
              <a:buNone/>
            </a:pPr>
            <a:r>
              <a:rPr lang="en-US" dirty="0"/>
              <a:t>(a) Those </a:t>
            </a:r>
            <a:r>
              <a:rPr lang="en-US" b="1" dirty="0">
                <a:solidFill>
                  <a:schemeClr val="accent1"/>
                </a:solidFill>
              </a:rPr>
              <a:t>disabled veterans</a:t>
            </a:r>
            <a:r>
              <a:rPr lang="en-US" dirty="0"/>
              <a:t>:</a:t>
            </a:r>
          </a:p>
          <a:p>
            <a:pPr marL="0" indent="0" algn="just">
              <a:buNone/>
            </a:pPr>
            <a:r>
              <a:rPr lang="en-US" dirty="0"/>
              <a:t>   1. Who have </a:t>
            </a:r>
            <a:r>
              <a:rPr lang="en-US" u="sng" dirty="0"/>
              <a:t>served on active duty in any branch </a:t>
            </a:r>
            <a:r>
              <a:rPr lang="en-US" dirty="0"/>
              <a:t>of the United States Armed Forces, </a:t>
            </a:r>
            <a:r>
              <a:rPr lang="en-US" u="sng" dirty="0"/>
              <a:t>have received an honorable discharge</a:t>
            </a:r>
            <a:r>
              <a:rPr lang="en-US" dirty="0"/>
              <a:t>, and have </a:t>
            </a:r>
            <a:r>
              <a:rPr lang="en-US" u="sng" dirty="0"/>
              <a:t>established the present existence of a service-connected disability </a:t>
            </a:r>
            <a:r>
              <a:rPr lang="en-US" dirty="0"/>
              <a:t>that is compensable under public laws administered by the United States Department of Veterans Affairs; or</a:t>
            </a:r>
          </a:p>
          <a:p>
            <a:pPr marL="0" indent="0" algn="just">
              <a:buNone/>
            </a:pPr>
            <a:r>
              <a:rPr lang="en-US" dirty="0"/>
              <a:t>   2. </a:t>
            </a:r>
            <a:r>
              <a:rPr lang="en-US" u="sng" dirty="0"/>
              <a:t>Who are receiving compensation, disability retirement benefits, or pension</a:t>
            </a:r>
            <a:r>
              <a:rPr lang="en-US" dirty="0"/>
              <a:t> by reason of public laws administered by the United States Department of Veterans Affairs and the United States Department of Defense;  </a:t>
            </a:r>
          </a:p>
          <a:p>
            <a:pPr marL="0" indent="0">
              <a:buNone/>
            </a:pPr>
            <a:r>
              <a:rPr lang="en-US" dirty="0"/>
              <a:t>(b) The </a:t>
            </a:r>
            <a:r>
              <a:rPr lang="en-US" b="1" dirty="0">
                <a:solidFill>
                  <a:schemeClr val="accent1"/>
                </a:solidFill>
              </a:rPr>
              <a:t>spouse of a person </a:t>
            </a:r>
            <a:r>
              <a:rPr lang="en-US" dirty="0"/>
              <a:t>who has a total disability, permanent in nature, resulting from a service-connected disability and who, because of this disability, cannot qualify for employment, and the spouse of a person missing in action, captured in line of duty by a hostile force, or forcibly detained or interned in line of duty by a foreign government or power.</a:t>
            </a:r>
          </a:p>
          <a:p>
            <a:pPr marL="0" indent="0">
              <a:buNone/>
            </a:pPr>
            <a:r>
              <a:rPr lang="en-US" dirty="0"/>
              <a:t>(c) A </a:t>
            </a:r>
            <a:r>
              <a:rPr lang="en-US" b="1" dirty="0">
                <a:solidFill>
                  <a:schemeClr val="accent1"/>
                </a:solidFill>
              </a:rPr>
              <a:t>wartime veteran </a:t>
            </a:r>
            <a:r>
              <a:rPr lang="en-US" dirty="0"/>
              <a:t>as defined in s. 1.01(14), who has served at least 1 day during a wartime period. Active duty for training may not be allowed for eligibility under this paragraph.</a:t>
            </a:r>
          </a:p>
          <a:p>
            <a:pPr marL="0" indent="0">
              <a:buNone/>
            </a:pPr>
            <a:r>
              <a:rPr lang="en-US" dirty="0"/>
              <a:t>(d) The </a:t>
            </a:r>
            <a:r>
              <a:rPr lang="en-US" b="1" dirty="0">
                <a:solidFill>
                  <a:schemeClr val="accent1"/>
                </a:solidFill>
              </a:rPr>
              <a:t>unremarried widow or widower of a veteran </a:t>
            </a:r>
            <a:r>
              <a:rPr lang="en-US" dirty="0"/>
              <a:t>who died of a service-connected disability;</a:t>
            </a:r>
          </a:p>
          <a:p>
            <a:endParaRPr lang="en-US" dirty="0"/>
          </a:p>
        </p:txBody>
      </p:sp>
    </p:spTree>
    <p:extLst>
      <p:ext uri="{BB962C8B-B14F-4D97-AF65-F5344CB8AC3E}">
        <p14:creationId xmlns:p14="http://schemas.microsoft.com/office/powerpoint/2010/main" val="27308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38" y="2"/>
            <a:ext cx="12207731" cy="1636086"/>
          </a:xfrm>
        </p:spPr>
        <p:txBody>
          <a:bodyPr>
            <a:normAutofit/>
          </a:bodyPr>
          <a:lstStyle/>
          <a:p>
            <a:r>
              <a:rPr lang="en-US" b="1" dirty="0"/>
              <a:t>Who qualifies for Veterans’ Preference? (Continued) </a:t>
            </a:r>
          </a:p>
        </p:txBody>
      </p:sp>
      <p:sp>
        <p:nvSpPr>
          <p:cNvPr id="3" name="Content Placeholder 2"/>
          <p:cNvSpPr>
            <a:spLocks noGrp="1"/>
          </p:cNvSpPr>
          <p:nvPr>
            <p:ph idx="1"/>
          </p:nvPr>
        </p:nvSpPr>
        <p:spPr>
          <a:xfrm>
            <a:off x="320749" y="1901231"/>
            <a:ext cx="12026819" cy="6188570"/>
          </a:xfrm>
        </p:spPr>
        <p:txBody>
          <a:bodyPr>
            <a:normAutofit/>
          </a:bodyPr>
          <a:lstStyle/>
          <a:p>
            <a:pPr marL="0" indent="0">
              <a:buNone/>
            </a:pPr>
            <a:r>
              <a:rPr lang="en-US" dirty="0"/>
              <a:t>(e) The </a:t>
            </a:r>
            <a:r>
              <a:rPr lang="en-US" b="1" dirty="0">
                <a:solidFill>
                  <a:schemeClr val="accent1"/>
                </a:solidFill>
              </a:rPr>
              <a:t>mother, father, legal guardian, or unremarried widow or widower </a:t>
            </a:r>
            <a:r>
              <a:rPr lang="en-US" dirty="0"/>
              <a:t>of a member of the United States Armed Forces who died in the line of duty under combat-related conditions, as verified by the United States Department of Defense.</a:t>
            </a:r>
          </a:p>
          <a:p>
            <a:pPr marL="0" indent="0">
              <a:buNone/>
            </a:pPr>
            <a:r>
              <a:rPr lang="en-US" dirty="0"/>
              <a:t>(f) A </a:t>
            </a:r>
            <a:r>
              <a:rPr lang="en-US" b="1" dirty="0">
                <a:solidFill>
                  <a:schemeClr val="accent1"/>
                </a:solidFill>
              </a:rPr>
              <a:t>veteran</a:t>
            </a:r>
            <a:r>
              <a:rPr lang="en-US" dirty="0"/>
              <a:t> as defined in s. 1.01(14). Active duty for training may not be allowed for eligibility under this paragraph.</a:t>
            </a:r>
          </a:p>
          <a:p>
            <a:pPr marL="0" indent="0">
              <a:buNone/>
            </a:pPr>
            <a:r>
              <a:rPr lang="en-US" dirty="0"/>
              <a:t>(g) A </a:t>
            </a:r>
            <a:r>
              <a:rPr lang="en-US" b="1" dirty="0">
                <a:solidFill>
                  <a:schemeClr val="accent1"/>
                </a:solidFill>
              </a:rPr>
              <a:t>current member of any reserve component </a:t>
            </a:r>
            <a:r>
              <a:rPr lang="en-US" dirty="0"/>
              <a:t>of the United States Armed Forces or the Florida National Guard.</a:t>
            </a:r>
          </a:p>
        </p:txBody>
      </p:sp>
    </p:spTree>
    <p:extLst>
      <p:ext uri="{BB962C8B-B14F-4D97-AF65-F5344CB8AC3E}">
        <p14:creationId xmlns:p14="http://schemas.microsoft.com/office/powerpoint/2010/main" val="411101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0" y="391545"/>
            <a:ext cx="11325416" cy="1488225"/>
          </a:xfrm>
        </p:spPr>
        <p:txBody>
          <a:bodyPr/>
          <a:lstStyle/>
          <a:p>
            <a:r>
              <a:rPr lang="en-US" b="1" dirty="0"/>
              <a:t>Why does this matter?</a:t>
            </a:r>
          </a:p>
        </p:txBody>
      </p:sp>
      <p:sp>
        <p:nvSpPr>
          <p:cNvPr id="3" name="Content Placeholder 2"/>
          <p:cNvSpPr>
            <a:spLocks noGrp="1"/>
          </p:cNvSpPr>
          <p:nvPr>
            <p:ph idx="1"/>
          </p:nvPr>
        </p:nvSpPr>
        <p:spPr>
          <a:xfrm>
            <a:off x="635001" y="2057400"/>
            <a:ext cx="11476038" cy="6424613"/>
          </a:xfrm>
        </p:spPr>
        <p:txBody>
          <a:bodyPr>
            <a:normAutofit fontScale="92500"/>
          </a:bodyPr>
          <a:lstStyle/>
          <a:p>
            <a:r>
              <a:rPr lang="en-US" dirty="0"/>
              <a:t>Complaint can be filed with Department of Veterans’ Affairs</a:t>
            </a:r>
          </a:p>
          <a:p>
            <a:r>
              <a:rPr lang="en-US" dirty="0"/>
              <a:t>Can be required to place preference eligible applicant who is not selected in position he/she applied for</a:t>
            </a:r>
          </a:p>
          <a:p>
            <a:endParaRPr lang="en-US" dirty="0"/>
          </a:p>
          <a:p>
            <a:pPr marL="0" indent="0">
              <a:buNone/>
            </a:pPr>
            <a:r>
              <a:rPr lang="en-US" dirty="0"/>
              <a:t>E.g., </a:t>
            </a:r>
            <a:r>
              <a:rPr lang="en-US" i="1" dirty="0"/>
              <a:t>City of Apopka</a:t>
            </a:r>
            <a:r>
              <a:rPr lang="en-US" dirty="0"/>
              <a:t>, September, 2018 – firefighter applicant was interviewed and participated in screening test, but a less qualified non-veteran applicant was offered the position based on “community ties.”  City admitted to having little knowledge of Veterans’ Preference requirements. City was ordered to offer position to complainant and pay back wages.</a:t>
            </a:r>
          </a:p>
          <a:p>
            <a:endParaRPr lang="en-US" dirty="0"/>
          </a:p>
        </p:txBody>
      </p:sp>
    </p:spTree>
    <p:extLst>
      <p:ext uri="{BB962C8B-B14F-4D97-AF65-F5344CB8AC3E}">
        <p14:creationId xmlns:p14="http://schemas.microsoft.com/office/powerpoint/2010/main" val="235507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DE6EE4-932D-4D17-8B45-5C81FFAF1221}"/>
              </a:ext>
            </a:extLst>
          </p:cNvPr>
          <p:cNvSpPr>
            <a:spLocks noGrp="1"/>
          </p:cNvSpPr>
          <p:nvPr>
            <p:ph idx="1"/>
          </p:nvPr>
        </p:nvSpPr>
        <p:spPr>
          <a:xfrm>
            <a:off x="406400" y="1905000"/>
            <a:ext cx="11217275" cy="6189663"/>
          </a:xfrm>
        </p:spPr>
        <p:txBody>
          <a:bodyPr>
            <a:normAutofit/>
          </a:bodyPr>
          <a:lstStyle/>
          <a:p>
            <a:r>
              <a:rPr lang="en-US" dirty="0"/>
              <a:t>Positions that are exempt from the state Career Service System under s. 110.205(2);</a:t>
            </a:r>
          </a:p>
          <a:p>
            <a:r>
              <a:rPr lang="en-US" dirty="0"/>
              <a:t>Positions in political subdivisions which are filled by officers elected by popular vote or persons appointed to fill vacancies in such offices;</a:t>
            </a:r>
          </a:p>
          <a:p>
            <a:r>
              <a:rPr lang="en-US" dirty="0"/>
              <a:t>members of boards and commissions;</a:t>
            </a:r>
          </a:p>
          <a:p>
            <a:r>
              <a:rPr lang="en-US" dirty="0"/>
              <a:t>persons employed on a temporary basis without benefits; and </a:t>
            </a:r>
          </a:p>
          <a:p>
            <a:r>
              <a:rPr lang="en-US" dirty="0"/>
              <a:t>positions that require that the employee be a member of The Florida Bar.</a:t>
            </a:r>
          </a:p>
        </p:txBody>
      </p:sp>
      <p:sp>
        <p:nvSpPr>
          <p:cNvPr id="4" name="Title 1">
            <a:extLst>
              <a:ext uri="{FF2B5EF4-FFF2-40B4-BE49-F238E27FC236}">
                <a16:creationId xmlns:a16="http://schemas.microsoft.com/office/drawing/2014/main" id="{284A128F-CAB6-43C4-B32D-89B0D6CB83BB}"/>
              </a:ext>
            </a:extLst>
          </p:cNvPr>
          <p:cNvSpPr>
            <a:spLocks noGrp="1"/>
          </p:cNvSpPr>
          <p:nvPr>
            <p:ph type="title"/>
          </p:nvPr>
        </p:nvSpPr>
        <p:spPr>
          <a:xfrm>
            <a:off x="254000" y="381000"/>
            <a:ext cx="11215688" cy="1262063"/>
          </a:xfrm>
        </p:spPr>
        <p:txBody>
          <a:bodyPr>
            <a:normAutofit/>
          </a:bodyPr>
          <a:lstStyle/>
          <a:p>
            <a:r>
              <a:rPr lang="en-US" b="1" dirty="0"/>
              <a:t>Exempt from Veterans’ Preference</a:t>
            </a:r>
          </a:p>
        </p:txBody>
      </p:sp>
    </p:spTree>
    <p:extLst>
      <p:ext uri="{BB962C8B-B14F-4D97-AF65-F5344CB8AC3E}">
        <p14:creationId xmlns:p14="http://schemas.microsoft.com/office/powerpoint/2010/main" val="4000123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Veterans’ Preference in Hiring</a:t>
            </a:r>
          </a:p>
        </p:txBody>
      </p:sp>
      <p:sp>
        <p:nvSpPr>
          <p:cNvPr id="3" name="Content Placeholder 2"/>
          <p:cNvSpPr>
            <a:spLocks noGrp="1"/>
          </p:cNvSpPr>
          <p:nvPr>
            <p:ph idx="1"/>
          </p:nvPr>
        </p:nvSpPr>
        <p:spPr>
          <a:xfrm>
            <a:off x="402433" y="1795867"/>
            <a:ext cx="12322695" cy="6272703"/>
          </a:xfrm>
        </p:spPr>
        <p:txBody>
          <a:bodyPr>
            <a:normAutofit fontScale="70000" lnSpcReduction="20000"/>
          </a:bodyPr>
          <a:lstStyle/>
          <a:p>
            <a:r>
              <a:rPr lang="en-US" sz="3840" dirty="0"/>
              <a:t>Required language in written </a:t>
            </a:r>
            <a:r>
              <a:rPr lang="en-US" sz="3840" u="sng" dirty="0">
                <a:solidFill>
                  <a:schemeClr val="accent1"/>
                </a:solidFill>
              </a:rPr>
              <a:t>announcements </a:t>
            </a:r>
            <a:r>
              <a:rPr lang="en-US" sz="3840" dirty="0"/>
              <a:t>and audio and video advertisements of employment opportunities subject to preference that preference in appointment will be given to preference-eligible applicants</a:t>
            </a:r>
          </a:p>
          <a:p>
            <a:r>
              <a:rPr lang="en-US" sz="3840" dirty="0"/>
              <a:t>Employer must inform preference-eligible applicants at the time of application of </a:t>
            </a:r>
            <a:r>
              <a:rPr lang="en-US" sz="3840" u="sng" dirty="0">
                <a:solidFill>
                  <a:schemeClr val="accent1"/>
                </a:solidFill>
              </a:rPr>
              <a:t>the right to an investigation </a:t>
            </a:r>
            <a:r>
              <a:rPr lang="en-US" sz="3840" dirty="0"/>
              <a:t>by the Department of Veterans’ Affairs if a non-preference eligible applicant is appointed to a position, the time limits for requesting such investigation, and the address to which the request for an investigation should be sent</a:t>
            </a:r>
          </a:p>
          <a:p>
            <a:r>
              <a:rPr lang="en-US" sz="3840" dirty="0"/>
              <a:t>Application forms </a:t>
            </a:r>
            <a:r>
              <a:rPr lang="en-US" sz="3840" u="sng" dirty="0">
                <a:solidFill>
                  <a:schemeClr val="accent1"/>
                </a:solidFill>
              </a:rPr>
              <a:t>must ask whether the applicant is claiming </a:t>
            </a:r>
            <a:r>
              <a:rPr lang="en-US" sz="3840" dirty="0"/>
              <a:t>Veterans’ Preference and shall state that required documentation must accompany the application or be submitted prior the application date and time</a:t>
            </a:r>
          </a:p>
          <a:p>
            <a:r>
              <a:rPr lang="en-US" sz="3840" dirty="0"/>
              <a:t>The employer has an </a:t>
            </a:r>
            <a:r>
              <a:rPr lang="en-US" sz="3840" u="sng" dirty="0">
                <a:solidFill>
                  <a:schemeClr val="accent1"/>
                </a:solidFill>
              </a:rPr>
              <a:t>affirmative duty to notify </a:t>
            </a:r>
            <a:r>
              <a:rPr lang="en-US" sz="3840" dirty="0"/>
              <a:t>an applicant if a timely submitted Veterans’ Preference claim is found to be missing information. The employer must advise the applicant and provide a reasonable amount of time for the applicant to cure the deficiency.</a:t>
            </a:r>
          </a:p>
          <a:p>
            <a:endParaRPr lang="en-US" dirty="0"/>
          </a:p>
        </p:txBody>
      </p:sp>
    </p:spTree>
    <p:extLst>
      <p:ext uri="{BB962C8B-B14F-4D97-AF65-F5344CB8AC3E}">
        <p14:creationId xmlns:p14="http://schemas.microsoft.com/office/powerpoint/2010/main" val="232832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04" y="279673"/>
            <a:ext cx="11198542" cy="1824978"/>
          </a:xfrm>
        </p:spPr>
        <p:txBody>
          <a:bodyPr>
            <a:normAutofit fontScale="90000"/>
          </a:bodyPr>
          <a:lstStyle/>
          <a:p>
            <a:r>
              <a:rPr lang="en-US" b="1" dirty="0"/>
              <a:t>Veterans’ Preference in Appointment – Numerical Based Selection Process</a:t>
            </a:r>
            <a:br>
              <a:rPr lang="en-US" b="1" dirty="0"/>
            </a:br>
            <a:endParaRPr lang="en-US" b="1" dirty="0"/>
          </a:p>
        </p:txBody>
      </p:sp>
      <p:sp>
        <p:nvSpPr>
          <p:cNvPr id="3" name="Content Placeholder 2"/>
          <p:cNvSpPr>
            <a:spLocks noGrp="1"/>
          </p:cNvSpPr>
          <p:nvPr>
            <p:ph idx="1"/>
          </p:nvPr>
        </p:nvSpPr>
        <p:spPr>
          <a:xfrm>
            <a:off x="251704" y="1828800"/>
            <a:ext cx="12346696" cy="6324600"/>
          </a:xfrm>
        </p:spPr>
        <p:txBody>
          <a:bodyPr>
            <a:normAutofit lnSpcReduction="10000"/>
          </a:bodyPr>
          <a:lstStyle/>
          <a:p>
            <a:r>
              <a:rPr lang="en-US" dirty="0"/>
              <a:t>If examination is used, then you must ADD points (20, 15, or 10), depending on their status </a:t>
            </a:r>
            <a:r>
              <a:rPr lang="en-US" i="1" dirty="0"/>
              <a:t>if </a:t>
            </a:r>
            <a:r>
              <a:rPr lang="en-US" dirty="0"/>
              <a:t>they obtained a qualifying score</a:t>
            </a:r>
          </a:p>
          <a:p>
            <a:endParaRPr lang="en-US" dirty="0"/>
          </a:p>
          <a:p>
            <a:r>
              <a:rPr lang="en-US" dirty="0"/>
              <a:t>Two ways to augment scores:</a:t>
            </a:r>
          </a:p>
          <a:p>
            <a:pPr marL="0" indent="0">
              <a:buNone/>
            </a:pPr>
            <a:r>
              <a:rPr lang="en-US" dirty="0"/>
              <a:t> 	(1) applicant must pass the first test in order to  proceed to the next test – augment at each step/test; or,</a:t>
            </a:r>
          </a:p>
          <a:p>
            <a:pPr marL="0" indent="0">
              <a:buNone/>
            </a:pPr>
            <a:r>
              <a:rPr lang="en-US" dirty="0"/>
              <a:t>        (2) applicant takes a series of tests and all of the scores are added up to reach a single cumulative score. If applicant scores a passing score, the final test score is augmented.</a:t>
            </a:r>
          </a:p>
          <a:p>
            <a:pPr marL="0" indent="0">
              <a:buNone/>
            </a:pPr>
            <a:endParaRPr lang="en-US" dirty="0"/>
          </a:p>
        </p:txBody>
      </p:sp>
      <p:sp>
        <p:nvSpPr>
          <p:cNvPr id="5" name="Slide Number Placeholder 4"/>
          <p:cNvSpPr>
            <a:spLocks noGrp="1"/>
          </p:cNvSpPr>
          <p:nvPr>
            <p:ph type="sldNum" sz="quarter" idx="4294967295"/>
          </p:nvPr>
        </p:nvSpPr>
        <p:spPr>
          <a:xfrm>
            <a:off x="10029158" y="9195491"/>
            <a:ext cx="2926080" cy="519289"/>
          </a:xfrm>
        </p:spPr>
        <p:txBody>
          <a:bodyPr/>
          <a:lstStyle/>
          <a:p>
            <a:fld id="{5495B320-7DBA-4C49-88F9-279004FC243F}"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195921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58" y="1"/>
            <a:ext cx="11216640" cy="1795866"/>
          </a:xfrm>
        </p:spPr>
        <p:txBody>
          <a:bodyPr>
            <a:normAutofit/>
          </a:bodyPr>
          <a:lstStyle/>
          <a:p>
            <a:r>
              <a:rPr lang="en-US" b="1" dirty="0"/>
              <a:t>Veterans’ Preference in Appointment – Non-numerical Selection</a:t>
            </a:r>
          </a:p>
        </p:txBody>
      </p:sp>
      <p:sp>
        <p:nvSpPr>
          <p:cNvPr id="3" name="Content Placeholder 2"/>
          <p:cNvSpPr>
            <a:spLocks noGrp="1"/>
          </p:cNvSpPr>
          <p:nvPr>
            <p:ph idx="1"/>
          </p:nvPr>
        </p:nvSpPr>
        <p:spPr>
          <a:xfrm>
            <a:off x="558800" y="2057400"/>
            <a:ext cx="11217275" cy="6189663"/>
          </a:xfrm>
        </p:spPr>
        <p:txBody>
          <a:bodyPr>
            <a:normAutofit/>
          </a:bodyPr>
          <a:lstStyle/>
          <a:p>
            <a:pPr algn="just"/>
            <a:r>
              <a:rPr lang="en-US" dirty="0"/>
              <a:t>Disabled veterans receive first preference in appointment, employment, and retention </a:t>
            </a:r>
          </a:p>
          <a:p>
            <a:pPr algn="just"/>
            <a:r>
              <a:rPr lang="en-US" dirty="0"/>
              <a:t>Second preference to other veterans</a:t>
            </a:r>
          </a:p>
          <a:p>
            <a:pPr algn="just"/>
            <a:r>
              <a:rPr lang="en-US" dirty="0"/>
              <a:t>Must possess the minimum qualifications necessary to discharge the duties of the position involved</a:t>
            </a:r>
          </a:p>
          <a:p>
            <a:pPr algn="just"/>
            <a:r>
              <a:rPr lang="en-US" dirty="0"/>
              <a:t>Preference-eligible applicants must be given special consideration and priority at </a:t>
            </a:r>
            <a:r>
              <a:rPr lang="en-US" u="sng" dirty="0"/>
              <a:t>each</a:t>
            </a:r>
            <a:r>
              <a:rPr lang="en-US" dirty="0"/>
              <a:t> </a:t>
            </a:r>
            <a:r>
              <a:rPr lang="en-US" u="sng" dirty="0"/>
              <a:t>step</a:t>
            </a:r>
            <a:r>
              <a:rPr lang="en-US" dirty="0"/>
              <a:t> of the selection process</a:t>
            </a:r>
          </a:p>
          <a:p>
            <a:pPr marL="487672" lvl="1" indent="0">
              <a:buNone/>
            </a:pPr>
            <a:endParaRPr lang="en-US" dirty="0"/>
          </a:p>
        </p:txBody>
      </p:sp>
      <p:sp>
        <p:nvSpPr>
          <p:cNvPr id="4" name="Slide Number Placeholder 3"/>
          <p:cNvSpPr>
            <a:spLocks noGrp="1"/>
          </p:cNvSpPr>
          <p:nvPr>
            <p:ph type="sldNum" sz="quarter" idx="4294967295"/>
          </p:nvPr>
        </p:nvSpPr>
        <p:spPr>
          <a:xfrm>
            <a:off x="10029158" y="9195491"/>
            <a:ext cx="2926080" cy="519289"/>
          </a:xfrm>
        </p:spPr>
        <p:txBody>
          <a:bodyPr/>
          <a:lstStyle/>
          <a:p>
            <a:fld id="{5614BFA1-CEE6-4C4D-86D3-4B8392E0A615}" type="slidenum">
              <a:rPr lang="en-US" smtClean="0"/>
              <a:pPr/>
              <a:t>19</a:t>
            </a:fld>
            <a:endParaRPr lang="en-US" dirty="0"/>
          </a:p>
        </p:txBody>
      </p:sp>
    </p:spTree>
    <p:extLst>
      <p:ext uri="{BB962C8B-B14F-4D97-AF65-F5344CB8AC3E}">
        <p14:creationId xmlns:p14="http://schemas.microsoft.com/office/powerpoint/2010/main" val="361796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1D07-4CAA-4FC7-8C5D-984FD54F78DF}"/>
              </a:ext>
            </a:extLst>
          </p:cNvPr>
          <p:cNvSpPr>
            <a:spLocks noGrp="1"/>
          </p:cNvSpPr>
          <p:nvPr>
            <p:ph type="title"/>
          </p:nvPr>
        </p:nvSpPr>
        <p:spPr>
          <a:xfrm>
            <a:off x="330200" y="304800"/>
            <a:ext cx="11215688" cy="1262063"/>
          </a:xfrm>
        </p:spPr>
        <p:txBody>
          <a:bodyPr/>
          <a:lstStyle/>
          <a:p>
            <a:r>
              <a:rPr lang="en-US" b="1" dirty="0"/>
              <a:t>Job Environment</a:t>
            </a:r>
          </a:p>
        </p:txBody>
      </p:sp>
      <p:sp>
        <p:nvSpPr>
          <p:cNvPr id="7" name="Content Placeholder 6">
            <a:extLst>
              <a:ext uri="{FF2B5EF4-FFF2-40B4-BE49-F238E27FC236}">
                <a16:creationId xmlns:a16="http://schemas.microsoft.com/office/drawing/2014/main" id="{2D0ACD42-7DB3-4BAE-A77C-270288B1BF1D}"/>
              </a:ext>
            </a:extLst>
          </p:cNvPr>
          <p:cNvSpPr>
            <a:spLocks noGrp="1"/>
          </p:cNvSpPr>
          <p:nvPr>
            <p:ph idx="1"/>
          </p:nvPr>
        </p:nvSpPr>
        <p:spPr>
          <a:xfrm>
            <a:off x="482600" y="2209800"/>
            <a:ext cx="12039600" cy="6096000"/>
          </a:xfrm>
        </p:spPr>
        <p:txBody>
          <a:bodyPr>
            <a:normAutofit/>
          </a:bodyPr>
          <a:lstStyle/>
          <a:p>
            <a:r>
              <a:rPr lang="en-US" sz="3413" dirty="0"/>
              <a:t>The Great Resignation </a:t>
            </a:r>
          </a:p>
          <a:p>
            <a:pPr lvl="1"/>
            <a:r>
              <a:rPr lang="en-US" sz="2987" dirty="0"/>
              <a:t>~47 million people quit in 2022</a:t>
            </a:r>
          </a:p>
          <a:p>
            <a:pPr lvl="1"/>
            <a:r>
              <a:rPr lang="en-US" sz="2987" dirty="0"/>
              <a:t>80% report regretting the decision</a:t>
            </a:r>
          </a:p>
          <a:p>
            <a:pPr lvl="1"/>
            <a:r>
              <a:rPr lang="en-US" sz="2987" dirty="0"/>
              <a:t>70% reported trying to get their jobs back</a:t>
            </a:r>
          </a:p>
          <a:p>
            <a:pPr marL="488950" lvl="1" indent="0">
              <a:buNone/>
            </a:pPr>
            <a:endParaRPr lang="en-US" sz="2987" dirty="0"/>
          </a:p>
          <a:p>
            <a:r>
              <a:rPr lang="en-US" sz="3413" dirty="0"/>
              <a:t>Freelance Work </a:t>
            </a:r>
          </a:p>
          <a:p>
            <a:pPr lvl="1"/>
            <a:r>
              <a:rPr lang="en-US" sz="2987" dirty="0"/>
              <a:t>60-70 million freelancers in the U.S. as of 2022</a:t>
            </a:r>
          </a:p>
          <a:p>
            <a:pPr lvl="1"/>
            <a:r>
              <a:rPr lang="en-US" sz="2987" dirty="0"/>
              <a:t>39% of the U.S. workforce </a:t>
            </a:r>
          </a:p>
        </p:txBody>
      </p:sp>
    </p:spTree>
    <p:extLst>
      <p:ext uri="{BB962C8B-B14F-4D97-AF65-F5344CB8AC3E}">
        <p14:creationId xmlns:p14="http://schemas.microsoft.com/office/powerpoint/2010/main" val="1585201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24" y="47660"/>
            <a:ext cx="12473576" cy="1659995"/>
          </a:xfrm>
        </p:spPr>
        <p:txBody>
          <a:bodyPr>
            <a:normAutofit/>
          </a:bodyPr>
          <a:lstStyle/>
          <a:p>
            <a:r>
              <a:rPr lang="en-US" b="1" dirty="0"/>
              <a:t>Veterans’ Preference in Appointment – Non-numerical Selection (Cont’d)</a:t>
            </a:r>
          </a:p>
        </p:txBody>
      </p:sp>
      <p:sp>
        <p:nvSpPr>
          <p:cNvPr id="3" name="Content Placeholder 2"/>
          <p:cNvSpPr>
            <a:spLocks noGrp="1"/>
          </p:cNvSpPr>
          <p:nvPr>
            <p:ph idx="1"/>
          </p:nvPr>
        </p:nvSpPr>
        <p:spPr>
          <a:xfrm>
            <a:off x="635000" y="2057400"/>
            <a:ext cx="11217275" cy="6189663"/>
          </a:xfrm>
        </p:spPr>
        <p:txBody>
          <a:bodyPr>
            <a:normAutofit/>
          </a:bodyPr>
          <a:lstStyle/>
          <a:p>
            <a:r>
              <a:rPr lang="en-US" dirty="0"/>
              <a:t>Preference-eligible applicants who meet the minimum qualifications shall be considered for selection and shall </a:t>
            </a:r>
            <a:r>
              <a:rPr lang="en-US" b="1" dirty="0">
                <a:solidFill>
                  <a:schemeClr val="accent1"/>
                </a:solidFill>
              </a:rPr>
              <a:t>be granted an interview in all cases</a:t>
            </a:r>
          </a:p>
          <a:p>
            <a:r>
              <a:rPr lang="en-US" dirty="0"/>
              <a:t>At each stage of the process, if a preference-eligible meets minimum qualifications, he or she </a:t>
            </a:r>
            <a:r>
              <a:rPr lang="en-US" u="sng" dirty="0"/>
              <a:t>will advance</a:t>
            </a:r>
            <a:r>
              <a:rPr lang="en-US" dirty="0"/>
              <a:t> to the next step in the selection process</a:t>
            </a:r>
          </a:p>
          <a:p>
            <a:r>
              <a:rPr lang="en-US" dirty="0"/>
              <a:t>If, at any step, a determination is made that the preference-eligible applicant is not qualified to advance to a subsequent step in the process, there must be a review process</a:t>
            </a:r>
          </a:p>
        </p:txBody>
      </p:sp>
      <p:sp>
        <p:nvSpPr>
          <p:cNvPr id="4" name="Slide Number Placeholder 3"/>
          <p:cNvSpPr>
            <a:spLocks noGrp="1"/>
          </p:cNvSpPr>
          <p:nvPr>
            <p:ph type="sldNum" sz="quarter" idx="4294967295"/>
          </p:nvPr>
        </p:nvSpPr>
        <p:spPr>
          <a:xfrm>
            <a:off x="10029158" y="9195491"/>
            <a:ext cx="2926080" cy="519289"/>
          </a:xfrm>
        </p:spPr>
        <p:txBody>
          <a:bodyPr/>
          <a:lstStyle/>
          <a:p>
            <a:fld id="{5614BFA1-CEE6-4C4D-86D3-4B8392E0A615}" type="slidenum">
              <a:rPr lang="en-US" smtClean="0"/>
              <a:pPr/>
              <a:t>20</a:t>
            </a:fld>
            <a:endParaRPr lang="en-US" dirty="0"/>
          </a:p>
        </p:txBody>
      </p:sp>
    </p:spTree>
    <p:extLst>
      <p:ext uri="{BB962C8B-B14F-4D97-AF65-F5344CB8AC3E}">
        <p14:creationId xmlns:p14="http://schemas.microsoft.com/office/powerpoint/2010/main" val="239259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10" y="457200"/>
            <a:ext cx="11215688" cy="1262063"/>
          </a:xfrm>
        </p:spPr>
        <p:txBody>
          <a:bodyPr/>
          <a:lstStyle/>
          <a:p>
            <a:r>
              <a:rPr lang="en-US" b="1" dirty="0"/>
              <a:t>Documentation of Selection Process</a:t>
            </a:r>
          </a:p>
        </p:txBody>
      </p:sp>
      <p:sp>
        <p:nvSpPr>
          <p:cNvPr id="3" name="Content Placeholder 2"/>
          <p:cNvSpPr>
            <a:spLocks noGrp="1"/>
          </p:cNvSpPr>
          <p:nvPr>
            <p:ph idx="1"/>
          </p:nvPr>
        </p:nvSpPr>
        <p:spPr>
          <a:xfrm>
            <a:off x="308156" y="2071375"/>
            <a:ext cx="11216640" cy="5610850"/>
          </a:xfrm>
        </p:spPr>
        <p:txBody>
          <a:bodyPr>
            <a:normAutofit/>
          </a:bodyPr>
          <a:lstStyle/>
          <a:p>
            <a:r>
              <a:rPr lang="en-US" dirty="0"/>
              <a:t>Maintain records that document the manner of selection and the propriety of the selection process and decision</a:t>
            </a:r>
          </a:p>
          <a:p>
            <a:r>
              <a:rPr lang="en-US" dirty="0"/>
              <a:t>If a preference-eligible applicant is not selected, the employer shall notify the applicant </a:t>
            </a:r>
            <a:r>
              <a:rPr lang="en-US" b="1" dirty="0">
                <a:solidFill>
                  <a:schemeClr val="accent1"/>
                </a:solidFill>
              </a:rPr>
              <a:t>within 14 business days </a:t>
            </a:r>
            <a:r>
              <a:rPr lang="en-US" dirty="0"/>
              <a:t>of the hiring decision, which timeclock starts to run when the employer secures a commitment from the selected applicant for a date certain to start work.</a:t>
            </a:r>
          </a:p>
          <a:p>
            <a:pPr marL="487672" lvl="1" indent="0">
              <a:buNone/>
            </a:pPr>
            <a:endParaRPr lang="en-US" dirty="0"/>
          </a:p>
        </p:txBody>
      </p:sp>
      <p:sp>
        <p:nvSpPr>
          <p:cNvPr id="5" name="Slide Number Placeholder 4"/>
          <p:cNvSpPr>
            <a:spLocks noGrp="1"/>
          </p:cNvSpPr>
          <p:nvPr>
            <p:ph type="sldNum" sz="quarter" idx="4294967295"/>
          </p:nvPr>
        </p:nvSpPr>
        <p:spPr>
          <a:xfrm>
            <a:off x="10029158" y="9195491"/>
            <a:ext cx="2926080" cy="519289"/>
          </a:xfrm>
        </p:spPr>
        <p:txBody>
          <a:bodyPr/>
          <a:lstStyle/>
          <a:p>
            <a:fld id="{5495B320-7DBA-4C49-88F9-279004FC243F}"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326825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AFD2-5118-4F0A-A92D-2D30188C4155}"/>
              </a:ext>
            </a:extLst>
          </p:cNvPr>
          <p:cNvSpPr>
            <a:spLocks noGrp="1"/>
          </p:cNvSpPr>
          <p:nvPr>
            <p:ph type="title"/>
          </p:nvPr>
        </p:nvSpPr>
        <p:spPr>
          <a:xfrm>
            <a:off x="292520" y="304800"/>
            <a:ext cx="11215688" cy="1262063"/>
          </a:xfrm>
        </p:spPr>
        <p:txBody>
          <a:bodyPr/>
          <a:lstStyle/>
          <a:p>
            <a:r>
              <a:rPr lang="en-US" b="1" dirty="0"/>
              <a:t>Conditional Offer:</a:t>
            </a:r>
          </a:p>
        </p:txBody>
      </p:sp>
      <p:sp>
        <p:nvSpPr>
          <p:cNvPr id="3" name="Content Placeholder 2">
            <a:extLst>
              <a:ext uri="{FF2B5EF4-FFF2-40B4-BE49-F238E27FC236}">
                <a16:creationId xmlns:a16="http://schemas.microsoft.com/office/drawing/2014/main" id="{9A38E7E5-B27D-4DEE-A094-216753D048B3}"/>
              </a:ext>
            </a:extLst>
          </p:cNvPr>
          <p:cNvSpPr>
            <a:spLocks noGrp="1"/>
          </p:cNvSpPr>
          <p:nvPr>
            <p:ph idx="1"/>
          </p:nvPr>
        </p:nvSpPr>
        <p:spPr>
          <a:xfrm>
            <a:off x="265682" y="1831137"/>
            <a:ext cx="12268199" cy="6686550"/>
          </a:xfrm>
        </p:spPr>
        <p:txBody>
          <a:bodyPr>
            <a:normAutofit/>
          </a:bodyPr>
          <a:lstStyle/>
          <a:p>
            <a:pPr lvl="1"/>
            <a:r>
              <a:rPr lang="en-US" altLang="en-US" sz="4800" dirty="0"/>
              <a:t>Criminal, credit, and/or DMV checks</a:t>
            </a:r>
          </a:p>
          <a:p>
            <a:pPr lvl="1"/>
            <a:r>
              <a:rPr lang="en-US" altLang="en-US" sz="4800" dirty="0"/>
              <a:t>Fingerprinting </a:t>
            </a:r>
          </a:p>
          <a:p>
            <a:pPr lvl="1"/>
            <a:r>
              <a:rPr lang="en-US" altLang="en-US" sz="4800" dirty="0"/>
              <a:t>Contact references and prior employers; remember the FCRA!</a:t>
            </a:r>
          </a:p>
          <a:p>
            <a:pPr lvl="1"/>
            <a:r>
              <a:rPr lang="en-US" altLang="en-US" sz="4800" dirty="0"/>
              <a:t>May reveal misrepresentation</a:t>
            </a:r>
          </a:p>
          <a:p>
            <a:pPr lvl="1"/>
            <a:r>
              <a:rPr lang="en-US" altLang="en-US" sz="4800" dirty="0"/>
              <a:t>Pre-Employment Drug Testing</a:t>
            </a:r>
          </a:p>
          <a:p>
            <a:pPr lvl="1"/>
            <a:r>
              <a:rPr lang="en-US" altLang="en-US" sz="4800" dirty="0"/>
              <a:t>§ 768.096, Florida Statutes (presumption)</a:t>
            </a:r>
          </a:p>
          <a:p>
            <a:endParaRPr lang="en-US" dirty="0"/>
          </a:p>
        </p:txBody>
      </p:sp>
    </p:spTree>
    <p:extLst>
      <p:ext uri="{BB962C8B-B14F-4D97-AF65-F5344CB8AC3E}">
        <p14:creationId xmlns:p14="http://schemas.microsoft.com/office/powerpoint/2010/main" val="401983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4B72-2B05-4FCE-8383-D8F91215ACE1}"/>
              </a:ext>
            </a:extLst>
          </p:cNvPr>
          <p:cNvSpPr>
            <a:spLocks noGrp="1"/>
          </p:cNvSpPr>
          <p:nvPr>
            <p:ph type="title"/>
          </p:nvPr>
        </p:nvSpPr>
        <p:spPr>
          <a:xfrm>
            <a:off x="330200" y="251969"/>
            <a:ext cx="11215688" cy="1262063"/>
          </a:xfrm>
        </p:spPr>
        <p:txBody>
          <a:bodyPr/>
          <a:lstStyle/>
          <a:p>
            <a:r>
              <a:rPr lang="en-US" b="1" dirty="0"/>
              <a:t>Pre-Employment Drug Testing</a:t>
            </a:r>
          </a:p>
        </p:txBody>
      </p:sp>
      <p:sp>
        <p:nvSpPr>
          <p:cNvPr id="3" name="Content Placeholder 2">
            <a:extLst>
              <a:ext uri="{FF2B5EF4-FFF2-40B4-BE49-F238E27FC236}">
                <a16:creationId xmlns:a16="http://schemas.microsoft.com/office/drawing/2014/main" id="{CE9EE5E1-C390-4A4A-B5A1-063275707BDE}"/>
              </a:ext>
            </a:extLst>
          </p:cNvPr>
          <p:cNvSpPr>
            <a:spLocks noGrp="1"/>
          </p:cNvSpPr>
          <p:nvPr>
            <p:ph idx="1"/>
          </p:nvPr>
        </p:nvSpPr>
        <p:spPr>
          <a:xfrm>
            <a:off x="330200" y="1905000"/>
            <a:ext cx="12115800" cy="6189663"/>
          </a:xfrm>
        </p:spPr>
        <p:txBody>
          <a:bodyPr>
            <a:normAutofit fontScale="92500" lnSpcReduction="10000"/>
          </a:bodyPr>
          <a:lstStyle/>
          <a:p>
            <a:r>
              <a:rPr lang="en-US" dirty="0"/>
              <a:t>Pre-employment and random testing should be  limited to </a:t>
            </a:r>
            <a:r>
              <a:rPr lang="en-US" u="sng" dirty="0">
                <a:solidFill>
                  <a:schemeClr val="accent1"/>
                </a:solidFill>
              </a:rPr>
              <a:t>safety-sensitive positions </a:t>
            </a:r>
            <a:r>
              <a:rPr lang="en-US" dirty="0"/>
              <a:t>or those for whom there is a </a:t>
            </a:r>
            <a:r>
              <a:rPr lang="en-US" u="sng" dirty="0">
                <a:solidFill>
                  <a:schemeClr val="accent1"/>
                </a:solidFill>
              </a:rPr>
              <a:t>“special need” </a:t>
            </a:r>
            <a:r>
              <a:rPr lang="en-US" dirty="0"/>
              <a:t>to test (also referred to as “mandatory-testing positions” and “special-risk positions).</a:t>
            </a:r>
          </a:p>
          <a:p>
            <a:pPr marL="0" indent="0">
              <a:buNone/>
            </a:pPr>
            <a:endParaRPr lang="en-US" dirty="0"/>
          </a:p>
          <a:p>
            <a:r>
              <a:rPr lang="en-US" dirty="0"/>
              <a:t>4</a:t>
            </a:r>
            <a:r>
              <a:rPr lang="en-US" baseline="30000" dirty="0"/>
              <a:t>th</a:t>
            </a:r>
            <a:r>
              <a:rPr lang="en-US" dirty="0"/>
              <a:t> Amendment Violation to test without reasonable suspicion </a:t>
            </a:r>
          </a:p>
          <a:p>
            <a:endParaRPr lang="en-US" dirty="0"/>
          </a:p>
          <a:p>
            <a:r>
              <a:rPr lang="en-US" i="0" dirty="0">
                <a:solidFill>
                  <a:schemeClr val="tx1">
                    <a:lumMod val="50000"/>
                  </a:schemeClr>
                </a:solidFill>
                <a:effectLst/>
              </a:rPr>
              <a:t>“Safety-sensitive position” means any position, including a supervisory or management position, in which </a:t>
            </a:r>
            <a:r>
              <a:rPr lang="en-US" i="0" u="sng" dirty="0">
                <a:solidFill>
                  <a:schemeClr val="tx1">
                    <a:lumMod val="50000"/>
                  </a:schemeClr>
                </a:solidFill>
                <a:effectLst/>
              </a:rPr>
              <a:t>a drug impairment would constitute an immediate and direct threat to public health or safety</a:t>
            </a:r>
            <a:r>
              <a:rPr lang="en-US" i="0" dirty="0">
                <a:solidFill>
                  <a:schemeClr val="tx1">
                    <a:lumMod val="50000"/>
                  </a:schemeClr>
                </a:solidFill>
                <a:effectLst/>
              </a:rPr>
              <a:t>. </a:t>
            </a:r>
          </a:p>
          <a:p>
            <a:endParaRPr lang="en-US" dirty="0"/>
          </a:p>
          <a:p>
            <a:endParaRPr lang="en-US" dirty="0"/>
          </a:p>
        </p:txBody>
      </p:sp>
    </p:spTree>
    <p:extLst>
      <p:ext uri="{BB962C8B-B14F-4D97-AF65-F5344CB8AC3E}">
        <p14:creationId xmlns:p14="http://schemas.microsoft.com/office/powerpoint/2010/main" val="215527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35C2-5A51-4327-A118-50CBD61C44FA}"/>
              </a:ext>
            </a:extLst>
          </p:cNvPr>
          <p:cNvSpPr>
            <a:spLocks noGrp="1"/>
          </p:cNvSpPr>
          <p:nvPr>
            <p:ph type="title"/>
          </p:nvPr>
        </p:nvSpPr>
        <p:spPr/>
        <p:txBody>
          <a:bodyPr/>
          <a:lstStyle/>
          <a:p>
            <a:r>
              <a:rPr lang="en-US" b="1" dirty="0"/>
              <a:t>Drug Testing (Con’t)</a:t>
            </a:r>
          </a:p>
        </p:txBody>
      </p:sp>
      <p:sp>
        <p:nvSpPr>
          <p:cNvPr id="3" name="Content Placeholder 2">
            <a:extLst>
              <a:ext uri="{FF2B5EF4-FFF2-40B4-BE49-F238E27FC236}">
                <a16:creationId xmlns:a16="http://schemas.microsoft.com/office/drawing/2014/main" id="{3CE07049-2A76-43A5-97DD-9AE5B940B891}"/>
              </a:ext>
            </a:extLst>
          </p:cNvPr>
          <p:cNvSpPr>
            <a:spLocks noGrp="1"/>
          </p:cNvSpPr>
          <p:nvPr>
            <p:ph idx="1"/>
          </p:nvPr>
        </p:nvSpPr>
        <p:spPr>
          <a:xfrm>
            <a:off x="276225" y="1727620"/>
            <a:ext cx="12452350" cy="6882980"/>
          </a:xfrm>
        </p:spPr>
        <p:txBody>
          <a:bodyPr>
            <a:normAutofit fontScale="92500"/>
          </a:bodyPr>
          <a:lstStyle/>
          <a:p>
            <a:r>
              <a:rPr lang="en-US" b="0" i="0" dirty="0">
                <a:solidFill>
                  <a:schemeClr val="tx1">
                    <a:lumMod val="50000"/>
                  </a:schemeClr>
                </a:solidFill>
                <a:effectLst/>
              </a:rPr>
              <a:t>"Safety-sensitive position" means, with respect to a public employer, a position in which a drug impairment constitutes an immediate and direct threat to public health or safety, such as a position that </a:t>
            </a:r>
          </a:p>
          <a:p>
            <a:pPr>
              <a:buFont typeface="Wingdings" panose="05000000000000000000" pitchFamily="2" charset="2"/>
              <a:buChar char="Ø"/>
            </a:pPr>
            <a:r>
              <a:rPr lang="en-US" b="0" i="0" dirty="0">
                <a:solidFill>
                  <a:schemeClr val="tx1">
                    <a:lumMod val="50000"/>
                  </a:schemeClr>
                </a:solidFill>
                <a:effectLst/>
              </a:rPr>
              <a:t>requires the employee to </a:t>
            </a:r>
            <a:r>
              <a:rPr lang="en-US" b="0" i="0" u="sng" dirty="0">
                <a:solidFill>
                  <a:schemeClr val="tx1">
                    <a:lumMod val="50000"/>
                  </a:schemeClr>
                </a:solidFill>
                <a:effectLst/>
              </a:rPr>
              <a:t>carry a firearm, perform life-threatening procedures, work with heavy or dangerous machinery </a:t>
            </a:r>
          </a:p>
          <a:p>
            <a:pPr>
              <a:buFont typeface="Wingdings" panose="05000000000000000000" pitchFamily="2" charset="2"/>
              <a:buChar char="Ø"/>
            </a:pPr>
            <a:r>
              <a:rPr lang="en-US" b="0" i="0" u="sng" dirty="0">
                <a:solidFill>
                  <a:schemeClr val="tx1">
                    <a:lumMod val="50000"/>
                  </a:schemeClr>
                </a:solidFill>
                <a:effectLst/>
              </a:rPr>
              <a:t>work with confidential information or documents pertaining to criminal investigations, or </a:t>
            </a:r>
          </a:p>
          <a:p>
            <a:pPr>
              <a:buFont typeface="Wingdings" panose="05000000000000000000" pitchFamily="2" charset="2"/>
              <a:buChar char="Ø"/>
            </a:pPr>
            <a:r>
              <a:rPr lang="en-US" b="0" i="0" u="sng" dirty="0">
                <a:solidFill>
                  <a:schemeClr val="tx1">
                    <a:lumMod val="50000"/>
                  </a:schemeClr>
                </a:solidFill>
                <a:effectLst/>
              </a:rPr>
              <a:t>work with controlled substances</a:t>
            </a:r>
            <a:r>
              <a:rPr lang="en-US" b="0" i="0" dirty="0">
                <a:solidFill>
                  <a:schemeClr val="tx1">
                    <a:lumMod val="50000"/>
                  </a:schemeClr>
                </a:solidFill>
                <a:effectLst/>
              </a:rPr>
              <a:t>; </a:t>
            </a:r>
          </a:p>
          <a:p>
            <a:pPr>
              <a:buFont typeface="Wingdings" panose="05000000000000000000" pitchFamily="2" charset="2"/>
              <a:buChar char="Ø"/>
            </a:pPr>
            <a:r>
              <a:rPr lang="en-US" b="0" i="0" dirty="0">
                <a:solidFill>
                  <a:schemeClr val="tx1">
                    <a:lumMod val="50000"/>
                  </a:schemeClr>
                </a:solidFill>
                <a:effectLst/>
              </a:rPr>
              <a:t>a position subject to s. </a:t>
            </a:r>
            <a:r>
              <a:rPr lang="en-US" b="0" dirty="0">
                <a:solidFill>
                  <a:schemeClr val="tx1">
                    <a:lumMod val="50000"/>
                  </a:schemeClr>
                </a:solidFill>
                <a:effectLst/>
                <a:hlinkClick r:id="rId2">
                  <a:extLst>
                    <a:ext uri="{A12FA001-AC4F-418D-AE19-62706E023703}">
                      <ahyp:hlinkClr xmlns:ahyp="http://schemas.microsoft.com/office/drawing/2018/hyperlinkcolor" val="tx"/>
                    </a:ext>
                  </a:extLst>
                </a:hlinkClick>
              </a:rPr>
              <a:t>110.1127</a:t>
            </a:r>
            <a:r>
              <a:rPr lang="en-US" b="0" i="0" dirty="0">
                <a:solidFill>
                  <a:schemeClr val="tx1">
                    <a:lumMod val="50000"/>
                  </a:schemeClr>
                </a:solidFill>
                <a:effectLst/>
              </a:rPr>
              <a:t>; or </a:t>
            </a:r>
          </a:p>
          <a:p>
            <a:pPr>
              <a:buFont typeface="Wingdings" panose="05000000000000000000" pitchFamily="2" charset="2"/>
              <a:buChar char="Ø"/>
            </a:pPr>
            <a:r>
              <a:rPr lang="en-US" b="0" i="0" dirty="0">
                <a:solidFill>
                  <a:schemeClr val="tx1">
                    <a:lumMod val="50000"/>
                  </a:schemeClr>
                </a:solidFill>
                <a:effectLst/>
              </a:rPr>
              <a:t>a position in which a momentary lapse in attention could result in </a:t>
            </a:r>
            <a:r>
              <a:rPr lang="en-US" b="0" i="0" u="sng" dirty="0">
                <a:solidFill>
                  <a:schemeClr val="tx1">
                    <a:lumMod val="50000"/>
                  </a:schemeClr>
                </a:solidFill>
                <a:effectLst/>
              </a:rPr>
              <a:t>injury or death </a:t>
            </a:r>
            <a:r>
              <a:rPr lang="en-US" b="0" i="0" dirty="0">
                <a:solidFill>
                  <a:schemeClr val="tx1">
                    <a:lumMod val="50000"/>
                  </a:schemeClr>
                </a:solidFill>
                <a:effectLst/>
              </a:rPr>
              <a:t>to another person. (440.102(o) F.S.)</a:t>
            </a:r>
            <a:endParaRPr lang="en-US" dirty="0">
              <a:solidFill>
                <a:schemeClr val="tx1">
                  <a:lumMod val="50000"/>
                </a:schemeClr>
              </a:solidFill>
            </a:endParaRPr>
          </a:p>
        </p:txBody>
      </p:sp>
    </p:spTree>
    <p:extLst>
      <p:ext uri="{BB962C8B-B14F-4D97-AF65-F5344CB8AC3E}">
        <p14:creationId xmlns:p14="http://schemas.microsoft.com/office/powerpoint/2010/main" val="25606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07799-49B7-4946-977F-8BBF81019F98}"/>
              </a:ext>
            </a:extLst>
          </p:cNvPr>
          <p:cNvSpPr>
            <a:spLocks noGrp="1"/>
          </p:cNvSpPr>
          <p:nvPr>
            <p:ph idx="1"/>
          </p:nvPr>
        </p:nvSpPr>
        <p:spPr>
          <a:xfrm>
            <a:off x="482600" y="1981200"/>
            <a:ext cx="11217275" cy="6189663"/>
          </a:xfrm>
        </p:spPr>
        <p:txBody>
          <a:bodyPr/>
          <a:lstStyle/>
          <a:p>
            <a:r>
              <a:rPr lang="en-US" dirty="0"/>
              <a:t>S. 110.1127 – Positions requiring security background checks, including fingerprinting, as a condition of employment;</a:t>
            </a:r>
          </a:p>
          <a:p>
            <a:r>
              <a:rPr lang="en-US" dirty="0"/>
              <a:t>All positions in programs providing care to children, the developmentally disabled, or vulnerable adults for 15 hours or more per week; </a:t>
            </a:r>
          </a:p>
          <a:p>
            <a:r>
              <a:rPr lang="en-US" dirty="0"/>
              <a:t>All positions of the central abuse hotline. </a:t>
            </a:r>
          </a:p>
          <a:p>
            <a:endParaRPr lang="en-US" dirty="0"/>
          </a:p>
        </p:txBody>
      </p:sp>
      <p:sp>
        <p:nvSpPr>
          <p:cNvPr id="4" name="Title 1">
            <a:extLst>
              <a:ext uri="{FF2B5EF4-FFF2-40B4-BE49-F238E27FC236}">
                <a16:creationId xmlns:a16="http://schemas.microsoft.com/office/drawing/2014/main" id="{AE0D88C8-310E-492A-B017-8853BC7D24DD}"/>
              </a:ext>
            </a:extLst>
          </p:cNvPr>
          <p:cNvSpPr>
            <a:spLocks noGrp="1"/>
          </p:cNvSpPr>
          <p:nvPr>
            <p:ph type="title"/>
          </p:nvPr>
        </p:nvSpPr>
        <p:spPr>
          <a:xfrm>
            <a:off x="276225" y="533400"/>
            <a:ext cx="11215688" cy="1262063"/>
          </a:xfrm>
        </p:spPr>
        <p:txBody>
          <a:bodyPr/>
          <a:lstStyle/>
          <a:p>
            <a:r>
              <a:rPr lang="en-US" b="1" dirty="0"/>
              <a:t>Drug Testing (Con’t)</a:t>
            </a:r>
          </a:p>
        </p:txBody>
      </p:sp>
    </p:spTree>
    <p:extLst>
      <p:ext uri="{BB962C8B-B14F-4D97-AF65-F5344CB8AC3E}">
        <p14:creationId xmlns:p14="http://schemas.microsoft.com/office/powerpoint/2010/main" val="528914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69A2-6561-4E8A-914D-6FB9784214A5}"/>
              </a:ext>
            </a:extLst>
          </p:cNvPr>
          <p:cNvSpPr>
            <a:spLocks noGrp="1"/>
          </p:cNvSpPr>
          <p:nvPr>
            <p:ph type="ctrTitle"/>
          </p:nvPr>
        </p:nvSpPr>
        <p:spPr>
          <a:xfrm>
            <a:off x="711200" y="3733800"/>
            <a:ext cx="11125200" cy="2567101"/>
          </a:xfrm>
        </p:spPr>
        <p:txBody>
          <a:bodyPr>
            <a:normAutofit fontScale="90000"/>
          </a:bodyPr>
          <a:lstStyle/>
          <a:p>
            <a:r>
              <a:rPr lang="en-US" sz="8800" dirty="0"/>
              <a:t>Retention/Managing Off Duty Conduct</a:t>
            </a:r>
          </a:p>
        </p:txBody>
      </p:sp>
    </p:spTree>
    <p:extLst>
      <p:ext uri="{BB962C8B-B14F-4D97-AF65-F5344CB8AC3E}">
        <p14:creationId xmlns:p14="http://schemas.microsoft.com/office/powerpoint/2010/main" val="155381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042A-B99E-43A2-8F36-338A27F12C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D2A9659-5F85-4290-BF5E-501B4F1C03D9}"/>
              </a:ext>
            </a:extLst>
          </p:cNvPr>
          <p:cNvSpPr>
            <a:spLocks noGrp="1"/>
          </p:cNvSpPr>
          <p:nvPr>
            <p:ph idx="1"/>
          </p:nvPr>
        </p:nvSpPr>
        <p:spPr>
          <a:xfrm>
            <a:off x="276225" y="2292350"/>
            <a:ext cx="11941175" cy="6189663"/>
          </a:xfrm>
        </p:spPr>
        <p:txBody>
          <a:bodyPr>
            <a:normAutofit/>
          </a:bodyPr>
          <a:lstStyle/>
          <a:p>
            <a:r>
              <a:rPr lang="en-US" dirty="0"/>
              <a:t>In general, what an employee does on his/her own time and outside the workplace is the employee’s business</a:t>
            </a:r>
          </a:p>
          <a:p>
            <a:r>
              <a:rPr lang="en-US" dirty="0"/>
              <a:t>Employment is at-will (unless Contract or CBA)</a:t>
            </a:r>
          </a:p>
          <a:p>
            <a:pPr marL="0" indent="0">
              <a:buNone/>
            </a:pPr>
            <a:endParaRPr lang="en-US" dirty="0"/>
          </a:p>
          <a:p>
            <a:pPr marL="0" indent="0">
              <a:buNone/>
            </a:pPr>
            <a:r>
              <a:rPr lang="en-US" dirty="0"/>
              <a:t>BUT . . . </a:t>
            </a:r>
          </a:p>
          <a:p>
            <a:r>
              <a:rPr lang="en-US" dirty="0"/>
              <a:t>There are </a:t>
            </a:r>
            <a:r>
              <a:rPr lang="en-US" u="sng" dirty="0"/>
              <a:t>exceptions </a:t>
            </a:r>
            <a:r>
              <a:rPr lang="en-US" dirty="0"/>
              <a:t>to this principle which arise when off-duty conduct has a connection to the employee’s position and/or the employer’s operations</a:t>
            </a:r>
          </a:p>
          <a:p>
            <a:r>
              <a:rPr lang="en-US" dirty="0"/>
              <a:t>And when there are legal protections put in place</a:t>
            </a:r>
          </a:p>
        </p:txBody>
      </p:sp>
    </p:spTree>
    <p:extLst>
      <p:ext uri="{BB962C8B-B14F-4D97-AF65-F5344CB8AC3E}">
        <p14:creationId xmlns:p14="http://schemas.microsoft.com/office/powerpoint/2010/main" val="302630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07B9-0903-48A1-8FF0-051CBD615B15}"/>
              </a:ext>
            </a:extLst>
          </p:cNvPr>
          <p:cNvSpPr>
            <a:spLocks noGrp="1"/>
          </p:cNvSpPr>
          <p:nvPr>
            <p:ph type="title"/>
          </p:nvPr>
        </p:nvSpPr>
        <p:spPr>
          <a:xfrm>
            <a:off x="330200" y="304800"/>
            <a:ext cx="11215688" cy="1262063"/>
          </a:xfrm>
        </p:spPr>
        <p:txBody>
          <a:bodyPr/>
          <a:lstStyle/>
          <a:p>
            <a:r>
              <a:rPr lang="en-US" b="1" dirty="0"/>
              <a:t>Legitimate Employer Concerns</a:t>
            </a:r>
          </a:p>
        </p:txBody>
      </p:sp>
      <p:sp>
        <p:nvSpPr>
          <p:cNvPr id="3" name="Content Placeholder 2">
            <a:extLst>
              <a:ext uri="{FF2B5EF4-FFF2-40B4-BE49-F238E27FC236}">
                <a16:creationId xmlns:a16="http://schemas.microsoft.com/office/drawing/2014/main" id="{527D8E5B-30DD-4B2F-99E6-059162891EC9}"/>
              </a:ext>
            </a:extLst>
          </p:cNvPr>
          <p:cNvSpPr>
            <a:spLocks noGrp="1"/>
          </p:cNvSpPr>
          <p:nvPr>
            <p:ph idx="1"/>
          </p:nvPr>
        </p:nvSpPr>
        <p:spPr>
          <a:xfrm>
            <a:off x="482600" y="1905000"/>
            <a:ext cx="11217275" cy="6494463"/>
          </a:xfrm>
        </p:spPr>
        <p:txBody>
          <a:bodyPr>
            <a:normAutofit/>
          </a:bodyPr>
          <a:lstStyle/>
          <a:p>
            <a:pPr marL="0" indent="0">
              <a:buNone/>
            </a:pPr>
            <a:r>
              <a:rPr lang="en-US" altLang="en-US" dirty="0"/>
              <a:t>The employee’s involvement in certain types of off-duty conduct can raise employment concerns and may constitute legitimate grounds for discipline or termination</a:t>
            </a:r>
          </a:p>
          <a:p>
            <a:pPr marL="0" indent="0">
              <a:buNone/>
            </a:pPr>
            <a:endParaRPr lang="en-US" altLang="en-US" dirty="0"/>
          </a:p>
          <a:p>
            <a:pPr marL="0" indent="0">
              <a:buNone/>
            </a:pPr>
            <a:r>
              <a:rPr lang="en-US" altLang="en-US" dirty="0"/>
              <a:t>Examples: </a:t>
            </a:r>
          </a:p>
          <a:p>
            <a:r>
              <a:rPr lang="en-US" altLang="en-US" dirty="0"/>
              <a:t>Protecting employer’s reputation</a:t>
            </a:r>
          </a:p>
          <a:p>
            <a:r>
              <a:rPr lang="en-US" altLang="en-US" dirty="0"/>
              <a:t>Disruption in the workplace</a:t>
            </a:r>
          </a:p>
          <a:p>
            <a:r>
              <a:rPr lang="en-US" altLang="en-US" dirty="0"/>
              <a:t>Impact on the employer’s operation/mission</a:t>
            </a:r>
          </a:p>
          <a:p>
            <a:r>
              <a:rPr lang="en-US" altLang="en-US" dirty="0"/>
              <a:t>Liability risk exposure  </a:t>
            </a:r>
          </a:p>
          <a:p>
            <a:endParaRPr lang="en-US" dirty="0"/>
          </a:p>
        </p:txBody>
      </p:sp>
    </p:spTree>
    <p:extLst>
      <p:ext uri="{BB962C8B-B14F-4D97-AF65-F5344CB8AC3E}">
        <p14:creationId xmlns:p14="http://schemas.microsoft.com/office/powerpoint/2010/main" val="2837355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2737-4A4D-4E81-AE45-46064DFBD71E}"/>
              </a:ext>
            </a:extLst>
          </p:cNvPr>
          <p:cNvSpPr>
            <a:spLocks noGrp="1"/>
          </p:cNvSpPr>
          <p:nvPr>
            <p:ph type="title"/>
          </p:nvPr>
        </p:nvSpPr>
        <p:spPr>
          <a:xfrm>
            <a:off x="464617" y="1828800"/>
            <a:ext cx="11215688" cy="1262063"/>
          </a:xfrm>
        </p:spPr>
        <p:txBody>
          <a:bodyPr>
            <a:normAutofit/>
          </a:bodyPr>
          <a:lstStyle/>
          <a:p>
            <a:r>
              <a:rPr lang="en-US" sz="3600" b="1" dirty="0"/>
              <a:t>Is there a real/material connection between the conduct and the workplace?</a:t>
            </a:r>
          </a:p>
        </p:txBody>
      </p:sp>
      <p:sp>
        <p:nvSpPr>
          <p:cNvPr id="3" name="Content Placeholder 2">
            <a:extLst>
              <a:ext uri="{FF2B5EF4-FFF2-40B4-BE49-F238E27FC236}">
                <a16:creationId xmlns:a16="http://schemas.microsoft.com/office/drawing/2014/main" id="{224D5BEA-DC57-47F0-A7CE-6BD2E0EF3053}"/>
              </a:ext>
            </a:extLst>
          </p:cNvPr>
          <p:cNvSpPr>
            <a:spLocks noGrp="1"/>
          </p:cNvSpPr>
          <p:nvPr>
            <p:ph idx="1"/>
          </p:nvPr>
        </p:nvSpPr>
        <p:spPr>
          <a:xfrm>
            <a:off x="464617" y="3200400"/>
            <a:ext cx="11217275" cy="5181600"/>
          </a:xfrm>
        </p:spPr>
        <p:txBody>
          <a:bodyPr/>
          <a:lstStyle/>
          <a:p>
            <a:r>
              <a:rPr lang="en-US" dirty="0"/>
              <a:t>Nature of employee’s duties</a:t>
            </a:r>
          </a:p>
          <a:p>
            <a:endParaRPr lang="en-US" sz="1400" dirty="0"/>
          </a:p>
          <a:p>
            <a:r>
              <a:rPr lang="en-US" dirty="0"/>
              <a:t>Employer’s expectations for employee’s conduct</a:t>
            </a:r>
          </a:p>
          <a:p>
            <a:endParaRPr lang="en-US" sz="1400" dirty="0"/>
          </a:p>
          <a:p>
            <a:r>
              <a:rPr lang="en-US" dirty="0"/>
              <a:t>Nature and seriousness of employee’s conduct</a:t>
            </a:r>
          </a:p>
          <a:p>
            <a:endParaRPr lang="en-US" sz="1400" dirty="0"/>
          </a:p>
          <a:p>
            <a:r>
              <a:rPr lang="en-US" dirty="0"/>
              <a:t>Impact of employee’s conduct on employer’s operation/mission and reputation</a:t>
            </a:r>
          </a:p>
          <a:p>
            <a:endParaRPr lang="en-US" sz="1400" dirty="0"/>
          </a:p>
          <a:p>
            <a:r>
              <a:rPr lang="en-US" dirty="0"/>
              <a:t>Impact on fellow employees </a:t>
            </a:r>
          </a:p>
        </p:txBody>
      </p:sp>
      <p:sp>
        <p:nvSpPr>
          <p:cNvPr id="6" name="Title 1">
            <a:extLst>
              <a:ext uri="{FF2B5EF4-FFF2-40B4-BE49-F238E27FC236}">
                <a16:creationId xmlns:a16="http://schemas.microsoft.com/office/drawing/2014/main" id="{4659C98B-85D4-487F-9BD1-AA643D08F96D}"/>
              </a:ext>
            </a:extLst>
          </p:cNvPr>
          <p:cNvSpPr txBox="1">
            <a:spLocks/>
          </p:cNvSpPr>
          <p:nvPr/>
        </p:nvSpPr>
        <p:spPr>
          <a:xfrm>
            <a:off x="330200" y="395207"/>
            <a:ext cx="11215688" cy="1262063"/>
          </a:xfrm>
          <a:prstGeom prst="rect">
            <a:avLst/>
          </a:prstGeom>
        </p:spPr>
        <p:txBody>
          <a:bodyPr vert="horz" lIns="91440" tIns="45720" rIns="91440" bIns="45720" rtlCol="0" anchor="ctr">
            <a:normAutofit/>
          </a:bodyPr>
          <a:lstStyle>
            <a:lvl1pPr algn="l" defTabSz="974725" rtl="0" fontAlgn="base">
              <a:spcBef>
                <a:spcPct val="0"/>
              </a:spcBef>
              <a:spcAft>
                <a:spcPct val="0"/>
              </a:spcAft>
              <a:defRPr sz="4551" kern="1200">
                <a:solidFill>
                  <a:srgbClr val="9A0A25"/>
                </a:solidFill>
                <a:latin typeface="Century Gothic" panose="020B0502020202020204" pitchFamily="34" charset="0"/>
                <a:ea typeface="+mj-ea"/>
                <a:cs typeface="+mj-cs"/>
              </a:defRPr>
            </a:lvl1pPr>
            <a:lvl2pPr algn="l" defTabSz="974725" rtl="0" fontAlgn="base">
              <a:spcBef>
                <a:spcPct val="0"/>
              </a:spcBef>
              <a:spcAft>
                <a:spcPct val="0"/>
              </a:spcAft>
              <a:defRPr sz="3900">
                <a:solidFill>
                  <a:srgbClr val="9A0A25"/>
                </a:solidFill>
                <a:latin typeface="Century Gothic" panose="020B0502020202020204" pitchFamily="34" charset="0"/>
              </a:defRPr>
            </a:lvl2pPr>
            <a:lvl3pPr algn="l" defTabSz="974725" rtl="0" fontAlgn="base">
              <a:spcBef>
                <a:spcPct val="0"/>
              </a:spcBef>
              <a:spcAft>
                <a:spcPct val="0"/>
              </a:spcAft>
              <a:defRPr sz="3900">
                <a:solidFill>
                  <a:srgbClr val="9A0A25"/>
                </a:solidFill>
                <a:latin typeface="Century Gothic" panose="020B0502020202020204" pitchFamily="34" charset="0"/>
              </a:defRPr>
            </a:lvl3pPr>
            <a:lvl4pPr algn="l" defTabSz="974725" rtl="0" fontAlgn="base">
              <a:spcBef>
                <a:spcPct val="0"/>
              </a:spcBef>
              <a:spcAft>
                <a:spcPct val="0"/>
              </a:spcAft>
              <a:defRPr sz="3900">
                <a:solidFill>
                  <a:srgbClr val="9A0A25"/>
                </a:solidFill>
                <a:latin typeface="Century Gothic" panose="020B0502020202020204" pitchFamily="34" charset="0"/>
              </a:defRPr>
            </a:lvl4pPr>
            <a:lvl5pPr algn="l" defTabSz="974725" rtl="0" fontAlgn="base">
              <a:spcBef>
                <a:spcPct val="0"/>
              </a:spcBef>
              <a:spcAft>
                <a:spcPct val="0"/>
              </a:spcAft>
              <a:defRPr sz="3900">
                <a:solidFill>
                  <a:srgbClr val="9A0A25"/>
                </a:solidFill>
                <a:latin typeface="Century Gothic" panose="020B0502020202020204" pitchFamily="34" charset="0"/>
              </a:defRPr>
            </a:lvl5pPr>
            <a:lvl6pPr marL="457200" algn="l" defTabSz="974725" rtl="0" fontAlgn="base">
              <a:spcBef>
                <a:spcPct val="0"/>
              </a:spcBef>
              <a:spcAft>
                <a:spcPct val="0"/>
              </a:spcAft>
              <a:defRPr sz="3900">
                <a:solidFill>
                  <a:srgbClr val="9A0A25"/>
                </a:solidFill>
                <a:latin typeface="Century Gothic" panose="020B0502020202020204" pitchFamily="34" charset="0"/>
              </a:defRPr>
            </a:lvl6pPr>
            <a:lvl7pPr marL="914400" algn="l" defTabSz="974725" rtl="0" fontAlgn="base">
              <a:spcBef>
                <a:spcPct val="0"/>
              </a:spcBef>
              <a:spcAft>
                <a:spcPct val="0"/>
              </a:spcAft>
              <a:defRPr sz="3900">
                <a:solidFill>
                  <a:srgbClr val="9A0A25"/>
                </a:solidFill>
                <a:latin typeface="Century Gothic" panose="020B0502020202020204" pitchFamily="34" charset="0"/>
              </a:defRPr>
            </a:lvl7pPr>
            <a:lvl8pPr marL="1371600" algn="l" defTabSz="974725" rtl="0" fontAlgn="base">
              <a:spcBef>
                <a:spcPct val="0"/>
              </a:spcBef>
              <a:spcAft>
                <a:spcPct val="0"/>
              </a:spcAft>
              <a:defRPr sz="3900">
                <a:solidFill>
                  <a:srgbClr val="9A0A25"/>
                </a:solidFill>
                <a:latin typeface="Century Gothic" panose="020B0502020202020204" pitchFamily="34" charset="0"/>
              </a:defRPr>
            </a:lvl8pPr>
            <a:lvl9pPr marL="1828800" algn="l" defTabSz="974725" rtl="0" fontAlgn="base">
              <a:spcBef>
                <a:spcPct val="0"/>
              </a:spcBef>
              <a:spcAft>
                <a:spcPct val="0"/>
              </a:spcAft>
              <a:defRPr sz="3900">
                <a:solidFill>
                  <a:srgbClr val="9A0A25"/>
                </a:solidFill>
                <a:latin typeface="Century Gothic" panose="020B0502020202020204" pitchFamily="34" charset="0"/>
              </a:defRPr>
            </a:lvl9pPr>
          </a:lstStyle>
          <a:p>
            <a:pPr eaLnBrk="1" hangingPunct="1"/>
            <a:r>
              <a:rPr lang="en-US" sz="4000" b="1" dirty="0"/>
              <a:t>Assessing the Conduct . . . </a:t>
            </a:r>
          </a:p>
        </p:txBody>
      </p:sp>
    </p:spTree>
    <p:extLst>
      <p:ext uri="{BB962C8B-B14F-4D97-AF65-F5344CB8AC3E}">
        <p14:creationId xmlns:p14="http://schemas.microsoft.com/office/powerpoint/2010/main" val="212466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69A2-6561-4E8A-914D-6FB9784214A5}"/>
              </a:ext>
            </a:extLst>
          </p:cNvPr>
          <p:cNvSpPr>
            <a:spLocks noGrp="1"/>
          </p:cNvSpPr>
          <p:nvPr>
            <p:ph type="ctrTitle"/>
          </p:nvPr>
        </p:nvSpPr>
        <p:spPr>
          <a:xfrm>
            <a:off x="711200" y="4290898"/>
            <a:ext cx="10439400" cy="1171803"/>
          </a:xfrm>
        </p:spPr>
        <p:txBody>
          <a:bodyPr>
            <a:normAutofit fontScale="90000"/>
          </a:bodyPr>
          <a:lstStyle/>
          <a:p>
            <a:r>
              <a:rPr lang="en-US" sz="8800" dirty="0"/>
              <a:t>Recruitment/Hiring</a:t>
            </a:r>
          </a:p>
        </p:txBody>
      </p:sp>
    </p:spTree>
    <p:extLst>
      <p:ext uri="{BB962C8B-B14F-4D97-AF65-F5344CB8AC3E}">
        <p14:creationId xmlns:p14="http://schemas.microsoft.com/office/powerpoint/2010/main" val="263562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39800" y="2133600"/>
            <a:ext cx="11217275" cy="6189663"/>
          </a:xfrm>
          <a:prstGeom prst="rect">
            <a:avLst/>
          </a:prstGeom>
        </p:spPr>
        <p:txBody>
          <a:bodyPr>
            <a:normAutofit/>
          </a:bodyPr>
          <a:lstStyle>
            <a:lvl1pPr marL="334146" indent="-334146" algn="l" defTabSz="975345" rtl="0" eaLnBrk="1" latinLnBrk="0" hangingPunct="1">
              <a:lnSpc>
                <a:spcPct val="100000"/>
              </a:lnSpc>
              <a:spcBef>
                <a:spcPts val="0"/>
              </a:spcBef>
              <a:spcAft>
                <a:spcPts val="853"/>
              </a:spcAft>
              <a:buClr>
                <a:srgbClr val="9A0A25"/>
              </a:buClr>
              <a:buFont typeface="Arial" panose="020B0604020202020204" pitchFamily="34" charset="0"/>
              <a:buChar char="•"/>
              <a:defRPr sz="3413" kern="1200">
                <a:solidFill>
                  <a:schemeClr val="tx1"/>
                </a:solidFill>
                <a:latin typeface="Century Gothic" panose="020B0502020202020204" pitchFamily="34" charset="0"/>
                <a:ea typeface="+mn-ea"/>
                <a:cs typeface="+mn-cs"/>
              </a:defRPr>
            </a:lvl1pPr>
            <a:lvl2pPr marL="808272" indent="-320599" algn="l" defTabSz="975345" rtl="0" eaLnBrk="1" latinLnBrk="0" hangingPunct="1">
              <a:lnSpc>
                <a:spcPct val="100000"/>
              </a:lnSpc>
              <a:spcBef>
                <a:spcPts val="0"/>
              </a:spcBef>
              <a:spcAft>
                <a:spcPts val="853"/>
              </a:spcAft>
              <a:buClr>
                <a:srgbClr val="9A0A25"/>
              </a:buClr>
              <a:buFont typeface="Arial" panose="020B0604020202020204" pitchFamily="34" charset="0"/>
              <a:buChar char="•"/>
              <a:defRPr sz="2844" kern="1200">
                <a:solidFill>
                  <a:schemeClr val="tx1"/>
                </a:solidFill>
                <a:latin typeface="Century Gothic" panose="020B0502020202020204" pitchFamily="34" charset="0"/>
                <a:ea typeface="+mn-ea"/>
                <a:cs typeface="+mn-cs"/>
              </a:defRPr>
            </a:lvl2pPr>
            <a:lvl3pPr marL="1300460" indent="-325115" algn="l" defTabSz="975345" rtl="0" eaLnBrk="1" latinLnBrk="0" hangingPunct="1">
              <a:lnSpc>
                <a:spcPct val="100000"/>
              </a:lnSpc>
              <a:spcBef>
                <a:spcPts val="0"/>
              </a:spcBef>
              <a:spcAft>
                <a:spcPts val="853"/>
              </a:spcAft>
              <a:buClr>
                <a:srgbClr val="9A0A25"/>
              </a:buClr>
              <a:buFont typeface="Arial" panose="020B0604020202020204" pitchFamily="34" charset="0"/>
              <a:buChar char="•"/>
              <a:defRPr sz="2276" kern="1200">
                <a:solidFill>
                  <a:schemeClr val="tx1"/>
                </a:solidFill>
                <a:latin typeface="Century Gothic" panose="020B0502020202020204" pitchFamily="34" charset="0"/>
                <a:ea typeface="+mn-ea"/>
                <a:cs typeface="+mn-cs"/>
              </a:defRPr>
            </a:lvl3pPr>
            <a:lvl4pPr marL="1792648" indent="-329630" algn="l" defTabSz="975345" rtl="0" eaLnBrk="1" latinLnBrk="0" hangingPunct="1">
              <a:lnSpc>
                <a:spcPct val="100000"/>
              </a:lnSpc>
              <a:spcBef>
                <a:spcPts val="0"/>
              </a:spcBef>
              <a:spcAft>
                <a:spcPts val="853"/>
              </a:spcAft>
              <a:buClr>
                <a:srgbClr val="9A0A25"/>
              </a:buClr>
              <a:buFont typeface="Arial" panose="020B0604020202020204" pitchFamily="34" charset="0"/>
              <a:buChar char="•"/>
              <a:defRPr sz="1991" kern="1200">
                <a:solidFill>
                  <a:schemeClr val="tx1"/>
                </a:solidFill>
                <a:latin typeface="Century Gothic" panose="020B0502020202020204" pitchFamily="34" charset="0"/>
                <a:ea typeface="+mn-ea"/>
                <a:cs typeface="+mn-cs"/>
              </a:defRPr>
            </a:lvl4pPr>
            <a:lvl5pPr marL="2284835" indent="-334146" algn="l" defTabSz="975345" rtl="0" eaLnBrk="1" latinLnBrk="0" hangingPunct="1">
              <a:lnSpc>
                <a:spcPct val="100000"/>
              </a:lnSpc>
              <a:spcBef>
                <a:spcPts val="0"/>
              </a:spcBef>
              <a:spcAft>
                <a:spcPts val="853"/>
              </a:spcAft>
              <a:buClr>
                <a:srgbClr val="9A0A25"/>
              </a:buClr>
              <a:buFont typeface="Arial" panose="020B0604020202020204" pitchFamily="34" charset="0"/>
              <a:buChar char="•"/>
              <a:defRPr sz="1707" kern="1200">
                <a:solidFill>
                  <a:schemeClr val="tx1"/>
                </a:solidFill>
                <a:latin typeface="Century Gothic" panose="020B0502020202020204" pitchFamily="34" charset="0"/>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spcBef>
                <a:spcPct val="20000"/>
              </a:spcBef>
              <a:buClr>
                <a:srgbClr val="808080"/>
              </a:buClr>
              <a:buFontTx/>
              <a:buChar char="•"/>
              <a:defRPr/>
            </a:pPr>
            <a:endParaRPr lang="en-US" altLang="en-US" dirty="0"/>
          </a:p>
          <a:p>
            <a:pPr fontAlgn="auto">
              <a:defRPr/>
            </a:pPr>
            <a:endParaRPr lang="en-US" altLang="en-US" dirty="0"/>
          </a:p>
          <a:p>
            <a:pPr fontAlgn="auto">
              <a:defRPr/>
            </a:pPr>
            <a:endParaRPr lang="en-US" altLang="en-US" dirty="0"/>
          </a:p>
        </p:txBody>
      </p:sp>
      <p:sp>
        <p:nvSpPr>
          <p:cNvPr id="7" name="Title 1"/>
          <p:cNvSpPr txBox="1">
            <a:spLocks/>
          </p:cNvSpPr>
          <p:nvPr/>
        </p:nvSpPr>
        <p:spPr>
          <a:xfrm>
            <a:off x="452437" y="355600"/>
            <a:ext cx="11215688" cy="1262063"/>
          </a:xfrm>
          <a:prstGeom prst="rect">
            <a:avLst/>
          </a:prstGeom>
        </p:spPr>
        <p:txBody>
          <a:bodyPr anchor="ctr">
            <a:normAutofit/>
          </a:bodyPr>
          <a:lstStyle>
            <a:lvl1pPr algn="l" defTabSz="975345" rtl="0" eaLnBrk="1" latinLnBrk="0" hangingPunct="1">
              <a:lnSpc>
                <a:spcPct val="100000"/>
              </a:lnSpc>
              <a:spcBef>
                <a:spcPct val="0"/>
              </a:spcBef>
              <a:buNone/>
              <a:defRPr sz="4551" kern="1200">
                <a:solidFill>
                  <a:srgbClr val="9A0A25"/>
                </a:solidFill>
                <a:latin typeface="Century Gothic" panose="020B0502020202020204" pitchFamily="34" charset="0"/>
                <a:ea typeface="+mj-ea"/>
                <a:cs typeface="+mj-cs"/>
              </a:defRPr>
            </a:lvl1pPr>
          </a:lstStyle>
          <a:p>
            <a:pPr fontAlgn="auto">
              <a:spcAft>
                <a:spcPts val="0"/>
              </a:spcAft>
              <a:defRPr/>
            </a:pPr>
            <a:r>
              <a:rPr lang="en-US" altLang="en-US" b="1" dirty="0"/>
              <a:t>Arrests and Criminal Conduct</a:t>
            </a:r>
          </a:p>
        </p:txBody>
      </p:sp>
      <p:sp>
        <p:nvSpPr>
          <p:cNvPr id="4" name="Content Placeholder 4">
            <a:extLst>
              <a:ext uri="{FF2B5EF4-FFF2-40B4-BE49-F238E27FC236}">
                <a16:creationId xmlns:a16="http://schemas.microsoft.com/office/drawing/2014/main" id="{5EE054F8-788A-40AE-96AD-C13A54391F39}"/>
              </a:ext>
            </a:extLst>
          </p:cNvPr>
          <p:cNvSpPr txBox="1">
            <a:spLocks/>
          </p:cNvSpPr>
          <p:nvPr/>
        </p:nvSpPr>
        <p:spPr>
          <a:xfrm>
            <a:off x="452437" y="1875631"/>
            <a:ext cx="12192000" cy="6705600"/>
          </a:xfrm>
          <a:prstGeom prst="rect">
            <a:avLst/>
          </a:prstGeom>
        </p:spPr>
        <p:txBody>
          <a:bodyPr vert="horz" lIns="91440" tIns="45720" rIns="91440" bIns="45720" rtlCol="0">
            <a:noAutofit/>
          </a:bodyPr>
          <a:lstStyle>
            <a:lvl1pPr marL="333375" indent="-333375" algn="l" defTabSz="974725" rtl="0" fontAlgn="base">
              <a:spcBef>
                <a:spcPct val="0"/>
              </a:spcBef>
              <a:spcAft>
                <a:spcPts val="850"/>
              </a:spcAft>
              <a:buClr>
                <a:srgbClr val="9A0A25"/>
              </a:buClr>
              <a:buFont typeface="Arial" panose="020B0604020202020204" pitchFamily="34" charset="0"/>
              <a:buChar char="•"/>
              <a:defRPr sz="3400" kern="1200">
                <a:solidFill>
                  <a:schemeClr val="tx1"/>
                </a:solidFill>
                <a:latin typeface="Century Gothic" panose="020B0502020202020204" pitchFamily="34" charset="0"/>
                <a:ea typeface="+mn-ea"/>
                <a:cs typeface="+mn-cs"/>
              </a:defRPr>
            </a:lvl1pPr>
            <a:lvl2pPr marL="808038" indent="-319088" algn="l" defTabSz="974725" rtl="0" fontAlgn="base">
              <a:spcBef>
                <a:spcPct val="0"/>
              </a:spcBef>
              <a:spcAft>
                <a:spcPts val="850"/>
              </a:spcAft>
              <a:buClr>
                <a:srgbClr val="9A0A25"/>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300163" indent="-323850" algn="l" defTabSz="974725" rtl="0" fontAlgn="base">
              <a:spcBef>
                <a:spcPct val="0"/>
              </a:spcBef>
              <a:spcAft>
                <a:spcPts val="850"/>
              </a:spcAft>
              <a:buClr>
                <a:srgbClr val="9A0A25"/>
              </a:buClr>
              <a:buFont typeface="Arial" panose="020B0604020202020204" pitchFamily="34" charset="0"/>
              <a:buChar char="•"/>
              <a:defRPr sz="2200" kern="1200">
                <a:solidFill>
                  <a:schemeClr val="tx1"/>
                </a:solidFill>
                <a:latin typeface="Century Gothic" panose="020B0502020202020204" pitchFamily="34" charset="0"/>
                <a:ea typeface="+mn-ea"/>
                <a:cs typeface="+mn-cs"/>
              </a:defRPr>
            </a:lvl3pPr>
            <a:lvl4pPr marL="1792288" indent="-328613" algn="l" defTabSz="974725" rtl="0" fontAlgn="base">
              <a:spcBef>
                <a:spcPct val="0"/>
              </a:spcBef>
              <a:spcAft>
                <a:spcPts val="850"/>
              </a:spcAft>
              <a:buClr>
                <a:srgbClr val="9A0A25"/>
              </a:buClr>
              <a:buFont typeface="Arial" panose="020B0604020202020204" pitchFamily="34" charset="0"/>
              <a:buChar char="•"/>
              <a:defRPr sz="1900" kern="1200">
                <a:solidFill>
                  <a:schemeClr val="tx1"/>
                </a:solidFill>
                <a:latin typeface="Century Gothic" panose="020B0502020202020204" pitchFamily="34" charset="0"/>
                <a:ea typeface="+mn-ea"/>
                <a:cs typeface="+mn-cs"/>
              </a:defRPr>
            </a:lvl4pPr>
            <a:lvl5pPr marL="2284413" indent="-333375" algn="l" defTabSz="974725" rtl="0" fontAlgn="base">
              <a:spcBef>
                <a:spcPct val="0"/>
              </a:spcBef>
              <a:spcAft>
                <a:spcPts val="850"/>
              </a:spcAft>
              <a:buClr>
                <a:srgbClr val="9A0A25"/>
              </a:buClr>
              <a:buFont typeface="Arial" panose="020B0604020202020204" pitchFamily="34" charset="0"/>
              <a:buChar char="•"/>
              <a:defRPr sz="1700" kern="1200">
                <a:solidFill>
                  <a:schemeClr val="tx1"/>
                </a:solidFill>
                <a:latin typeface="Century Gothic" panose="020B0502020202020204" pitchFamily="34" charset="0"/>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defTabSz="975345" eaLnBrk="1" fontAlgn="auto" hangingPunct="1">
              <a:spcBef>
                <a:spcPts val="0"/>
              </a:spcBef>
              <a:spcAft>
                <a:spcPts val="1707"/>
              </a:spcAft>
              <a:buNone/>
              <a:defRPr/>
            </a:pPr>
            <a:r>
              <a:rPr lang="en-US" altLang="en-US" sz="2800" b="1" dirty="0">
                <a:solidFill>
                  <a:schemeClr val="accent1"/>
                </a:solidFill>
              </a:rPr>
              <a:t>First Question </a:t>
            </a:r>
            <a:r>
              <a:rPr lang="en-US" altLang="en-US" sz="2800" dirty="0"/>
              <a:t>– Are they accused, or have they been convicted? </a:t>
            </a:r>
          </a:p>
          <a:p>
            <a:pPr marL="0" indent="0" defTabSz="975345" eaLnBrk="1" fontAlgn="auto" hangingPunct="1">
              <a:spcBef>
                <a:spcPts val="0"/>
              </a:spcBef>
              <a:spcAft>
                <a:spcPts val="1707"/>
              </a:spcAft>
              <a:buNone/>
              <a:defRPr/>
            </a:pPr>
            <a:r>
              <a:rPr lang="en-US" altLang="en-US" sz="2800" b="1" dirty="0">
                <a:solidFill>
                  <a:schemeClr val="accent1"/>
                </a:solidFill>
              </a:rPr>
              <a:t>Second Question </a:t>
            </a:r>
            <a:r>
              <a:rPr lang="en-US" altLang="en-US" sz="2800" dirty="0"/>
              <a:t>– What are the underlying facts? </a:t>
            </a:r>
          </a:p>
          <a:p>
            <a:pPr marL="0" indent="0" defTabSz="975345" eaLnBrk="1" fontAlgn="auto" hangingPunct="1">
              <a:spcBef>
                <a:spcPts val="0"/>
              </a:spcBef>
              <a:spcAft>
                <a:spcPts val="1707"/>
              </a:spcAft>
              <a:buNone/>
              <a:defRPr/>
            </a:pPr>
            <a:endParaRPr lang="en-US" altLang="en-US" sz="100" dirty="0"/>
          </a:p>
          <a:p>
            <a:pPr marL="0" indent="0" defTabSz="975345" eaLnBrk="1" fontAlgn="auto" hangingPunct="1">
              <a:spcBef>
                <a:spcPts val="0"/>
              </a:spcBef>
              <a:spcAft>
                <a:spcPts val="1707"/>
              </a:spcAft>
              <a:buNone/>
              <a:defRPr/>
            </a:pPr>
            <a:r>
              <a:rPr lang="en-US" altLang="en-US" sz="2800" dirty="0"/>
              <a:t>EEOC’s Position on </a:t>
            </a:r>
            <a:r>
              <a:rPr lang="en-US" altLang="en-US" sz="2800" i="1" dirty="0">
                <a:solidFill>
                  <a:schemeClr val="accent1"/>
                </a:solidFill>
              </a:rPr>
              <a:t>Arrests</a:t>
            </a:r>
          </a:p>
          <a:p>
            <a:pPr defTabSz="975345" eaLnBrk="1" fontAlgn="auto" hangingPunct="1">
              <a:spcBef>
                <a:spcPts val="0"/>
              </a:spcBef>
              <a:spcAft>
                <a:spcPts val="1707"/>
              </a:spcAft>
              <a:defRPr/>
            </a:pPr>
            <a:r>
              <a:rPr lang="en-US" altLang="en-US" sz="2800" dirty="0"/>
              <a:t>Possible Disparate Treatment/Disparate Impact Claims</a:t>
            </a:r>
          </a:p>
          <a:p>
            <a:pPr defTabSz="975345" eaLnBrk="1" fontAlgn="auto" hangingPunct="1">
              <a:spcBef>
                <a:spcPts val="0"/>
              </a:spcBef>
              <a:spcAft>
                <a:spcPts val="1707"/>
              </a:spcAft>
              <a:defRPr/>
            </a:pPr>
            <a:r>
              <a:rPr lang="en-US" altLang="en-US" sz="2800" dirty="0"/>
              <a:t>Individualized assessment (offense, job, business necessity)</a:t>
            </a:r>
          </a:p>
          <a:p>
            <a:pPr defTabSz="975345" eaLnBrk="1" fontAlgn="auto" hangingPunct="1">
              <a:spcBef>
                <a:spcPts val="0"/>
              </a:spcBef>
              <a:spcAft>
                <a:spcPts val="1707"/>
              </a:spcAft>
              <a:defRPr/>
            </a:pPr>
            <a:r>
              <a:rPr lang="en-US" altLang="en-US" sz="2800" dirty="0"/>
              <a:t>Consistent application of policies</a:t>
            </a:r>
          </a:p>
          <a:p>
            <a:pPr defTabSz="975345" eaLnBrk="1" fontAlgn="auto" hangingPunct="1">
              <a:spcBef>
                <a:spcPts val="0"/>
              </a:spcBef>
              <a:spcAft>
                <a:spcPts val="1707"/>
              </a:spcAft>
              <a:defRPr/>
            </a:pPr>
            <a:r>
              <a:rPr lang="en-US" altLang="en-US" sz="2800" dirty="0"/>
              <a:t>What are the underlying facts? </a:t>
            </a:r>
          </a:p>
          <a:p>
            <a:pPr lvl="1" defTabSz="975345" eaLnBrk="1" fontAlgn="auto" hangingPunct="1">
              <a:spcBef>
                <a:spcPts val="0"/>
              </a:spcBef>
              <a:spcAft>
                <a:spcPts val="1707"/>
              </a:spcAft>
              <a:defRPr/>
            </a:pPr>
            <a:endParaRPr lang="en-US" altLang="en-US" sz="800" dirty="0"/>
          </a:p>
          <a:p>
            <a:pPr marL="14287" indent="0" defTabSz="975345" eaLnBrk="1" fontAlgn="auto" hangingPunct="1">
              <a:spcBef>
                <a:spcPts val="0"/>
              </a:spcBef>
              <a:spcAft>
                <a:spcPts val="1707"/>
              </a:spcAft>
              <a:buNone/>
              <a:defRPr/>
            </a:pPr>
            <a:r>
              <a:rPr lang="en-US" altLang="en-US" sz="2800" dirty="0"/>
              <a:t>Balancing Act – Potential claims under Title VII vs. Negligent Hiring/Retention Claims under State Law</a:t>
            </a:r>
            <a:endParaRPr lang="en-US" altLang="en-US" sz="2200" dirty="0"/>
          </a:p>
          <a:p>
            <a:pPr defTabSz="975345" eaLnBrk="1" fontAlgn="auto" hangingPunct="1">
              <a:spcBef>
                <a:spcPts val="0"/>
              </a:spcBef>
              <a:spcAft>
                <a:spcPts val="1707"/>
              </a:spcAft>
              <a:defRPr/>
            </a:pPr>
            <a:r>
              <a:rPr lang="en-US" altLang="en-US" sz="2800" dirty="0"/>
              <a:t>Job related and consistent with business necessity</a:t>
            </a:r>
          </a:p>
          <a:p>
            <a:pPr defTabSz="975345" eaLnBrk="1" fontAlgn="auto" hangingPunct="1">
              <a:spcBef>
                <a:spcPts val="0"/>
              </a:spcBef>
              <a:spcAft>
                <a:spcPts val="1707"/>
              </a:spcAft>
              <a:defRPr/>
            </a:pPr>
            <a:endParaRPr lang="en-US" altLang="en-US"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947D-B5C5-4E88-9F36-929AB01BF8A1}"/>
              </a:ext>
            </a:extLst>
          </p:cNvPr>
          <p:cNvSpPr>
            <a:spLocks noGrp="1"/>
          </p:cNvSpPr>
          <p:nvPr>
            <p:ph type="title"/>
          </p:nvPr>
        </p:nvSpPr>
        <p:spPr/>
        <p:txBody>
          <a:bodyPr/>
          <a:lstStyle/>
          <a:p>
            <a:r>
              <a:rPr lang="en-US" dirty="0"/>
              <a:t>EEOC’s Position</a:t>
            </a:r>
          </a:p>
        </p:txBody>
      </p:sp>
      <p:sp>
        <p:nvSpPr>
          <p:cNvPr id="3" name="Content Placeholder 2">
            <a:extLst>
              <a:ext uri="{FF2B5EF4-FFF2-40B4-BE49-F238E27FC236}">
                <a16:creationId xmlns:a16="http://schemas.microsoft.com/office/drawing/2014/main" id="{EF633932-1ECE-4748-8659-0D89ACD9AAEC}"/>
              </a:ext>
            </a:extLst>
          </p:cNvPr>
          <p:cNvSpPr>
            <a:spLocks noGrp="1"/>
          </p:cNvSpPr>
          <p:nvPr>
            <p:ph idx="1"/>
          </p:nvPr>
        </p:nvSpPr>
        <p:spPr>
          <a:xfrm>
            <a:off x="406400" y="2292350"/>
            <a:ext cx="12191999" cy="6189663"/>
          </a:xfrm>
        </p:spPr>
        <p:txBody>
          <a:bodyPr/>
          <a:lstStyle/>
          <a:p>
            <a:pPr marL="0" indent="0">
              <a:buNone/>
            </a:pPr>
            <a:r>
              <a:rPr lang="en-US" dirty="0"/>
              <a:t>EEOC’s Position on </a:t>
            </a:r>
            <a:r>
              <a:rPr lang="en-US" i="1" dirty="0">
                <a:solidFill>
                  <a:schemeClr val="accent1"/>
                </a:solidFill>
              </a:rPr>
              <a:t>Convictions </a:t>
            </a:r>
          </a:p>
          <a:p>
            <a:r>
              <a:rPr lang="en-US" sz="3600" dirty="0">
                <a:cs typeface="Times New Roman" panose="02020603050405020304" pitchFamily="18" charset="0"/>
              </a:rPr>
              <a:t>Conviction will usually serve as sufficient evidence of criminal conduct.  Provided that </a:t>
            </a:r>
          </a:p>
          <a:p>
            <a:pPr marL="474663" lvl="1" indent="0">
              <a:buNone/>
            </a:pPr>
            <a:r>
              <a:rPr lang="en-US" sz="3000" dirty="0">
                <a:cs typeface="Times New Roman" panose="02020603050405020304" pitchFamily="18" charset="0"/>
              </a:rPr>
              <a:t>1) it is job related and </a:t>
            </a:r>
          </a:p>
          <a:p>
            <a:pPr marL="474663" lvl="1" indent="0">
              <a:buNone/>
            </a:pPr>
            <a:r>
              <a:rPr lang="en-US" sz="3000" dirty="0">
                <a:cs typeface="Times New Roman" panose="02020603050405020304" pitchFamily="18" charset="0"/>
              </a:rPr>
              <a:t>2)consistent with business necessity.  </a:t>
            </a:r>
          </a:p>
          <a:p>
            <a:endParaRPr lang="en-US" sz="3600" dirty="0">
              <a:cs typeface="Times New Roman" panose="02020603050405020304" pitchFamily="18" charset="0"/>
            </a:endParaRPr>
          </a:p>
          <a:p>
            <a:r>
              <a:rPr lang="en-US" sz="3600" dirty="0">
                <a:cs typeface="Times New Roman" panose="02020603050405020304" pitchFamily="18" charset="0"/>
              </a:rPr>
              <a:t>Fact Inquiry – how long ago, what was the conviction for, etc. </a:t>
            </a:r>
          </a:p>
          <a:p>
            <a:pPr marL="0" indent="0">
              <a:buNone/>
            </a:pPr>
            <a:endParaRPr lang="en-US" i="1"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2434161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a:xfrm>
            <a:off x="482600" y="173832"/>
            <a:ext cx="11215688" cy="1262062"/>
          </a:xfrm>
        </p:spPr>
        <p:txBody>
          <a:bodyPr>
            <a:normAutofit fontScale="90000"/>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defRPr/>
            </a:pPr>
            <a:r>
              <a:rPr lang="en-US" altLang="en-US" b="1" dirty="0">
                <a:solidFill>
                  <a:schemeClr val="accent1"/>
                </a:solidFill>
                <a:latin typeface="Century Gothic" panose="020B0502020202020204" pitchFamily="34" charset="0"/>
                <a:ea typeface="+mn-ea"/>
              </a:rPr>
              <a:t>When Can You Discipline for Otherwise Lawful Activity? </a:t>
            </a:r>
          </a:p>
        </p:txBody>
      </p:sp>
      <p:sp>
        <p:nvSpPr>
          <p:cNvPr id="4" name="Slide Number Placeholder 3"/>
          <p:cNvSpPr>
            <a:spLocks noGrp="1"/>
          </p:cNvSpPr>
          <p:nvPr>
            <p:ph type="sldNum" sz="quarter" idx="12"/>
          </p:nvPr>
        </p:nvSpPr>
        <p:spPr/>
        <p:txBody>
          <a:bodyPr/>
          <a:lstStyle/>
          <a:p>
            <a:pPr>
              <a:defRPr/>
            </a:pPr>
            <a:fld id="{7753A48C-B59D-40D7-9DF1-D047D3C5F6EA}" type="slidenum">
              <a:rPr lang="en-US" smtClean="0"/>
              <a:pPr>
                <a:defRPr/>
              </a:pPr>
              <a:t>32</a:t>
            </a:fld>
            <a:endParaRPr lang="en-US" dirty="0"/>
          </a:p>
        </p:txBody>
      </p:sp>
      <p:sp>
        <p:nvSpPr>
          <p:cNvPr id="3" name="Content Placeholder 2">
            <a:extLst>
              <a:ext uri="{FF2B5EF4-FFF2-40B4-BE49-F238E27FC236}">
                <a16:creationId xmlns:a16="http://schemas.microsoft.com/office/drawing/2014/main" id="{3980355A-DC74-4D05-A9F2-66DC2C766709}"/>
              </a:ext>
            </a:extLst>
          </p:cNvPr>
          <p:cNvSpPr>
            <a:spLocks noGrp="1"/>
          </p:cNvSpPr>
          <p:nvPr>
            <p:ph idx="1"/>
          </p:nvPr>
        </p:nvSpPr>
        <p:spPr>
          <a:xfrm>
            <a:off x="482600" y="1905000"/>
            <a:ext cx="11217275" cy="6189663"/>
          </a:xfrm>
        </p:spPr>
        <p:txBody>
          <a:bodyPr/>
          <a:lstStyle/>
          <a:p>
            <a:pPr marL="0" indent="0" defTabSz="975345" fontAlgn="auto">
              <a:spcBef>
                <a:spcPct val="20000"/>
              </a:spcBef>
              <a:spcAft>
                <a:spcPts val="853"/>
              </a:spcAft>
              <a:buClr>
                <a:schemeClr val="accent1"/>
              </a:buClr>
              <a:buNone/>
              <a:defRPr/>
            </a:pPr>
            <a:r>
              <a:rPr lang="en-US" sz="2800" dirty="0"/>
              <a:t>Generally, when the conduct </a:t>
            </a:r>
          </a:p>
          <a:p>
            <a:pPr marL="514350" indent="-514350" defTabSz="975345" fontAlgn="auto">
              <a:spcBef>
                <a:spcPct val="20000"/>
              </a:spcBef>
              <a:spcAft>
                <a:spcPts val="853"/>
              </a:spcAft>
              <a:buClr>
                <a:schemeClr val="accent1"/>
              </a:buClr>
              <a:buAutoNum type="arabicParenR"/>
              <a:defRPr/>
            </a:pPr>
            <a:r>
              <a:rPr lang="en-US" sz="2800" dirty="0"/>
              <a:t>reflects poorly on the employer, </a:t>
            </a:r>
          </a:p>
          <a:p>
            <a:pPr marL="514350" indent="-514350" defTabSz="975345" fontAlgn="auto">
              <a:spcBef>
                <a:spcPct val="20000"/>
              </a:spcBef>
              <a:spcAft>
                <a:spcPts val="853"/>
              </a:spcAft>
              <a:buClr>
                <a:schemeClr val="accent1"/>
              </a:buClr>
              <a:buAutoNum type="arabicParenR"/>
              <a:defRPr/>
            </a:pPr>
            <a:r>
              <a:rPr lang="en-US" sz="2800" dirty="0"/>
              <a:t>detrimental to the employer’s reputation,</a:t>
            </a:r>
          </a:p>
          <a:p>
            <a:pPr marL="514350" indent="-514350" defTabSz="975345" fontAlgn="auto">
              <a:spcBef>
                <a:spcPct val="20000"/>
              </a:spcBef>
              <a:spcAft>
                <a:spcPts val="853"/>
              </a:spcAft>
              <a:buClr>
                <a:schemeClr val="accent1"/>
              </a:buClr>
              <a:buAutoNum type="arabicParenR"/>
              <a:defRPr/>
            </a:pPr>
            <a:r>
              <a:rPr lang="en-US" sz="2800" dirty="0"/>
              <a:t>is disruptive, </a:t>
            </a:r>
          </a:p>
          <a:p>
            <a:pPr marL="514350" indent="-514350" defTabSz="975345" fontAlgn="auto">
              <a:spcBef>
                <a:spcPct val="20000"/>
              </a:spcBef>
              <a:spcAft>
                <a:spcPts val="853"/>
              </a:spcAft>
              <a:buClr>
                <a:schemeClr val="accent1"/>
              </a:buClr>
              <a:buAutoNum type="arabicParenR"/>
              <a:defRPr/>
            </a:pPr>
            <a:r>
              <a:rPr lang="en-US" sz="2800" dirty="0"/>
              <a:t>Negatively impacts the operation or mission of the employer OR</a:t>
            </a:r>
          </a:p>
          <a:p>
            <a:pPr marL="514350" indent="-514350" defTabSz="975345" fontAlgn="auto">
              <a:spcBef>
                <a:spcPct val="20000"/>
              </a:spcBef>
              <a:spcAft>
                <a:spcPts val="853"/>
              </a:spcAft>
              <a:buClr>
                <a:schemeClr val="accent1"/>
              </a:buClr>
              <a:buAutoNum type="arabicParenR"/>
              <a:defRPr/>
            </a:pPr>
            <a:r>
              <a:rPr lang="en-US" sz="2800" dirty="0"/>
              <a:t>exposes the employer to liability. </a:t>
            </a:r>
          </a:p>
          <a:p>
            <a:pPr marL="0" indent="0" defTabSz="975345" fontAlgn="auto">
              <a:spcBef>
                <a:spcPct val="20000"/>
              </a:spcBef>
              <a:spcAft>
                <a:spcPts val="853"/>
              </a:spcAft>
              <a:buClr>
                <a:schemeClr val="accent1"/>
              </a:buClr>
              <a:buNone/>
              <a:defRPr/>
            </a:pPr>
            <a:endParaRPr lang="en-US" sz="2800" dirty="0"/>
          </a:p>
          <a:p>
            <a:pPr marL="0" indent="0">
              <a:buNone/>
            </a:pPr>
            <a:r>
              <a:rPr lang="en-US" dirty="0"/>
              <a:t>But remember – </a:t>
            </a:r>
            <a:r>
              <a:rPr lang="en-US" b="1" u="sng" dirty="0">
                <a:solidFill>
                  <a:schemeClr val="accent1"/>
                </a:solidFill>
              </a:rPr>
              <a:t>Constitutional Implications</a:t>
            </a:r>
          </a:p>
        </p:txBody>
      </p:sp>
    </p:spTree>
    <p:extLst>
      <p:ext uri="{BB962C8B-B14F-4D97-AF65-F5344CB8AC3E}">
        <p14:creationId xmlns:p14="http://schemas.microsoft.com/office/powerpoint/2010/main" val="62941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4B72-2B05-4FCE-8383-D8F91215ACE1}"/>
              </a:ext>
            </a:extLst>
          </p:cNvPr>
          <p:cNvSpPr>
            <a:spLocks noGrp="1"/>
          </p:cNvSpPr>
          <p:nvPr>
            <p:ph type="title"/>
          </p:nvPr>
        </p:nvSpPr>
        <p:spPr>
          <a:xfrm>
            <a:off x="330200" y="251969"/>
            <a:ext cx="11215688" cy="1262063"/>
          </a:xfrm>
        </p:spPr>
        <p:txBody>
          <a:bodyPr/>
          <a:lstStyle/>
          <a:p>
            <a:r>
              <a:rPr lang="en-US" b="1" dirty="0"/>
              <a:t>Drug Testing</a:t>
            </a:r>
          </a:p>
        </p:txBody>
      </p:sp>
      <p:sp>
        <p:nvSpPr>
          <p:cNvPr id="3" name="Content Placeholder 2">
            <a:extLst>
              <a:ext uri="{FF2B5EF4-FFF2-40B4-BE49-F238E27FC236}">
                <a16:creationId xmlns:a16="http://schemas.microsoft.com/office/drawing/2014/main" id="{CE9EE5E1-C390-4A4A-B5A1-063275707BDE}"/>
              </a:ext>
            </a:extLst>
          </p:cNvPr>
          <p:cNvSpPr>
            <a:spLocks noGrp="1"/>
          </p:cNvSpPr>
          <p:nvPr>
            <p:ph idx="1"/>
          </p:nvPr>
        </p:nvSpPr>
        <p:spPr>
          <a:xfrm>
            <a:off x="482600" y="2057400"/>
            <a:ext cx="12115800" cy="6189663"/>
          </a:xfrm>
        </p:spPr>
        <p:txBody>
          <a:bodyPr>
            <a:normAutofit lnSpcReduction="10000"/>
          </a:bodyPr>
          <a:lstStyle/>
          <a:p>
            <a:pPr marL="0" indent="0">
              <a:buNone/>
            </a:pPr>
            <a:r>
              <a:rPr lang="en-US" dirty="0"/>
              <a:t>BEFORE YOU DISCIPLINE OR DISCHARGE OVER A DRUG TEST, REMEMBER:</a:t>
            </a:r>
          </a:p>
          <a:p>
            <a:endParaRPr lang="en-US" dirty="0"/>
          </a:p>
          <a:p>
            <a:r>
              <a:rPr lang="en-US" dirty="0"/>
              <a:t>No “suspicionless” testing unless it’s a safety-sensitive or “special need” position</a:t>
            </a:r>
          </a:p>
          <a:p>
            <a:endParaRPr lang="en-US" dirty="0"/>
          </a:p>
          <a:p>
            <a:r>
              <a:rPr lang="en-US" dirty="0"/>
              <a:t>This is true for post-accident testing, too</a:t>
            </a:r>
          </a:p>
          <a:p>
            <a:pPr lvl="1"/>
            <a:endParaRPr lang="en-US" dirty="0"/>
          </a:p>
          <a:p>
            <a:r>
              <a:rPr lang="en-US" dirty="0"/>
              <a:t>Reasonable suspicion testing needs to be conducted close in time to the circumstances giving rise to the reasonable suspicion</a:t>
            </a:r>
          </a:p>
          <a:p>
            <a:endParaRPr lang="en-US" dirty="0"/>
          </a:p>
        </p:txBody>
      </p:sp>
    </p:spTree>
    <p:extLst>
      <p:ext uri="{BB962C8B-B14F-4D97-AF65-F5344CB8AC3E}">
        <p14:creationId xmlns:p14="http://schemas.microsoft.com/office/powerpoint/2010/main" val="1120315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F456-3F09-4884-9D2F-56D594D17793}"/>
              </a:ext>
            </a:extLst>
          </p:cNvPr>
          <p:cNvSpPr>
            <a:spLocks noGrp="1"/>
          </p:cNvSpPr>
          <p:nvPr>
            <p:ph type="title"/>
          </p:nvPr>
        </p:nvSpPr>
        <p:spPr>
          <a:xfrm>
            <a:off x="254000" y="381000"/>
            <a:ext cx="11215688" cy="1262063"/>
          </a:xfrm>
        </p:spPr>
        <p:txBody>
          <a:bodyPr/>
          <a:lstStyle/>
          <a:p>
            <a:r>
              <a:rPr lang="en-US" b="1" dirty="0"/>
              <a:t>Marijuana Use</a:t>
            </a:r>
          </a:p>
        </p:txBody>
      </p:sp>
      <p:sp>
        <p:nvSpPr>
          <p:cNvPr id="3" name="Content Placeholder 2">
            <a:extLst>
              <a:ext uri="{FF2B5EF4-FFF2-40B4-BE49-F238E27FC236}">
                <a16:creationId xmlns:a16="http://schemas.microsoft.com/office/drawing/2014/main" id="{0B2DCFEF-5C18-4C2E-AE89-9CFC7015A9B5}"/>
              </a:ext>
            </a:extLst>
          </p:cNvPr>
          <p:cNvSpPr>
            <a:spLocks noGrp="1"/>
          </p:cNvSpPr>
          <p:nvPr>
            <p:ph idx="1"/>
          </p:nvPr>
        </p:nvSpPr>
        <p:spPr>
          <a:xfrm>
            <a:off x="406400" y="1981200"/>
            <a:ext cx="11217275" cy="6189663"/>
          </a:xfrm>
        </p:spPr>
        <p:txBody>
          <a:bodyPr/>
          <a:lstStyle/>
          <a:p>
            <a:pPr fontAlgn="auto">
              <a:spcBef>
                <a:spcPct val="20000"/>
              </a:spcBef>
              <a:spcAft>
                <a:spcPts val="0"/>
              </a:spcAft>
              <a:buClr>
                <a:schemeClr val="accent1"/>
              </a:buClr>
              <a:buFontTx/>
              <a:buChar char="•"/>
              <a:defRPr/>
            </a:pPr>
            <a:r>
              <a:rPr lang="en-US" altLang="en-US" sz="3160" kern="0" dirty="0">
                <a:solidFill>
                  <a:srgbClr val="000000"/>
                </a:solidFill>
                <a:latin typeface="Century Gothic" panose="020B0502020202020204" pitchFamily="34" charset="0"/>
              </a:rPr>
              <a:t>Varies state by state (even recreational use) </a:t>
            </a:r>
          </a:p>
          <a:p>
            <a:pPr marL="0" indent="0" fontAlgn="auto">
              <a:spcBef>
                <a:spcPct val="20000"/>
              </a:spcBef>
              <a:spcAft>
                <a:spcPts val="0"/>
              </a:spcAft>
              <a:buClr>
                <a:schemeClr val="accent1"/>
              </a:buClr>
              <a:buNone/>
              <a:defRPr/>
            </a:pPr>
            <a:endParaRPr lang="en-US" altLang="en-US" sz="3160" kern="0" dirty="0">
              <a:solidFill>
                <a:srgbClr val="000000"/>
              </a:solidFill>
              <a:latin typeface="Century Gothic" panose="020B0502020202020204" pitchFamily="34" charset="0"/>
            </a:endParaRPr>
          </a:p>
          <a:p>
            <a:pPr fontAlgn="auto">
              <a:spcBef>
                <a:spcPct val="20000"/>
              </a:spcBef>
              <a:spcAft>
                <a:spcPts val="0"/>
              </a:spcAft>
              <a:buClr>
                <a:schemeClr val="accent1"/>
              </a:buClr>
              <a:buFontTx/>
              <a:buChar char="•"/>
              <a:defRPr/>
            </a:pPr>
            <a:r>
              <a:rPr lang="en-US" altLang="en-US" sz="3160" kern="0" dirty="0">
                <a:solidFill>
                  <a:srgbClr val="000000"/>
                </a:solidFill>
                <a:latin typeface="Century Gothic" panose="020B0502020202020204" pitchFamily="34" charset="0"/>
              </a:rPr>
              <a:t>ADA and medical marijuana </a:t>
            </a:r>
          </a:p>
          <a:p>
            <a:pPr marL="0" indent="0" fontAlgn="auto">
              <a:spcBef>
                <a:spcPct val="20000"/>
              </a:spcBef>
              <a:spcAft>
                <a:spcPts val="0"/>
              </a:spcAft>
              <a:buClr>
                <a:schemeClr val="accent1"/>
              </a:buClr>
              <a:buNone/>
              <a:defRPr/>
            </a:pPr>
            <a:endParaRPr lang="en-US" altLang="en-US" sz="3160" kern="0" dirty="0">
              <a:solidFill>
                <a:srgbClr val="000000"/>
              </a:solidFill>
              <a:latin typeface="Century Gothic" panose="020B0502020202020204" pitchFamily="34" charset="0"/>
            </a:endParaRPr>
          </a:p>
          <a:p>
            <a:pPr fontAlgn="auto">
              <a:spcBef>
                <a:spcPct val="20000"/>
              </a:spcBef>
              <a:spcAft>
                <a:spcPts val="0"/>
              </a:spcAft>
              <a:buClr>
                <a:schemeClr val="accent1"/>
              </a:buClr>
              <a:buFontTx/>
              <a:buChar char="•"/>
              <a:defRPr/>
            </a:pPr>
            <a:r>
              <a:rPr lang="en-US" altLang="en-US" sz="3160" kern="0" dirty="0">
                <a:solidFill>
                  <a:srgbClr val="000000"/>
                </a:solidFill>
                <a:latin typeface="Century Gothic" panose="020B0502020202020204" pitchFamily="34" charset="0"/>
              </a:rPr>
              <a:t>Currently, in Florida, use of medical marijuana is not protected activity </a:t>
            </a:r>
          </a:p>
          <a:p>
            <a:pPr marL="0" indent="0" fontAlgn="auto">
              <a:spcBef>
                <a:spcPct val="20000"/>
              </a:spcBef>
              <a:spcAft>
                <a:spcPts val="0"/>
              </a:spcAft>
              <a:buClr>
                <a:schemeClr val="accent1"/>
              </a:buClr>
              <a:buNone/>
              <a:defRPr/>
            </a:pPr>
            <a:endParaRPr lang="en-US" altLang="en-US" sz="3160" kern="0" dirty="0">
              <a:solidFill>
                <a:srgbClr val="000000"/>
              </a:solidFill>
              <a:latin typeface="Century Gothic" panose="020B0502020202020204" pitchFamily="34" charset="0"/>
            </a:endParaRPr>
          </a:p>
          <a:p>
            <a:pPr fontAlgn="auto">
              <a:spcBef>
                <a:spcPct val="20000"/>
              </a:spcBef>
              <a:spcAft>
                <a:spcPts val="0"/>
              </a:spcAft>
              <a:buClr>
                <a:schemeClr val="accent1"/>
              </a:buClr>
              <a:buFontTx/>
              <a:buChar char="•"/>
              <a:defRPr/>
            </a:pPr>
            <a:r>
              <a:rPr lang="en-US" altLang="en-US" sz="3160" kern="0" dirty="0">
                <a:solidFill>
                  <a:srgbClr val="000000"/>
                </a:solidFill>
              </a:rPr>
              <a:t>Remote employees or employees who have traveled to a legal state? </a:t>
            </a:r>
            <a:endParaRPr lang="en-US" altLang="en-US" sz="3160" kern="0" dirty="0">
              <a:solidFill>
                <a:srgbClr val="000000"/>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164012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EBE5-2AFF-492F-807E-B7F6542AEB3F}"/>
              </a:ext>
            </a:extLst>
          </p:cNvPr>
          <p:cNvSpPr>
            <a:spLocks noGrp="1"/>
          </p:cNvSpPr>
          <p:nvPr>
            <p:ph type="title"/>
          </p:nvPr>
        </p:nvSpPr>
        <p:spPr>
          <a:xfrm>
            <a:off x="330200" y="381000"/>
            <a:ext cx="11215688" cy="1262063"/>
          </a:xfrm>
        </p:spPr>
        <p:txBody>
          <a:bodyPr/>
          <a:lstStyle/>
          <a:p>
            <a:r>
              <a:rPr lang="en-US" b="1" dirty="0"/>
              <a:t>Public Expression</a:t>
            </a:r>
          </a:p>
        </p:txBody>
      </p:sp>
      <p:sp>
        <p:nvSpPr>
          <p:cNvPr id="3" name="Content Placeholder 2">
            <a:extLst>
              <a:ext uri="{FF2B5EF4-FFF2-40B4-BE49-F238E27FC236}">
                <a16:creationId xmlns:a16="http://schemas.microsoft.com/office/drawing/2014/main" id="{F72EEB1A-342F-4060-B528-98357D729D68}"/>
              </a:ext>
            </a:extLst>
          </p:cNvPr>
          <p:cNvSpPr>
            <a:spLocks noGrp="1"/>
          </p:cNvSpPr>
          <p:nvPr>
            <p:ph idx="1"/>
          </p:nvPr>
        </p:nvSpPr>
        <p:spPr>
          <a:xfrm>
            <a:off x="558800" y="1905000"/>
            <a:ext cx="11887200" cy="6342063"/>
          </a:xfrm>
        </p:spPr>
        <p:txBody>
          <a:bodyPr>
            <a:normAutofit fontScale="70000" lnSpcReduction="20000"/>
          </a:bodyPr>
          <a:lstStyle/>
          <a:p>
            <a:pPr marL="0" indent="0" defTabSz="975345" fontAlgn="auto">
              <a:spcBef>
                <a:spcPct val="20000"/>
              </a:spcBef>
              <a:spcAft>
                <a:spcPts val="853"/>
              </a:spcAft>
              <a:buClr>
                <a:schemeClr val="accent1"/>
              </a:buClr>
              <a:buNone/>
              <a:defRPr/>
            </a:pPr>
            <a:r>
              <a:rPr lang="en-US" altLang="en-US" sz="4100" dirty="0">
                <a:solidFill>
                  <a:srgbClr val="000000"/>
                </a:solidFill>
              </a:rPr>
              <a:t>Apply a balancing test to weigh the employer’s interest in providing efficient public service against the employee’s interest in making the speech/expression</a:t>
            </a:r>
          </a:p>
          <a:p>
            <a:pPr marL="0" indent="0" defTabSz="975345" fontAlgn="auto">
              <a:spcBef>
                <a:spcPct val="20000"/>
              </a:spcBef>
              <a:spcAft>
                <a:spcPts val="853"/>
              </a:spcAft>
              <a:buClr>
                <a:schemeClr val="accent1"/>
              </a:buClr>
              <a:buNone/>
              <a:defRPr/>
            </a:pPr>
            <a:endParaRPr lang="en-US" altLang="en-US" sz="4100" dirty="0">
              <a:solidFill>
                <a:srgbClr val="000000"/>
              </a:solidFill>
            </a:endParaRPr>
          </a:p>
          <a:p>
            <a:pPr marL="0" indent="0" defTabSz="975345" fontAlgn="auto">
              <a:spcBef>
                <a:spcPct val="20000"/>
              </a:spcBef>
              <a:spcAft>
                <a:spcPts val="853"/>
              </a:spcAft>
              <a:buClr>
                <a:schemeClr val="accent1"/>
              </a:buClr>
              <a:buNone/>
              <a:defRPr/>
            </a:pPr>
            <a:r>
              <a:rPr lang="en-US" altLang="en-US" sz="4100" dirty="0">
                <a:solidFill>
                  <a:schemeClr val="accent1"/>
                </a:solidFill>
                <a:latin typeface="Century Gothic" panose="020B0502020202020204" pitchFamily="34" charset="0"/>
              </a:rPr>
              <a:t>Questions: </a:t>
            </a:r>
          </a:p>
          <a:p>
            <a:pPr marL="0" indent="0" defTabSz="975345" fontAlgn="auto">
              <a:spcBef>
                <a:spcPct val="20000"/>
              </a:spcBef>
              <a:spcAft>
                <a:spcPts val="853"/>
              </a:spcAft>
              <a:buClr>
                <a:schemeClr val="accent1"/>
              </a:buClr>
              <a:buNone/>
              <a:defRPr/>
            </a:pPr>
            <a:r>
              <a:rPr lang="en-US" altLang="en-US" sz="4100" dirty="0">
                <a:solidFill>
                  <a:srgbClr val="000000"/>
                </a:solidFill>
                <a:latin typeface="Century Gothic" panose="020B0502020202020204" pitchFamily="34" charset="0"/>
              </a:rPr>
              <a:t>1. Is their speech or expression a matter of public concern or a private issue? </a:t>
            </a:r>
          </a:p>
          <a:p>
            <a:pPr marL="0" indent="0" defTabSz="975345" fontAlgn="auto">
              <a:spcBef>
                <a:spcPct val="20000"/>
              </a:spcBef>
              <a:spcAft>
                <a:spcPts val="853"/>
              </a:spcAft>
              <a:buClr>
                <a:schemeClr val="accent1"/>
              </a:buClr>
              <a:buNone/>
              <a:defRPr/>
            </a:pPr>
            <a:r>
              <a:rPr lang="en-US" altLang="en-US" sz="4100" dirty="0">
                <a:solidFill>
                  <a:srgbClr val="000000"/>
                </a:solidFill>
                <a:latin typeface="Century Gothic" panose="020B0502020202020204" pitchFamily="34" charset="0"/>
              </a:rPr>
              <a:t>2. Is there a real/material connection between the conduct and the workplace? </a:t>
            </a:r>
          </a:p>
          <a:p>
            <a:pPr marL="0" indent="0" defTabSz="975345" fontAlgn="auto">
              <a:spcBef>
                <a:spcPct val="20000"/>
              </a:spcBef>
              <a:spcAft>
                <a:spcPts val="853"/>
              </a:spcAft>
              <a:buClr>
                <a:schemeClr val="accent1"/>
              </a:buClr>
              <a:buNone/>
              <a:defRPr/>
            </a:pPr>
            <a:r>
              <a:rPr lang="en-US" altLang="en-US" sz="4100" dirty="0">
                <a:solidFill>
                  <a:srgbClr val="000000"/>
                </a:solidFill>
                <a:latin typeface="Century Gothic" panose="020B0502020202020204" pitchFamily="34" charset="0"/>
              </a:rPr>
              <a:t>3. Is the speech a substantial reason for the discipline or discharge? </a:t>
            </a:r>
          </a:p>
          <a:p>
            <a:pPr marL="0" indent="0" defTabSz="975345" fontAlgn="auto">
              <a:spcBef>
                <a:spcPct val="20000"/>
              </a:spcBef>
              <a:spcAft>
                <a:spcPts val="853"/>
              </a:spcAft>
              <a:buClr>
                <a:schemeClr val="accent1"/>
              </a:buClr>
              <a:buNone/>
              <a:defRPr/>
            </a:pPr>
            <a:r>
              <a:rPr lang="en-US" altLang="en-US" sz="4100" dirty="0">
                <a:solidFill>
                  <a:srgbClr val="000000"/>
                </a:solidFill>
                <a:latin typeface="Century Gothic" panose="020B0502020202020204" pitchFamily="34" charset="0"/>
              </a:rPr>
              <a:t>3. Would the same decision have been made in the absence of protected conduct? </a:t>
            </a:r>
          </a:p>
          <a:p>
            <a:endParaRPr lang="en-US" dirty="0"/>
          </a:p>
        </p:txBody>
      </p:sp>
    </p:spTree>
    <p:extLst>
      <p:ext uri="{BB962C8B-B14F-4D97-AF65-F5344CB8AC3E}">
        <p14:creationId xmlns:p14="http://schemas.microsoft.com/office/powerpoint/2010/main" val="1953082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3308-BB4D-42B6-BA61-D9178E2531D5}"/>
              </a:ext>
            </a:extLst>
          </p:cNvPr>
          <p:cNvSpPr>
            <a:spLocks noGrp="1"/>
          </p:cNvSpPr>
          <p:nvPr>
            <p:ph type="title"/>
          </p:nvPr>
        </p:nvSpPr>
        <p:spPr/>
        <p:txBody>
          <a:bodyPr>
            <a:normAutofit/>
          </a:bodyPr>
          <a:lstStyle/>
          <a:p>
            <a:r>
              <a:rPr lang="en-US" b="1" dirty="0"/>
              <a:t>Purely Personal Communication</a:t>
            </a:r>
          </a:p>
        </p:txBody>
      </p:sp>
      <p:sp>
        <p:nvSpPr>
          <p:cNvPr id="3" name="Content Placeholder 2">
            <a:extLst>
              <a:ext uri="{FF2B5EF4-FFF2-40B4-BE49-F238E27FC236}">
                <a16:creationId xmlns:a16="http://schemas.microsoft.com/office/drawing/2014/main" id="{FADA4F53-D53E-4B39-BED5-A08758253F87}"/>
              </a:ext>
            </a:extLst>
          </p:cNvPr>
          <p:cNvSpPr>
            <a:spLocks noGrp="1"/>
          </p:cNvSpPr>
          <p:nvPr>
            <p:ph idx="1"/>
          </p:nvPr>
        </p:nvSpPr>
        <p:spPr>
          <a:xfrm>
            <a:off x="635000" y="2286000"/>
            <a:ext cx="11217275" cy="6189663"/>
          </a:xfrm>
        </p:spPr>
        <p:txBody>
          <a:bodyPr/>
          <a:lstStyle/>
          <a:p>
            <a:r>
              <a:rPr lang="en-US" dirty="0"/>
              <a:t>A nurse of a public hospital is pulled over and issued a speeding ticket.  She tells the officer she “hopes to never have him as a patient.”  The hospital fires her.  </a:t>
            </a:r>
            <a:r>
              <a:rPr lang="en-US" b="1" dirty="0"/>
              <a:t>Does she have a First Amendment claim</a:t>
            </a:r>
            <a:r>
              <a:rPr lang="en-US" dirty="0"/>
              <a:t>?</a:t>
            </a:r>
          </a:p>
          <a:p>
            <a:pPr lvl="1"/>
            <a:r>
              <a:rPr lang="en-US" dirty="0"/>
              <a:t>No.  The speech reflects a purely personal dispute, not a matter of public concern.  </a:t>
            </a:r>
          </a:p>
          <a:p>
            <a:pPr lvl="1"/>
            <a:r>
              <a:rPr lang="en-US" i="1" dirty="0"/>
              <a:t>Leverington v. City of Colorado Springs</a:t>
            </a:r>
          </a:p>
          <a:p>
            <a:endParaRPr lang="en-US" dirty="0"/>
          </a:p>
        </p:txBody>
      </p:sp>
    </p:spTree>
    <p:extLst>
      <p:ext uri="{BB962C8B-B14F-4D97-AF65-F5344CB8AC3E}">
        <p14:creationId xmlns:p14="http://schemas.microsoft.com/office/powerpoint/2010/main" val="91664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58B25-7755-48DA-85BF-1E0B26C0C978}"/>
              </a:ext>
            </a:extLst>
          </p:cNvPr>
          <p:cNvSpPr>
            <a:spLocks noGrp="1"/>
          </p:cNvSpPr>
          <p:nvPr>
            <p:ph idx="1"/>
          </p:nvPr>
        </p:nvSpPr>
        <p:spPr>
          <a:xfrm>
            <a:off x="482600" y="2057400"/>
            <a:ext cx="11628437" cy="6189663"/>
          </a:xfrm>
        </p:spPr>
        <p:txBody>
          <a:bodyPr/>
          <a:lstStyle/>
          <a:p>
            <a:r>
              <a:rPr lang="en-US" dirty="0"/>
              <a:t>Deputy sheriffs engaged in consensual sexual activity that was recorded and made available to paying customers online.  Their faces were shown, but all activity was lawful.  They were terminated after the County learned about the online videos from an anonymous complaint.  </a:t>
            </a:r>
            <a:r>
              <a:rPr lang="en-US" b="1" dirty="0"/>
              <a:t>Do they have a First Amendment claim</a:t>
            </a:r>
            <a:r>
              <a:rPr lang="en-US" dirty="0"/>
              <a:t>? </a:t>
            </a:r>
          </a:p>
          <a:p>
            <a:pPr lvl="1"/>
            <a:r>
              <a:rPr lang="en-US" dirty="0"/>
              <a:t>No.  The expression was not a matter of public concern and was detrimental to the reputation of the Sheriff’s Office.</a:t>
            </a:r>
          </a:p>
          <a:p>
            <a:pPr lvl="1"/>
            <a:r>
              <a:rPr lang="en-US" i="1" dirty="0"/>
              <a:t>Thaeter v. Palm Beach County Sheriff’s Office</a:t>
            </a:r>
          </a:p>
          <a:p>
            <a:pPr marL="0" indent="0">
              <a:buNone/>
            </a:pPr>
            <a:endParaRPr lang="en-US" dirty="0"/>
          </a:p>
        </p:txBody>
      </p:sp>
      <p:sp>
        <p:nvSpPr>
          <p:cNvPr id="4" name="Title 1">
            <a:extLst>
              <a:ext uri="{FF2B5EF4-FFF2-40B4-BE49-F238E27FC236}">
                <a16:creationId xmlns:a16="http://schemas.microsoft.com/office/drawing/2014/main" id="{699543A4-38B7-4BE1-AFD3-E3406481B34B}"/>
              </a:ext>
            </a:extLst>
          </p:cNvPr>
          <p:cNvSpPr>
            <a:spLocks noGrp="1"/>
          </p:cNvSpPr>
          <p:nvPr>
            <p:ph type="title"/>
          </p:nvPr>
        </p:nvSpPr>
        <p:spPr>
          <a:xfrm>
            <a:off x="276225" y="533400"/>
            <a:ext cx="11215688" cy="1262063"/>
          </a:xfrm>
        </p:spPr>
        <p:txBody>
          <a:bodyPr>
            <a:normAutofit fontScale="90000"/>
          </a:bodyPr>
          <a:lstStyle/>
          <a:p>
            <a:r>
              <a:rPr lang="en-US" b="1" dirty="0"/>
              <a:t>Detrimental to the Employer’s Reputation</a:t>
            </a:r>
          </a:p>
        </p:txBody>
      </p:sp>
    </p:spTree>
    <p:extLst>
      <p:ext uri="{BB962C8B-B14F-4D97-AF65-F5344CB8AC3E}">
        <p14:creationId xmlns:p14="http://schemas.microsoft.com/office/powerpoint/2010/main" val="1831178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390D-44FF-49D5-8B37-4D555DEAF656}"/>
              </a:ext>
            </a:extLst>
          </p:cNvPr>
          <p:cNvSpPr>
            <a:spLocks noGrp="1"/>
          </p:cNvSpPr>
          <p:nvPr>
            <p:ph type="title"/>
          </p:nvPr>
        </p:nvSpPr>
        <p:spPr>
          <a:xfrm>
            <a:off x="330200" y="304800"/>
            <a:ext cx="11215688" cy="1262063"/>
          </a:xfrm>
        </p:spPr>
        <p:txBody>
          <a:bodyPr/>
          <a:lstStyle/>
          <a:p>
            <a:r>
              <a:rPr lang="en-US" b="1" dirty="0"/>
              <a:t>Speech is of Public Importance  </a:t>
            </a:r>
          </a:p>
        </p:txBody>
      </p:sp>
      <p:sp>
        <p:nvSpPr>
          <p:cNvPr id="3" name="Content Placeholder 2">
            <a:extLst>
              <a:ext uri="{FF2B5EF4-FFF2-40B4-BE49-F238E27FC236}">
                <a16:creationId xmlns:a16="http://schemas.microsoft.com/office/drawing/2014/main" id="{E3D87788-1A36-46D5-999E-1022A8182B11}"/>
              </a:ext>
            </a:extLst>
          </p:cNvPr>
          <p:cNvSpPr>
            <a:spLocks noGrp="1"/>
          </p:cNvSpPr>
          <p:nvPr>
            <p:ph idx="1"/>
          </p:nvPr>
        </p:nvSpPr>
        <p:spPr>
          <a:xfrm>
            <a:off x="635000" y="1981200"/>
            <a:ext cx="11658600" cy="6189663"/>
          </a:xfrm>
        </p:spPr>
        <p:txBody>
          <a:bodyPr>
            <a:normAutofit lnSpcReduction="10000"/>
          </a:bodyPr>
          <a:lstStyle/>
          <a:p>
            <a:r>
              <a:rPr lang="en-US" dirty="0"/>
              <a:t>Director of Solid Waste Dept. appeared at board meeting. During public comment period, he criticized the decision to increase the solid waste disposal fee and to privatize waste collection.  He stated, in part, that the decisions would harm the community and senior citizens.  He also called the commissioner a “liar” and a “big liar.”  He was terminated. </a:t>
            </a:r>
            <a:r>
              <a:rPr lang="en-US" b="1" dirty="0"/>
              <a:t>Was his speech protected by the First Amendment?</a:t>
            </a:r>
          </a:p>
          <a:p>
            <a:pPr lvl="1"/>
            <a:r>
              <a:rPr lang="en-US" dirty="0"/>
              <a:t>Yes. The “main thrust” of his speech was of public importance.</a:t>
            </a:r>
          </a:p>
          <a:p>
            <a:pPr lvl="1"/>
            <a:r>
              <a:rPr lang="en-US" i="1" dirty="0"/>
              <a:t>Brown v. Greene County Com’n.</a:t>
            </a:r>
          </a:p>
          <a:p>
            <a:endParaRPr lang="en-US" dirty="0"/>
          </a:p>
        </p:txBody>
      </p:sp>
    </p:spTree>
    <p:extLst>
      <p:ext uri="{BB962C8B-B14F-4D97-AF65-F5344CB8AC3E}">
        <p14:creationId xmlns:p14="http://schemas.microsoft.com/office/powerpoint/2010/main" val="2644650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0C1C-FCF0-427A-8E35-7C4766C2F779}"/>
              </a:ext>
            </a:extLst>
          </p:cNvPr>
          <p:cNvSpPr>
            <a:spLocks noGrp="1"/>
          </p:cNvSpPr>
          <p:nvPr>
            <p:ph type="title"/>
          </p:nvPr>
        </p:nvSpPr>
        <p:spPr>
          <a:xfrm>
            <a:off x="330200" y="304800"/>
            <a:ext cx="11215688" cy="1262063"/>
          </a:xfrm>
        </p:spPr>
        <p:txBody>
          <a:bodyPr/>
          <a:lstStyle/>
          <a:p>
            <a:r>
              <a:rPr lang="en-US" b="1" dirty="0"/>
              <a:t>Social Media</a:t>
            </a:r>
          </a:p>
        </p:txBody>
      </p:sp>
      <p:sp>
        <p:nvSpPr>
          <p:cNvPr id="3" name="Content Placeholder 2">
            <a:extLst>
              <a:ext uri="{FF2B5EF4-FFF2-40B4-BE49-F238E27FC236}">
                <a16:creationId xmlns:a16="http://schemas.microsoft.com/office/drawing/2014/main" id="{D1E89724-59F9-405F-8968-611E57DE5EA8}"/>
              </a:ext>
            </a:extLst>
          </p:cNvPr>
          <p:cNvSpPr>
            <a:spLocks noGrp="1"/>
          </p:cNvSpPr>
          <p:nvPr>
            <p:ph idx="1"/>
          </p:nvPr>
        </p:nvSpPr>
        <p:spPr>
          <a:xfrm>
            <a:off x="635000" y="2057400"/>
            <a:ext cx="11217275" cy="6189663"/>
          </a:xfrm>
        </p:spPr>
        <p:txBody>
          <a:bodyPr>
            <a:normAutofit lnSpcReduction="10000"/>
          </a:bodyPr>
          <a:lstStyle/>
          <a:p>
            <a:r>
              <a:rPr lang="en-US" dirty="0"/>
              <a:t>An Assistant Finance Director at a local county government was terminated for his Facebook posting about a new state attorney’s decision to not seek the death penalty. He posted that she “should be tarred and feathered if not hung from a tree” and that “she should get the death penalty.” </a:t>
            </a:r>
            <a:r>
              <a:rPr lang="en-US" b="1" dirty="0"/>
              <a:t>Was his speech protected by the First Amendment? </a:t>
            </a:r>
          </a:p>
          <a:p>
            <a:pPr lvl="1"/>
            <a:r>
              <a:rPr lang="en-US" dirty="0"/>
              <a:t>No, his speech clearly interfered with the operation of the office and damaged the credibility of the department.  </a:t>
            </a:r>
          </a:p>
          <a:p>
            <a:pPr lvl="1"/>
            <a:r>
              <a:rPr lang="en-US" dirty="0"/>
              <a:t>Although the posts were on a matter of public concern, the employer’s interest in carrying out its functions outweighed the employee’s interest in the speech. </a:t>
            </a:r>
          </a:p>
        </p:txBody>
      </p:sp>
    </p:spTree>
    <p:extLst>
      <p:ext uri="{BB962C8B-B14F-4D97-AF65-F5344CB8AC3E}">
        <p14:creationId xmlns:p14="http://schemas.microsoft.com/office/powerpoint/2010/main" val="409328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265689" y="629266"/>
            <a:ext cx="10788634" cy="117462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7" rIns="73152" bIns="36577" numCol="1" rtlCol="0" anchor="t" anchorCtr="0" compatLnSpc="1">
            <a:prstTxWarp prst="textNoShape">
              <a:avLst/>
            </a:prstTxWarp>
            <a:noAutofit/>
          </a:bodyPr>
          <a:lstStyle/>
          <a:p>
            <a:r>
              <a:rPr lang="en-US" altLang="en-US" b="1" dirty="0"/>
              <a:t>Importance of Good Hiring Practices</a:t>
            </a:r>
          </a:p>
        </p:txBody>
      </p:sp>
      <p:sp>
        <p:nvSpPr>
          <p:cNvPr id="143363" name="Rectangle 3"/>
          <p:cNvSpPr>
            <a:spLocks noGrp="1" noChangeArrowheads="1"/>
          </p:cNvSpPr>
          <p:nvPr>
            <p:ph type="body" idx="1"/>
          </p:nvPr>
        </p:nvSpPr>
        <p:spPr bwMode="auto">
          <a:xfrm>
            <a:off x="601296" y="2013646"/>
            <a:ext cx="11920904" cy="586980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7" rIns="73152" bIns="36577" numCol="1" rtlCol="0" anchor="t" anchorCtr="0" compatLnSpc="1">
            <a:prstTxWarp prst="textNoShape">
              <a:avLst/>
            </a:prstTxWarp>
            <a:noAutofit/>
          </a:bodyPr>
          <a:lstStyle/>
          <a:p>
            <a:pPr>
              <a:lnSpc>
                <a:spcPct val="90000"/>
              </a:lnSpc>
            </a:pPr>
            <a:r>
              <a:rPr lang="en-US" altLang="en-US" sz="3129" dirty="0"/>
              <a:t>Costs time and money</a:t>
            </a:r>
          </a:p>
          <a:p>
            <a:pPr>
              <a:lnSpc>
                <a:spcPct val="90000"/>
              </a:lnSpc>
            </a:pPr>
            <a:r>
              <a:rPr lang="en-US" altLang="en-US" sz="3129" dirty="0"/>
              <a:t>Unqualified employees</a:t>
            </a:r>
          </a:p>
          <a:p>
            <a:pPr>
              <a:lnSpc>
                <a:spcPct val="90000"/>
              </a:lnSpc>
            </a:pPr>
            <a:r>
              <a:rPr lang="en-US" altLang="en-US" sz="3129" dirty="0"/>
              <a:t>Civil liability</a:t>
            </a:r>
          </a:p>
          <a:p>
            <a:pPr>
              <a:lnSpc>
                <a:spcPct val="90000"/>
              </a:lnSpc>
            </a:pPr>
            <a:r>
              <a:rPr lang="en-US" altLang="en-US" sz="3129" dirty="0"/>
              <a:t>Harassment and discrimination</a:t>
            </a:r>
          </a:p>
          <a:p>
            <a:pPr>
              <a:lnSpc>
                <a:spcPct val="90000"/>
              </a:lnSpc>
            </a:pPr>
            <a:r>
              <a:rPr lang="en-US" altLang="en-US" sz="3129" dirty="0"/>
              <a:t>Theft or property damage</a:t>
            </a:r>
          </a:p>
          <a:p>
            <a:pPr>
              <a:lnSpc>
                <a:spcPct val="90000"/>
              </a:lnSpc>
            </a:pPr>
            <a:r>
              <a:rPr lang="en-US" altLang="en-US" sz="3129" dirty="0"/>
              <a:t>Diminished morale</a:t>
            </a:r>
          </a:p>
          <a:p>
            <a:pPr>
              <a:lnSpc>
                <a:spcPct val="90000"/>
              </a:lnSpc>
            </a:pPr>
            <a:r>
              <a:rPr lang="en-US" altLang="en-US" sz="3129" dirty="0"/>
              <a:t>Employee retention</a:t>
            </a:r>
          </a:p>
          <a:p>
            <a:pPr marL="0" indent="0">
              <a:lnSpc>
                <a:spcPct val="90000"/>
              </a:lnSpc>
              <a:buNone/>
            </a:pPr>
            <a:endParaRPr lang="en-US" altLang="en-US" sz="3129" dirty="0"/>
          </a:p>
          <a:p>
            <a:pPr marL="0" indent="0">
              <a:lnSpc>
                <a:spcPct val="90000"/>
              </a:lnSpc>
              <a:buNone/>
            </a:pPr>
            <a:r>
              <a:rPr lang="en-US" altLang="en-US" sz="3129" dirty="0"/>
              <a:t>The best and only opportunity to “preview” an applicant</a:t>
            </a:r>
          </a:p>
        </p:txBody>
      </p:sp>
    </p:spTree>
    <p:extLst>
      <p:ext uri="{BB962C8B-B14F-4D97-AF65-F5344CB8AC3E}">
        <p14:creationId xmlns:p14="http://schemas.microsoft.com/office/powerpoint/2010/main" val="3863945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2B8C-F028-4F7C-A68B-3C8B292FFD5B}"/>
              </a:ext>
            </a:extLst>
          </p:cNvPr>
          <p:cNvSpPr>
            <a:spLocks noGrp="1"/>
          </p:cNvSpPr>
          <p:nvPr>
            <p:ph type="title"/>
          </p:nvPr>
        </p:nvSpPr>
        <p:spPr>
          <a:xfrm>
            <a:off x="254000" y="304800"/>
            <a:ext cx="11215688" cy="1262063"/>
          </a:xfrm>
        </p:spPr>
        <p:txBody>
          <a:bodyPr/>
          <a:lstStyle/>
          <a:p>
            <a:endParaRPr lang="en-US" dirty="0"/>
          </a:p>
        </p:txBody>
      </p:sp>
      <p:sp>
        <p:nvSpPr>
          <p:cNvPr id="3" name="Content Placeholder 2">
            <a:extLst>
              <a:ext uri="{FF2B5EF4-FFF2-40B4-BE49-F238E27FC236}">
                <a16:creationId xmlns:a16="http://schemas.microsoft.com/office/drawing/2014/main" id="{B02392FC-903B-4336-8B12-E07AC641805D}"/>
              </a:ext>
            </a:extLst>
          </p:cNvPr>
          <p:cNvSpPr>
            <a:spLocks noGrp="1"/>
          </p:cNvSpPr>
          <p:nvPr>
            <p:ph idx="1"/>
          </p:nvPr>
        </p:nvSpPr>
        <p:spPr>
          <a:xfrm>
            <a:off x="558800" y="1981200"/>
            <a:ext cx="11217275" cy="6189663"/>
          </a:xfrm>
        </p:spPr>
        <p:txBody>
          <a:bodyPr/>
          <a:lstStyle/>
          <a:p>
            <a:r>
              <a:rPr lang="en-US" dirty="0"/>
              <a:t>Moonlighting – </a:t>
            </a:r>
          </a:p>
          <a:p>
            <a:pPr lvl="1"/>
            <a:r>
              <a:rPr lang="en-US" dirty="0"/>
              <a:t>When employees work multiple jobs OR</a:t>
            </a:r>
          </a:p>
          <a:p>
            <a:pPr lvl="1"/>
            <a:r>
              <a:rPr lang="en-US" dirty="0"/>
              <a:t>Run a personal business in addition to their primary job</a:t>
            </a:r>
          </a:p>
          <a:p>
            <a:r>
              <a:rPr lang="en-US" dirty="0"/>
              <a:t>Gig Economy – </a:t>
            </a:r>
          </a:p>
          <a:p>
            <a:pPr lvl="1"/>
            <a:r>
              <a:rPr lang="en-US" dirty="0"/>
              <a:t>Independent workers paid to perform discrete tasks or services (‘gigs’) for businesses</a:t>
            </a:r>
          </a:p>
          <a:p>
            <a:pPr lvl="1"/>
            <a:r>
              <a:rPr lang="en-US" dirty="0"/>
              <a:t>Multiple income streams in addition to primary employment</a:t>
            </a:r>
          </a:p>
          <a:p>
            <a:pPr lvl="1"/>
            <a:r>
              <a:rPr lang="en-US" dirty="0"/>
              <a:t>Digital platforms directly connect the gig workers to the consumer</a:t>
            </a:r>
          </a:p>
        </p:txBody>
      </p:sp>
    </p:spTree>
    <p:extLst>
      <p:ext uri="{BB962C8B-B14F-4D97-AF65-F5344CB8AC3E}">
        <p14:creationId xmlns:p14="http://schemas.microsoft.com/office/powerpoint/2010/main" val="3265486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Times New Roman" panose="02020603050405020304" pitchFamily="18" charset="0"/>
              </a:defRPr>
            </a:lvl1pPr>
            <a:lvl2pPr marL="1056623" indent="-406394">
              <a:defRPr>
                <a:solidFill>
                  <a:schemeClr val="tx1"/>
                </a:solidFill>
                <a:latin typeface="Arial" panose="020B0604020202020204" pitchFamily="34" charset="0"/>
                <a:cs typeface="Times New Roman" panose="02020603050405020304" pitchFamily="18" charset="0"/>
              </a:defRPr>
            </a:lvl2pPr>
            <a:lvl3pPr marL="1625575" indent="-325115">
              <a:defRPr>
                <a:solidFill>
                  <a:schemeClr val="tx1"/>
                </a:solidFill>
                <a:latin typeface="Arial" panose="020B0604020202020204" pitchFamily="34" charset="0"/>
                <a:cs typeface="Times New Roman" panose="02020603050405020304" pitchFamily="18" charset="0"/>
              </a:defRPr>
            </a:lvl3pPr>
            <a:lvl4pPr marL="2275804" indent="-325115">
              <a:defRPr>
                <a:solidFill>
                  <a:schemeClr val="tx1"/>
                </a:solidFill>
                <a:latin typeface="Arial" panose="020B0604020202020204" pitchFamily="34" charset="0"/>
                <a:cs typeface="Times New Roman" panose="02020603050405020304" pitchFamily="18" charset="0"/>
              </a:defRPr>
            </a:lvl4pPr>
            <a:lvl5pPr marL="2926034" indent="-325115">
              <a:defRPr>
                <a:solidFill>
                  <a:schemeClr val="tx1"/>
                </a:solidFill>
                <a:latin typeface="Arial" panose="020B0604020202020204" pitchFamily="34" charset="0"/>
                <a:cs typeface="Times New Roman" panose="02020603050405020304" pitchFamily="18" charset="0"/>
              </a:defRPr>
            </a:lvl5pPr>
            <a:lvl6pPr marL="3576264" indent="-325115"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4226494" indent="-325115"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4876724" indent="-325115"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5526954" indent="-325115"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defRPr/>
            </a:pPr>
            <a:fld id="{AFE133A5-A0BB-464F-B044-2E984A07C507}" type="slidenum">
              <a:rPr lang="en-US" altLang="en-US"/>
              <a:pPr>
                <a:defRPr/>
              </a:pPr>
              <a:t>41</a:t>
            </a:fld>
            <a:endParaRPr lang="en-US" altLang="en-US" dirty="0"/>
          </a:p>
        </p:txBody>
      </p:sp>
      <p:sp>
        <p:nvSpPr>
          <p:cNvPr id="324612" name="Rectangle 1"/>
          <p:cNvSpPr>
            <a:spLocks noChangeArrowheads="1"/>
          </p:cNvSpPr>
          <p:nvPr/>
        </p:nvSpPr>
        <p:spPr bwMode="auto">
          <a:xfrm>
            <a:off x="180451" y="525463"/>
            <a:ext cx="854913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1pPr>
            <a:lvl2pPr marL="742950" indent="-28575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2pPr>
            <a:lvl3pPr marL="1143000" indent="-22860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3pPr>
            <a:lvl4pPr marL="1600200" indent="-22860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4pPr>
            <a:lvl5pPr marL="2057400" indent="-228600">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5pPr>
            <a:lvl6pPr marL="25146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6pPr>
            <a:lvl7pPr marL="29718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7pPr>
            <a:lvl8pPr marL="34290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8pPr>
            <a:lvl9pPr marL="3886200" indent="-228600" eaLnBrk="0" fontAlgn="base" hangingPunct="0">
              <a:spcBef>
                <a:spcPct val="0"/>
              </a:spcBef>
              <a:spcAft>
                <a:spcPct val="0"/>
              </a:spcAft>
              <a:defRPr sz="3800">
                <a:solidFill>
                  <a:srgbClr val="000000"/>
                </a:solidFill>
                <a:latin typeface="Arial Unicode MS" panose="020B0604020202020204" pitchFamily="34" charset="-128"/>
                <a:ea typeface="ヒラギノ明朝 ProN W3" pitchFamily="-103" charset="-128"/>
                <a:sym typeface="Arial Unicode MS" panose="020B0604020202020204" pitchFamily="34" charset="-128"/>
              </a:defRPr>
            </a:lvl9pPr>
          </a:lstStyle>
          <a:p>
            <a:pPr defTabSz="975345" fontAlgn="auto">
              <a:spcAft>
                <a:spcPts val="0"/>
              </a:spcAft>
              <a:defRPr/>
            </a:pPr>
            <a:r>
              <a:rPr lang="en-US" altLang="en-US" sz="5120" b="1" dirty="0">
                <a:solidFill>
                  <a:srgbClr val="9A0A25"/>
                </a:solidFill>
                <a:latin typeface="Century Gothic" panose="020B0502020202020204" pitchFamily="34" charset="0"/>
                <a:ea typeface="+mj-ea"/>
                <a:cs typeface="+mj-cs"/>
              </a:rPr>
              <a:t>When can you discipline? </a:t>
            </a:r>
          </a:p>
        </p:txBody>
      </p:sp>
      <p:sp>
        <p:nvSpPr>
          <p:cNvPr id="8" name="Text Box 3">
            <a:extLst>
              <a:ext uri="{FF2B5EF4-FFF2-40B4-BE49-F238E27FC236}">
                <a16:creationId xmlns:a16="http://schemas.microsoft.com/office/drawing/2014/main" id="{175CADD8-BA09-4724-B249-7403F6A37AAF}"/>
              </a:ext>
            </a:extLst>
          </p:cNvPr>
          <p:cNvSpPr txBox="1">
            <a:spLocks noChangeArrowheads="1"/>
          </p:cNvSpPr>
          <p:nvPr/>
        </p:nvSpPr>
        <p:spPr bwMode="auto">
          <a:xfrm>
            <a:off x="558800" y="1905000"/>
            <a:ext cx="11560175" cy="640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defRPr>
                <a:solidFill>
                  <a:schemeClr val="tx1"/>
                </a:solidFill>
                <a:latin typeface="Arial" panose="020B0604020202020204" pitchFamily="34" charset="0"/>
                <a:cs typeface="Times New Roman" panose="02020603050405020304" pitchFamily="18" charset="0"/>
              </a:defRPr>
            </a:lvl1pPr>
            <a:lvl2pPr marL="914400" indent="-457200">
              <a:defRPr>
                <a:solidFill>
                  <a:schemeClr val="tx1"/>
                </a:solidFill>
                <a:latin typeface="Arial" panose="020B0604020202020204" pitchFamily="34" charset="0"/>
                <a:cs typeface="Times New Roman" panose="02020603050405020304" pitchFamily="18" charset="0"/>
              </a:defRPr>
            </a:lvl2pPr>
            <a:lvl3pPr marL="1371600" indent="-342900">
              <a:defRPr>
                <a:solidFill>
                  <a:schemeClr val="tx1"/>
                </a:solidFill>
                <a:latin typeface="Arial" panose="020B0604020202020204" pitchFamily="34" charset="0"/>
                <a:cs typeface="Times New Roman" panose="02020603050405020304" pitchFamily="18" charset="0"/>
              </a:defRPr>
            </a:lvl3pPr>
            <a:lvl4pPr marL="1828800" indent="-342900">
              <a:defRPr>
                <a:solidFill>
                  <a:schemeClr val="tx1"/>
                </a:solidFill>
                <a:latin typeface="Arial" panose="020B0604020202020204" pitchFamily="34" charset="0"/>
                <a:cs typeface="Times New Roman" panose="02020603050405020304" pitchFamily="18" charset="0"/>
              </a:defRPr>
            </a:lvl4pPr>
            <a:lvl5pPr marL="2286000" indent="-342900">
              <a:defRPr>
                <a:solidFill>
                  <a:schemeClr val="tx1"/>
                </a:solidFill>
                <a:latin typeface="Arial" panose="020B0604020202020204" pitchFamily="34" charset="0"/>
                <a:cs typeface="Times New Roman" panose="02020603050405020304" pitchFamily="18" charset="0"/>
              </a:defRPr>
            </a:lvl5pPr>
            <a:lvl6pPr marL="2743200" indent="-3429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3200400" indent="-3429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657600" indent="-3429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4114800" indent="-3429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marL="0" indent="0" eaLnBrk="1" fontAlgn="auto" hangingPunct="1">
              <a:spcBef>
                <a:spcPct val="20000"/>
              </a:spcBef>
              <a:spcAft>
                <a:spcPts val="0"/>
              </a:spcAft>
              <a:buClr>
                <a:schemeClr val="accent1"/>
              </a:buClr>
              <a:defRPr/>
            </a:pPr>
            <a:r>
              <a:rPr lang="en-US" altLang="en-US" sz="2560" kern="0" dirty="0">
                <a:solidFill>
                  <a:srgbClr val="000000"/>
                </a:solidFill>
                <a:latin typeface="Century Gothic" panose="020B0502020202020204" pitchFamily="34" charset="0"/>
              </a:rPr>
              <a:t>Default: At-will employees may work for another employer during non-work hours</a:t>
            </a:r>
          </a:p>
          <a:p>
            <a:pPr marL="0" indent="0" eaLnBrk="1" fontAlgn="auto" hangingPunct="1">
              <a:spcBef>
                <a:spcPct val="20000"/>
              </a:spcBef>
              <a:spcAft>
                <a:spcPts val="0"/>
              </a:spcAft>
              <a:buClr>
                <a:schemeClr val="accent1"/>
              </a:buClr>
              <a:defRPr/>
            </a:pPr>
            <a:endParaRPr lang="en-US" altLang="en-US" sz="2560" kern="0" dirty="0">
              <a:solidFill>
                <a:srgbClr val="000000"/>
              </a:solidFill>
              <a:latin typeface="Century Gothic" panose="020B0502020202020204" pitchFamily="34" charset="0"/>
            </a:endParaRPr>
          </a:p>
          <a:p>
            <a:pPr marL="0" indent="0" eaLnBrk="1" fontAlgn="auto" hangingPunct="1">
              <a:spcBef>
                <a:spcPct val="20000"/>
              </a:spcBef>
              <a:spcAft>
                <a:spcPts val="0"/>
              </a:spcAft>
              <a:buClr>
                <a:schemeClr val="accent1"/>
              </a:buClr>
              <a:defRPr/>
            </a:pPr>
            <a:r>
              <a:rPr lang="en-US" altLang="en-US" sz="2560" kern="0" dirty="0">
                <a:solidFill>
                  <a:srgbClr val="000000"/>
                </a:solidFill>
                <a:latin typeface="Century Gothic" panose="020B0502020202020204" pitchFamily="34" charset="0"/>
              </a:rPr>
              <a:t>No federal law regulating what employers can and cannot do about moonlighting</a:t>
            </a:r>
          </a:p>
          <a:p>
            <a:pPr marL="0" indent="0" eaLnBrk="1" fontAlgn="auto" hangingPunct="1">
              <a:spcBef>
                <a:spcPct val="20000"/>
              </a:spcBef>
              <a:spcAft>
                <a:spcPts val="0"/>
              </a:spcAft>
              <a:buClr>
                <a:schemeClr val="accent1"/>
              </a:buClr>
              <a:defRPr/>
            </a:pPr>
            <a:endParaRPr lang="en-US" altLang="en-US" sz="2560" kern="0" dirty="0">
              <a:solidFill>
                <a:srgbClr val="000000"/>
              </a:solidFill>
              <a:latin typeface="Century Gothic" panose="020B0502020202020204" pitchFamily="34" charset="0"/>
            </a:endParaRPr>
          </a:p>
          <a:p>
            <a:pPr eaLnBrk="1" fontAlgn="auto" hangingPunct="1">
              <a:spcBef>
                <a:spcPct val="20000"/>
              </a:spcBef>
              <a:spcAft>
                <a:spcPts val="0"/>
              </a:spcAft>
              <a:buClr>
                <a:schemeClr val="accent1"/>
              </a:buClr>
              <a:buFontTx/>
              <a:buChar char="•"/>
              <a:defRPr/>
            </a:pPr>
            <a:r>
              <a:rPr lang="en-US" altLang="en-US" sz="2560" kern="0" dirty="0">
                <a:solidFill>
                  <a:srgbClr val="000000"/>
                </a:solidFill>
                <a:latin typeface="Century Gothic" panose="020B0502020202020204" pitchFamily="34" charset="0"/>
              </a:rPr>
              <a:t>Do you have a policy prohibiting moonlighting or addressing conflicts of interests? </a:t>
            </a:r>
          </a:p>
          <a:p>
            <a:pPr eaLnBrk="1" fontAlgn="auto" hangingPunct="1">
              <a:spcBef>
                <a:spcPct val="20000"/>
              </a:spcBef>
              <a:spcAft>
                <a:spcPts val="0"/>
              </a:spcAft>
              <a:buClr>
                <a:schemeClr val="accent1"/>
              </a:buClr>
              <a:buFontTx/>
              <a:buChar char="•"/>
              <a:defRPr/>
            </a:pPr>
            <a:r>
              <a:rPr lang="en-US" altLang="en-US" sz="2560" kern="0" dirty="0">
                <a:solidFill>
                  <a:srgbClr val="000000"/>
                </a:solidFill>
                <a:latin typeface="Century Gothic" panose="020B0502020202020204" pitchFamily="34" charset="0"/>
              </a:rPr>
              <a:t>Is there a contract provision in a CBA addressing moonlighting? </a:t>
            </a:r>
          </a:p>
          <a:p>
            <a:pPr eaLnBrk="1" fontAlgn="auto" hangingPunct="1">
              <a:spcBef>
                <a:spcPct val="20000"/>
              </a:spcBef>
              <a:spcAft>
                <a:spcPts val="0"/>
              </a:spcAft>
              <a:buClr>
                <a:schemeClr val="accent1"/>
              </a:buClr>
              <a:buFontTx/>
              <a:buChar char="•"/>
              <a:defRPr/>
            </a:pPr>
            <a:r>
              <a:rPr lang="en-US" altLang="en-US" sz="2560" kern="0" dirty="0">
                <a:solidFill>
                  <a:srgbClr val="000000"/>
                </a:solidFill>
                <a:latin typeface="Century Gothic" panose="020B0502020202020204" pitchFamily="34" charset="0"/>
              </a:rPr>
              <a:t>If not, then all the previously discussed principles apply</a:t>
            </a:r>
          </a:p>
          <a:p>
            <a:pPr eaLnBrk="1" fontAlgn="auto" hangingPunct="1">
              <a:spcBef>
                <a:spcPct val="20000"/>
              </a:spcBef>
              <a:spcAft>
                <a:spcPts val="0"/>
              </a:spcAft>
              <a:buClr>
                <a:schemeClr val="accent1"/>
              </a:buClr>
              <a:buFontTx/>
              <a:buChar char="•"/>
              <a:defRPr/>
            </a:pPr>
            <a:endParaRPr lang="en-US" altLang="en-US" sz="2560" kern="0" dirty="0">
              <a:solidFill>
                <a:srgbClr val="000000"/>
              </a:solidFill>
              <a:latin typeface="Century Gothic" panose="020B0502020202020204" pitchFamily="34" charset="0"/>
            </a:endParaRPr>
          </a:p>
          <a:p>
            <a:pPr marL="0" indent="0" eaLnBrk="1" fontAlgn="auto" hangingPunct="1">
              <a:spcBef>
                <a:spcPct val="20000"/>
              </a:spcBef>
              <a:spcAft>
                <a:spcPts val="0"/>
              </a:spcAft>
              <a:buClr>
                <a:schemeClr val="accent1"/>
              </a:buClr>
              <a:defRPr/>
            </a:pPr>
            <a:r>
              <a:rPr lang="en-US" altLang="en-US" sz="2560" kern="0" dirty="0">
                <a:solidFill>
                  <a:srgbClr val="000000"/>
                </a:solidFill>
                <a:latin typeface="Century Gothic" panose="020B0502020202020204" pitchFamily="34" charset="0"/>
              </a:rPr>
              <a:t>KEY: Is there a real and material connection between the conduct and the workplace? </a:t>
            </a:r>
          </a:p>
          <a:p>
            <a:pPr eaLnBrk="1" fontAlgn="auto" hangingPunct="1">
              <a:spcBef>
                <a:spcPct val="20000"/>
              </a:spcBef>
              <a:spcAft>
                <a:spcPts val="0"/>
              </a:spcAft>
              <a:buClr>
                <a:schemeClr val="accent1"/>
              </a:buClr>
              <a:buFontTx/>
              <a:buChar char="•"/>
              <a:defRPr/>
            </a:pPr>
            <a:endParaRPr lang="en-US" altLang="en-US" sz="2560" kern="0" dirty="0">
              <a:solidFill>
                <a:srgbClr val="000000"/>
              </a:solidFill>
              <a:latin typeface="Century Gothic" panose="020B0502020202020204" pitchFamily="34"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58E8-C4E0-4255-9CAB-6F92FACB2F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7993158-E1C4-4C72-99F4-8CB4188D8B3F}"/>
              </a:ext>
            </a:extLst>
          </p:cNvPr>
          <p:cNvSpPr>
            <a:spLocks noGrp="1"/>
          </p:cNvSpPr>
          <p:nvPr>
            <p:ph idx="1"/>
          </p:nvPr>
        </p:nvSpPr>
        <p:spPr>
          <a:xfrm>
            <a:off x="558800" y="2286000"/>
            <a:ext cx="11217275" cy="6189663"/>
          </a:xfrm>
        </p:spPr>
        <p:txBody>
          <a:bodyPr/>
          <a:lstStyle/>
          <a:p>
            <a:r>
              <a:rPr lang="en-US" sz="2400" i="1" dirty="0"/>
              <a:t>Cybulski v. Cooper </a:t>
            </a:r>
            <a:r>
              <a:rPr lang="en-US" sz="2400" dirty="0"/>
              <a:t>(1995) – Moonlighting privileges revoked from police officer after he hindered an investigation at his second job. </a:t>
            </a:r>
          </a:p>
          <a:p>
            <a:pPr lvl="1"/>
            <a:r>
              <a:rPr lang="en-US" sz="2400" dirty="0"/>
              <a:t>Held: No due process violation because as a temporary and conditional source of supplemental income, plaintiff has no absolute right, nor assured right, to the moonlighting.</a:t>
            </a:r>
          </a:p>
          <a:p>
            <a:pPr lvl="1"/>
            <a:endParaRPr lang="en-US" sz="2400" dirty="0"/>
          </a:p>
          <a:p>
            <a:pPr marL="0" indent="0">
              <a:buNone/>
            </a:pPr>
            <a:endParaRPr lang="en-US" dirty="0"/>
          </a:p>
        </p:txBody>
      </p:sp>
    </p:spTree>
    <p:extLst>
      <p:ext uri="{BB962C8B-B14F-4D97-AF65-F5344CB8AC3E}">
        <p14:creationId xmlns:p14="http://schemas.microsoft.com/office/powerpoint/2010/main" val="1537628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p:cNvSpPr>
          <p:nvPr>
            <p:ph type="title"/>
          </p:nvPr>
        </p:nvSpPr>
        <p:spPr>
          <a:xfrm>
            <a:off x="260260" y="456280"/>
            <a:ext cx="11216640" cy="1263088"/>
          </a:xfrm>
        </p:spPr>
        <p:txBody>
          <a:bodyPr/>
          <a:lstStyle/>
          <a:p>
            <a:pPr>
              <a:defRPr/>
            </a:pPr>
            <a:r>
              <a:rPr lang="en-US" altLang="en-US" sz="6827" dirty="0">
                <a:ea typeface="ＭＳ Ｐゴシック" panose="020B0600070205080204" pitchFamily="34" charset="-128"/>
              </a:rPr>
              <a:t>Questions</a:t>
            </a:r>
          </a:p>
        </p:txBody>
      </p:sp>
      <p:sp>
        <p:nvSpPr>
          <p:cNvPr id="117762" name="Slide Number Placeholder 5"/>
          <p:cNvSpPr>
            <a:spLocks noGrp="1"/>
          </p:cNvSpPr>
          <p:nvPr>
            <p:ph type="sldNum" sz="quarter" idx="12"/>
          </p:nvPr>
        </p:nvSpPr>
        <p:spPr bwMode="auto">
          <a:xfrm>
            <a:off x="9320107" y="9040143"/>
            <a:ext cx="3034453" cy="519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chemeClr val="hlink"/>
              </a:buClr>
              <a:buSzPct val="65000"/>
              <a:buFont typeface="Wingdings" panose="05000000000000000000" pitchFamily="2" charset="2"/>
              <a:buChar char="n"/>
              <a:defRPr sz="4551">
                <a:solidFill>
                  <a:schemeClr val="tx1"/>
                </a:solidFill>
                <a:latin typeface="Tahoma" panose="020B0604030504040204" pitchFamily="34" charset="0"/>
              </a:defRPr>
            </a:lvl1pPr>
            <a:lvl2pPr marL="1056623" indent="-406394">
              <a:spcBef>
                <a:spcPct val="20000"/>
              </a:spcBef>
              <a:spcAft>
                <a:spcPct val="20000"/>
              </a:spcAft>
              <a:buClr>
                <a:schemeClr val="folHlink"/>
              </a:buClr>
              <a:buSzPct val="65000"/>
              <a:buFont typeface="Wingdings" panose="05000000000000000000" pitchFamily="2" charset="2"/>
              <a:buChar char="n"/>
              <a:defRPr sz="3982">
                <a:solidFill>
                  <a:schemeClr val="tx1"/>
                </a:solidFill>
                <a:latin typeface="Tahoma" panose="020B0604030504040204" pitchFamily="34" charset="0"/>
              </a:defRPr>
            </a:lvl2pPr>
            <a:lvl3pPr marL="1625575" indent="-325115">
              <a:spcBef>
                <a:spcPct val="20000"/>
              </a:spcBef>
              <a:spcAft>
                <a:spcPct val="20000"/>
              </a:spcAft>
              <a:buClr>
                <a:schemeClr val="hlink"/>
              </a:buClr>
              <a:buSzPct val="65000"/>
              <a:buFont typeface="Wingdings" panose="05000000000000000000" pitchFamily="2" charset="2"/>
              <a:buChar char="n"/>
              <a:defRPr sz="3982">
                <a:solidFill>
                  <a:schemeClr val="tx1"/>
                </a:solidFill>
                <a:latin typeface="Tahoma" panose="020B0604030504040204" pitchFamily="34" charset="0"/>
              </a:defRPr>
            </a:lvl3pPr>
            <a:lvl4pPr marL="2275804" indent="-325115">
              <a:spcBef>
                <a:spcPct val="20000"/>
              </a:spcBef>
              <a:buClr>
                <a:schemeClr val="folHlink"/>
              </a:buClr>
              <a:buSzPct val="65000"/>
              <a:buFont typeface="Wingdings" panose="05000000000000000000" pitchFamily="2" charset="2"/>
              <a:buChar char="n"/>
              <a:defRPr sz="2844">
                <a:solidFill>
                  <a:schemeClr val="tx1"/>
                </a:solidFill>
                <a:latin typeface="Tahoma" panose="020B0604030504040204" pitchFamily="34" charset="0"/>
              </a:defRPr>
            </a:lvl4pPr>
            <a:lvl5pPr marL="2926034" indent="-325115">
              <a:spcBef>
                <a:spcPct val="20000"/>
              </a:spcBef>
              <a:buClr>
                <a:schemeClr val="hlink"/>
              </a:buClr>
              <a:buSzPct val="65000"/>
              <a:buFont typeface="Wingdings" panose="05000000000000000000" pitchFamily="2" charset="2"/>
              <a:buChar char="n"/>
              <a:defRPr sz="2844">
                <a:solidFill>
                  <a:schemeClr val="tx1"/>
                </a:solidFill>
                <a:latin typeface="Tahoma" panose="020B0604030504040204" pitchFamily="34" charset="0"/>
              </a:defRPr>
            </a:lvl5pPr>
            <a:lvl6pPr marL="3576264" indent="-325115" eaLnBrk="0" fontAlgn="base" hangingPunct="0">
              <a:spcBef>
                <a:spcPct val="20000"/>
              </a:spcBef>
              <a:spcAft>
                <a:spcPct val="0"/>
              </a:spcAft>
              <a:buClr>
                <a:schemeClr val="hlink"/>
              </a:buClr>
              <a:buSzPct val="65000"/>
              <a:buFont typeface="Wingdings" panose="05000000000000000000" pitchFamily="2" charset="2"/>
              <a:buChar char="n"/>
              <a:defRPr sz="2844">
                <a:solidFill>
                  <a:schemeClr val="tx1"/>
                </a:solidFill>
                <a:latin typeface="Tahoma" panose="020B0604030504040204" pitchFamily="34" charset="0"/>
              </a:defRPr>
            </a:lvl6pPr>
            <a:lvl7pPr marL="4226494" indent="-325115" eaLnBrk="0" fontAlgn="base" hangingPunct="0">
              <a:spcBef>
                <a:spcPct val="20000"/>
              </a:spcBef>
              <a:spcAft>
                <a:spcPct val="0"/>
              </a:spcAft>
              <a:buClr>
                <a:schemeClr val="hlink"/>
              </a:buClr>
              <a:buSzPct val="65000"/>
              <a:buFont typeface="Wingdings" panose="05000000000000000000" pitchFamily="2" charset="2"/>
              <a:buChar char="n"/>
              <a:defRPr sz="2844">
                <a:solidFill>
                  <a:schemeClr val="tx1"/>
                </a:solidFill>
                <a:latin typeface="Tahoma" panose="020B0604030504040204" pitchFamily="34" charset="0"/>
              </a:defRPr>
            </a:lvl7pPr>
            <a:lvl8pPr marL="4876724" indent="-325115" eaLnBrk="0" fontAlgn="base" hangingPunct="0">
              <a:spcBef>
                <a:spcPct val="20000"/>
              </a:spcBef>
              <a:spcAft>
                <a:spcPct val="0"/>
              </a:spcAft>
              <a:buClr>
                <a:schemeClr val="hlink"/>
              </a:buClr>
              <a:buSzPct val="65000"/>
              <a:buFont typeface="Wingdings" panose="05000000000000000000" pitchFamily="2" charset="2"/>
              <a:buChar char="n"/>
              <a:defRPr sz="2844">
                <a:solidFill>
                  <a:schemeClr val="tx1"/>
                </a:solidFill>
                <a:latin typeface="Tahoma" panose="020B0604030504040204" pitchFamily="34" charset="0"/>
              </a:defRPr>
            </a:lvl8pPr>
            <a:lvl9pPr marL="5526954" indent="-325115" eaLnBrk="0" fontAlgn="base" hangingPunct="0">
              <a:spcBef>
                <a:spcPct val="20000"/>
              </a:spcBef>
              <a:spcAft>
                <a:spcPct val="0"/>
              </a:spcAft>
              <a:buClr>
                <a:schemeClr val="hlink"/>
              </a:buClr>
              <a:buSzPct val="65000"/>
              <a:buFont typeface="Wingdings" panose="05000000000000000000" pitchFamily="2" charset="2"/>
              <a:buChar char="n"/>
              <a:defRPr sz="2844">
                <a:solidFill>
                  <a:schemeClr val="tx1"/>
                </a:solidFill>
                <a:latin typeface="Tahoma" panose="020B0604030504040204" pitchFamily="34" charset="0"/>
              </a:defRPr>
            </a:lvl9pPr>
          </a:lstStyle>
          <a:p>
            <a:pPr>
              <a:spcBef>
                <a:spcPct val="0"/>
              </a:spcBef>
              <a:spcAft>
                <a:spcPct val="0"/>
              </a:spcAft>
              <a:buClrTx/>
              <a:buSzTx/>
              <a:buFontTx/>
              <a:buNone/>
            </a:pPr>
            <a:fld id="{72F21038-189D-48B6-AC71-80BF7D636C80}" type="slidenum">
              <a:rPr lang="en-US" altLang="en-US" sz="1707">
                <a:solidFill>
                  <a:srgbClr val="898989"/>
                </a:solidFill>
                <a:latin typeface="Calibri" panose="020F0502020204030204" pitchFamily="34" charset="0"/>
                <a:ea typeface="ＭＳ Ｐゴシック" panose="020B0600070205080204" pitchFamily="34" charset="-128"/>
              </a:rPr>
              <a:pPr>
                <a:spcBef>
                  <a:spcPct val="0"/>
                </a:spcBef>
                <a:spcAft>
                  <a:spcPct val="0"/>
                </a:spcAft>
                <a:buClrTx/>
                <a:buSzTx/>
                <a:buFontTx/>
                <a:buNone/>
              </a:pPr>
              <a:t>43</a:t>
            </a:fld>
            <a:endParaRPr lang="en-US" altLang="en-US" sz="1707" dirty="0">
              <a:solidFill>
                <a:srgbClr val="898989"/>
              </a:solidFill>
              <a:latin typeface="Calibri" panose="020F0502020204030204" pitchFamily="34" charset="0"/>
              <a:ea typeface="ＭＳ Ｐゴシック" panose="020B0600070205080204" pitchFamily="34" charset="-128"/>
            </a:endParaRPr>
          </a:p>
        </p:txBody>
      </p:sp>
      <p:pic>
        <p:nvPicPr>
          <p:cNvPr id="117764" name="Picture 3" descr="MCj044149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60" y="2057400"/>
            <a:ext cx="6043408" cy="604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txBox="1">
            <a:spLocks/>
          </p:cNvSpPr>
          <p:nvPr/>
        </p:nvSpPr>
        <p:spPr>
          <a:xfrm>
            <a:off x="4978400" y="4114800"/>
            <a:ext cx="9144000" cy="1425575"/>
          </a:xfrm>
          <a:prstGeom prst="rect">
            <a:avLst/>
          </a:prstGeom>
        </p:spPr>
        <p:txBody>
          <a:bodyPr/>
          <a:lstStyle>
            <a:lvl1pPr marL="0" indent="0" algn="l" defTabSz="975345" rtl="0" eaLnBrk="1" latinLnBrk="0" hangingPunct="1">
              <a:lnSpc>
                <a:spcPct val="100000"/>
              </a:lnSpc>
              <a:spcBef>
                <a:spcPts val="0"/>
              </a:spcBef>
              <a:spcAft>
                <a:spcPts val="853"/>
              </a:spcAft>
              <a:buClr>
                <a:srgbClr val="9A0A25"/>
              </a:buClr>
              <a:buFont typeface="Arial" panose="020B0604020202020204" pitchFamily="34" charset="0"/>
              <a:buNone/>
              <a:defRPr sz="2844" kern="1200">
                <a:solidFill>
                  <a:srgbClr val="9A0A25"/>
                </a:solidFill>
                <a:latin typeface="Century Gothic" panose="020B0502020202020204" pitchFamily="34" charset="0"/>
                <a:ea typeface="+mn-ea"/>
                <a:cs typeface="+mn-cs"/>
              </a:defRPr>
            </a:lvl1pPr>
            <a:lvl2pPr marL="487672"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2133" kern="1200">
                <a:solidFill>
                  <a:schemeClr val="tx1"/>
                </a:solidFill>
                <a:latin typeface="Century Gothic" panose="020B0502020202020204" pitchFamily="34" charset="0"/>
                <a:ea typeface="+mn-ea"/>
                <a:cs typeface="+mn-cs"/>
              </a:defRPr>
            </a:lvl2pPr>
            <a:lvl3pPr marL="975345"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1920" kern="1200">
                <a:solidFill>
                  <a:schemeClr val="tx1"/>
                </a:solidFill>
                <a:latin typeface="Century Gothic" panose="020B0502020202020204" pitchFamily="34" charset="0"/>
                <a:ea typeface="+mn-ea"/>
                <a:cs typeface="+mn-cs"/>
              </a:defRPr>
            </a:lvl3pPr>
            <a:lvl4pPr marL="1463017"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1707" kern="1200">
                <a:solidFill>
                  <a:schemeClr val="tx1"/>
                </a:solidFill>
                <a:latin typeface="Century Gothic" panose="020B0502020202020204" pitchFamily="34" charset="0"/>
                <a:ea typeface="+mn-ea"/>
                <a:cs typeface="+mn-cs"/>
              </a:defRPr>
            </a:lvl4pPr>
            <a:lvl5pPr marL="1950690" indent="0" algn="ctr" defTabSz="975345" rtl="0" eaLnBrk="1" latinLnBrk="0" hangingPunct="1">
              <a:lnSpc>
                <a:spcPct val="100000"/>
              </a:lnSpc>
              <a:spcBef>
                <a:spcPts val="0"/>
              </a:spcBef>
              <a:spcAft>
                <a:spcPts val="853"/>
              </a:spcAft>
              <a:buClr>
                <a:srgbClr val="9A0A25"/>
              </a:buClr>
              <a:buFont typeface="Arial" panose="020B0604020202020204" pitchFamily="34" charset="0"/>
              <a:buNone/>
              <a:defRPr sz="1707" kern="1200">
                <a:solidFill>
                  <a:schemeClr val="tx1"/>
                </a:solidFill>
                <a:latin typeface="Century Gothic" panose="020B0502020202020204" pitchFamily="34" charset="0"/>
                <a:ea typeface="+mn-ea"/>
                <a:cs typeface="+mn-cs"/>
              </a:defRPr>
            </a:lvl5pPr>
            <a:lvl6pPr marL="2438362"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6pPr>
            <a:lvl7pPr marL="2926034"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7pPr>
            <a:lvl8pPr marL="3413707"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8pPr>
            <a:lvl9pPr marL="3901379" indent="0" algn="ctr" defTabSz="975345" rtl="0" eaLnBrk="1" latinLnBrk="0" hangingPunct="1">
              <a:lnSpc>
                <a:spcPct val="90000"/>
              </a:lnSpc>
              <a:spcBef>
                <a:spcPts val="533"/>
              </a:spcBef>
              <a:buFont typeface="Arial" panose="020B0604020202020204" pitchFamily="34" charset="0"/>
              <a:buNone/>
              <a:defRPr sz="1707" kern="1200">
                <a:solidFill>
                  <a:schemeClr val="tx1"/>
                </a:solidFill>
                <a:latin typeface="+mn-lt"/>
                <a:ea typeface="+mn-ea"/>
                <a:cs typeface="+mn-cs"/>
              </a:defRPr>
            </a:lvl9pPr>
          </a:lstStyle>
          <a:p>
            <a:pPr algn="ctr" fontAlgn="auto">
              <a:lnSpc>
                <a:spcPct val="70000"/>
              </a:lnSpc>
              <a:defRPr/>
            </a:pPr>
            <a:r>
              <a:rPr lang="en-US" altLang="en-US" dirty="0">
                <a:solidFill>
                  <a:schemeClr val="tx1"/>
                </a:solidFill>
                <a:ea typeface="ＭＳ Ｐゴシック" panose="020B0600070205080204" pitchFamily="34" charset="-128"/>
              </a:rPr>
              <a:t>Meg Zabijaka</a:t>
            </a:r>
          </a:p>
          <a:p>
            <a:pPr algn="ctr" fontAlgn="auto">
              <a:lnSpc>
                <a:spcPct val="70000"/>
              </a:lnSpc>
              <a:defRPr/>
            </a:pPr>
            <a:r>
              <a:rPr lang="en-US" altLang="en-US" dirty="0">
                <a:solidFill>
                  <a:schemeClr val="tx1"/>
                </a:solidFill>
                <a:ea typeface="ＭＳ Ｐゴシック" panose="020B0600070205080204" pitchFamily="34" charset="-128"/>
              </a:rPr>
              <a:t>Telephone:  904-356-8900</a:t>
            </a:r>
          </a:p>
          <a:p>
            <a:pPr algn="ctr" fontAlgn="auto">
              <a:lnSpc>
                <a:spcPct val="70000"/>
              </a:lnSpc>
              <a:defRPr/>
            </a:pPr>
            <a:r>
              <a:rPr lang="en-US" altLang="en-US" dirty="0">
                <a:solidFill>
                  <a:schemeClr val="tx1"/>
                </a:solidFill>
                <a:ea typeface="ＭＳ Ｐゴシック" panose="020B0600070205080204" pitchFamily="34" charset="-128"/>
              </a:rPr>
              <a:t>Email:  mzabijaka@constangy.com</a:t>
            </a:r>
          </a:p>
          <a:p>
            <a:pPr algn="ctr" fontAlgn="auto">
              <a:defRPr/>
            </a:pPr>
            <a:endParaRPr lang="en-US" dirty="0">
              <a:solidFill>
                <a:schemeClr val="tx1"/>
              </a:solidFill>
            </a:endParaRPr>
          </a:p>
        </p:txBody>
      </p:sp>
    </p:spTree>
    <p:extLst>
      <p:ext uri="{BB962C8B-B14F-4D97-AF65-F5344CB8AC3E}">
        <p14:creationId xmlns:p14="http://schemas.microsoft.com/office/powerpoint/2010/main" val="11085950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254000" y="685800"/>
            <a:ext cx="12053909" cy="64242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7" rIns="73152" bIns="36577" numCol="1" rtlCol="0" anchor="t" anchorCtr="0" compatLnSpc="1">
            <a:prstTxWarp prst="textNoShape">
              <a:avLst/>
            </a:prstTxWarp>
            <a:noAutofit/>
          </a:bodyPr>
          <a:lstStyle/>
          <a:p>
            <a:r>
              <a:rPr lang="en-US" altLang="en-US" sz="3600" b="1" dirty="0"/>
              <a:t>Legal Risks Associated with Improper Hiring Practices</a:t>
            </a:r>
          </a:p>
        </p:txBody>
      </p:sp>
      <p:sp>
        <p:nvSpPr>
          <p:cNvPr id="147459" name="Rectangle 3"/>
          <p:cNvSpPr>
            <a:spLocks noGrp="1" noChangeArrowheads="1"/>
          </p:cNvSpPr>
          <p:nvPr>
            <p:ph type="body" idx="1"/>
          </p:nvPr>
        </p:nvSpPr>
        <p:spPr bwMode="auto">
          <a:xfrm>
            <a:off x="601730" y="2002974"/>
            <a:ext cx="11920470" cy="615042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52" tIns="36577" rIns="73152" bIns="36577" numCol="1" rtlCol="0" anchor="t" anchorCtr="0" compatLnSpc="1">
            <a:prstTxWarp prst="textNoShape">
              <a:avLst/>
            </a:prstTxWarp>
            <a:normAutofit lnSpcReduction="10000"/>
          </a:bodyPr>
          <a:lstStyle/>
          <a:p>
            <a:r>
              <a:rPr lang="en-US" altLang="en-US" dirty="0"/>
              <a:t>“Disparate impact” discrimination suits, based on selection rates for who gets interviewed and who gets hired</a:t>
            </a:r>
          </a:p>
          <a:p>
            <a:r>
              <a:rPr lang="en-US" altLang="en-US" dirty="0"/>
              <a:t>“Disparate treatment” discrimination suits, when an unsuccessful applicant asserts greater qualifications than the one hired</a:t>
            </a:r>
          </a:p>
          <a:p>
            <a:r>
              <a:rPr lang="en-US" altLang="en-US" dirty="0"/>
              <a:t>Negligent hiring claims</a:t>
            </a:r>
          </a:p>
          <a:p>
            <a:r>
              <a:rPr lang="en-US" altLang="en-US" dirty="0"/>
              <a:t>Negligent or fraudulent misrepresentation claims</a:t>
            </a:r>
          </a:p>
          <a:p>
            <a:r>
              <a:rPr lang="en-US" altLang="en-US" dirty="0"/>
              <a:t>Veterans’ Preference Violations </a:t>
            </a:r>
          </a:p>
          <a:p>
            <a:r>
              <a:rPr lang="en-US" altLang="en-US" dirty="0"/>
              <a:t>Civil Rights Violations (i.e., drug testing) </a:t>
            </a:r>
          </a:p>
          <a:p>
            <a:r>
              <a:rPr lang="en-US" altLang="en-US" dirty="0"/>
              <a:t>Fair Credit Reporting Act concerns</a:t>
            </a:r>
          </a:p>
        </p:txBody>
      </p:sp>
    </p:spTree>
    <p:extLst>
      <p:ext uri="{BB962C8B-B14F-4D97-AF65-F5344CB8AC3E}">
        <p14:creationId xmlns:p14="http://schemas.microsoft.com/office/powerpoint/2010/main" val="287944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4000" y="228600"/>
            <a:ext cx="11215688" cy="1262063"/>
          </a:xfrm>
        </p:spPr>
        <p:txBody>
          <a:bodyPr/>
          <a:lstStyle/>
          <a:p>
            <a:r>
              <a:rPr lang="en-US" altLang="en-US" b="1" dirty="0"/>
              <a:t>Preparing Position Descriptions</a:t>
            </a:r>
          </a:p>
        </p:txBody>
      </p:sp>
      <p:sp>
        <p:nvSpPr>
          <p:cNvPr id="38915" name="Rectangle 3"/>
          <p:cNvSpPr>
            <a:spLocks noGrp="1" noChangeArrowheads="1"/>
          </p:cNvSpPr>
          <p:nvPr>
            <p:ph type="body" idx="1"/>
          </p:nvPr>
        </p:nvSpPr>
        <p:spPr>
          <a:xfrm>
            <a:off x="482600" y="1981200"/>
            <a:ext cx="11887200" cy="6248400"/>
          </a:xfrm>
        </p:spPr>
        <p:txBody>
          <a:bodyPr>
            <a:normAutofit/>
          </a:bodyPr>
          <a:lstStyle/>
          <a:p>
            <a:r>
              <a:rPr lang="en-US" altLang="en-US" dirty="0"/>
              <a:t>Create or update the job description for the open position</a:t>
            </a:r>
          </a:p>
          <a:p>
            <a:r>
              <a:rPr lang="en-US" altLang="en-US" dirty="0"/>
              <a:t>Include: </a:t>
            </a:r>
          </a:p>
          <a:p>
            <a:pPr lvl="1"/>
            <a:r>
              <a:rPr lang="en-US" altLang="en-US" sz="2347" dirty="0"/>
              <a:t>All essential functions</a:t>
            </a:r>
          </a:p>
          <a:p>
            <a:pPr lvl="1"/>
            <a:r>
              <a:rPr lang="en-US" altLang="en-US" sz="2347" dirty="0"/>
              <a:t>Physical and mental requirements</a:t>
            </a:r>
          </a:p>
          <a:p>
            <a:pPr lvl="1"/>
            <a:r>
              <a:rPr lang="en-US" altLang="en-US" sz="2347" dirty="0"/>
              <a:t>Environmental conditions</a:t>
            </a:r>
          </a:p>
          <a:p>
            <a:pPr lvl="1"/>
            <a:r>
              <a:rPr lang="en-US" altLang="en-US" sz="2347" dirty="0"/>
              <a:t>Minimum education, skills, experience, certifications, or licenses required (and future requirements)</a:t>
            </a:r>
          </a:p>
          <a:p>
            <a:pPr lvl="1"/>
            <a:r>
              <a:rPr lang="en-US" altLang="en-US" sz="2347" dirty="0"/>
              <a:t>Secondary or marginal functions</a:t>
            </a:r>
          </a:p>
          <a:p>
            <a:pPr lvl="1"/>
            <a:r>
              <a:rPr lang="en-US" altLang="en-US" sz="2347" dirty="0"/>
              <a:t>Statement that the description is not exhaustive and that other duties and functions may be assigned, and that the employer has the right to add/remove them at any time</a:t>
            </a:r>
          </a:p>
        </p:txBody>
      </p:sp>
    </p:spTree>
    <p:extLst>
      <p:ext uri="{BB962C8B-B14F-4D97-AF65-F5344CB8AC3E}">
        <p14:creationId xmlns:p14="http://schemas.microsoft.com/office/powerpoint/2010/main" val="155354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4000" y="381000"/>
            <a:ext cx="11215688" cy="1262063"/>
          </a:xfrm>
        </p:spPr>
        <p:txBody>
          <a:bodyPr/>
          <a:lstStyle/>
          <a:p>
            <a:r>
              <a:rPr lang="en-US" altLang="en-US" b="1" dirty="0"/>
              <a:t>Job Vacancy Advertisements</a:t>
            </a:r>
          </a:p>
        </p:txBody>
      </p:sp>
      <p:sp>
        <p:nvSpPr>
          <p:cNvPr id="38915" name="Rectangle 3"/>
          <p:cNvSpPr>
            <a:spLocks noGrp="1" noChangeArrowheads="1"/>
          </p:cNvSpPr>
          <p:nvPr>
            <p:ph type="body" idx="1"/>
          </p:nvPr>
        </p:nvSpPr>
        <p:spPr>
          <a:xfrm>
            <a:off x="482600" y="1981200"/>
            <a:ext cx="11217275" cy="6189663"/>
          </a:xfrm>
        </p:spPr>
        <p:txBody>
          <a:bodyPr>
            <a:normAutofit/>
          </a:bodyPr>
          <a:lstStyle/>
          <a:p>
            <a:r>
              <a:rPr lang="en-US" altLang="en-US" dirty="0"/>
              <a:t>Consistent with the job description</a:t>
            </a:r>
          </a:p>
          <a:p>
            <a:r>
              <a:rPr lang="en-US" altLang="en-US" dirty="0"/>
              <a:t>List the essential functions and the required skills, experience, and competencies</a:t>
            </a:r>
          </a:p>
          <a:p>
            <a:r>
              <a:rPr lang="en-US" altLang="en-US" dirty="0"/>
              <a:t>Accurately describe the position, including the duties expected of the position</a:t>
            </a:r>
          </a:p>
          <a:p>
            <a:r>
              <a:rPr lang="en-US" altLang="en-US" dirty="0"/>
              <a:t>Lists the minimum qualifications </a:t>
            </a:r>
          </a:p>
          <a:p>
            <a:r>
              <a:rPr lang="en-US" altLang="en-US" dirty="0"/>
              <a:t>Statement that employer is an EOE and a drug-free workplace</a:t>
            </a:r>
          </a:p>
          <a:p>
            <a:r>
              <a:rPr lang="en-US" altLang="en-US" dirty="0"/>
              <a:t>Whether Veterans’ Preference applies </a:t>
            </a:r>
          </a:p>
          <a:p>
            <a:pPr marL="0" indent="0">
              <a:buNone/>
            </a:pPr>
            <a:endParaRPr lang="en-US" altLang="en-US" dirty="0"/>
          </a:p>
          <a:p>
            <a:pPr marL="0" indent="0">
              <a:buNone/>
            </a:pPr>
            <a:endParaRPr lang="en-US" altLang="en-US" dirty="0"/>
          </a:p>
          <a:p>
            <a:endParaRPr lang="en-US" altLang="en-US" dirty="0"/>
          </a:p>
        </p:txBody>
      </p:sp>
    </p:spTree>
    <p:extLst>
      <p:ext uri="{BB962C8B-B14F-4D97-AF65-F5344CB8AC3E}">
        <p14:creationId xmlns:p14="http://schemas.microsoft.com/office/powerpoint/2010/main" val="183237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4000" y="304800"/>
            <a:ext cx="11570775" cy="1286495"/>
          </a:xfrm>
        </p:spPr>
        <p:txBody>
          <a:bodyPr/>
          <a:lstStyle/>
          <a:p>
            <a:r>
              <a:rPr lang="en-US" altLang="en-US" b="1" dirty="0"/>
              <a:t>Uniformity in the Process</a:t>
            </a:r>
          </a:p>
        </p:txBody>
      </p:sp>
      <p:sp>
        <p:nvSpPr>
          <p:cNvPr id="38915" name="Rectangle 3"/>
          <p:cNvSpPr>
            <a:spLocks noGrp="1" noChangeArrowheads="1"/>
          </p:cNvSpPr>
          <p:nvPr>
            <p:ph type="body" idx="1"/>
          </p:nvPr>
        </p:nvSpPr>
        <p:spPr>
          <a:xfrm>
            <a:off x="430749" y="1905000"/>
            <a:ext cx="12091451" cy="6189663"/>
          </a:xfrm>
        </p:spPr>
        <p:txBody>
          <a:bodyPr>
            <a:normAutofit/>
          </a:bodyPr>
          <a:lstStyle/>
          <a:p>
            <a:r>
              <a:rPr lang="en-US" altLang="en-US" dirty="0"/>
              <a:t>Same standards for considering applicants</a:t>
            </a:r>
          </a:p>
          <a:p>
            <a:r>
              <a:rPr lang="en-US" altLang="en-US" dirty="0"/>
              <a:t>Consistency in response to misrepresentations on application</a:t>
            </a:r>
          </a:p>
          <a:p>
            <a:pPr marL="0" indent="0">
              <a:buNone/>
            </a:pPr>
            <a:endParaRPr lang="en-US" altLang="en-US" dirty="0"/>
          </a:p>
          <a:p>
            <a:pPr marL="0" indent="0">
              <a:buNone/>
            </a:pPr>
            <a:r>
              <a:rPr lang="en-US" altLang="en-US" b="1" dirty="0">
                <a:solidFill>
                  <a:schemeClr val="accent1"/>
                </a:solidFill>
              </a:rPr>
              <a:t>Key: </a:t>
            </a:r>
            <a:r>
              <a:rPr lang="en-US" altLang="en-US" dirty="0"/>
              <a:t>Will the process be perceived as fair?</a:t>
            </a:r>
          </a:p>
          <a:p>
            <a:pPr marL="0" indent="0">
              <a:buNone/>
            </a:pPr>
            <a:endParaRPr lang="en-US" altLang="en-US" dirty="0"/>
          </a:p>
          <a:p>
            <a:r>
              <a:rPr lang="en-US" altLang="en-US" dirty="0"/>
              <a:t>Also required to have a written veterans’ recruitment plan</a:t>
            </a:r>
          </a:p>
        </p:txBody>
      </p:sp>
    </p:spTree>
    <p:extLst>
      <p:ext uri="{BB962C8B-B14F-4D97-AF65-F5344CB8AC3E}">
        <p14:creationId xmlns:p14="http://schemas.microsoft.com/office/powerpoint/2010/main" val="56487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ED99-3533-4DF7-943E-B1F684520C18}"/>
              </a:ext>
            </a:extLst>
          </p:cNvPr>
          <p:cNvSpPr>
            <a:spLocks noGrp="1"/>
          </p:cNvSpPr>
          <p:nvPr>
            <p:ph type="title"/>
          </p:nvPr>
        </p:nvSpPr>
        <p:spPr/>
        <p:txBody>
          <a:bodyPr/>
          <a:lstStyle/>
          <a:p>
            <a:r>
              <a:rPr lang="en-US" dirty="0"/>
              <a:t>Minimum Qualifications</a:t>
            </a:r>
          </a:p>
        </p:txBody>
      </p:sp>
      <p:sp>
        <p:nvSpPr>
          <p:cNvPr id="3" name="Content Placeholder 2">
            <a:extLst>
              <a:ext uri="{FF2B5EF4-FFF2-40B4-BE49-F238E27FC236}">
                <a16:creationId xmlns:a16="http://schemas.microsoft.com/office/drawing/2014/main" id="{5880CDD5-071F-4C9C-A0E6-D13B409F18E0}"/>
              </a:ext>
            </a:extLst>
          </p:cNvPr>
          <p:cNvSpPr>
            <a:spLocks noGrp="1"/>
          </p:cNvSpPr>
          <p:nvPr>
            <p:ph idx="1"/>
          </p:nvPr>
        </p:nvSpPr>
        <p:spPr/>
        <p:txBody>
          <a:bodyPr/>
          <a:lstStyle/>
          <a:p>
            <a:r>
              <a:rPr lang="en-US" dirty="0"/>
              <a:t>Revisions to Section 112.219, Fla. Stat.</a:t>
            </a:r>
          </a:p>
          <a:p>
            <a:r>
              <a:rPr lang="en-US" dirty="0"/>
              <a:t>Allowing work experience in place of post-secondary degree</a:t>
            </a:r>
          </a:p>
          <a:p>
            <a:r>
              <a:rPr lang="en-US" dirty="0"/>
              <a:t>Years of experience to be allowed in lieu of a degree</a:t>
            </a:r>
          </a:p>
          <a:p>
            <a:r>
              <a:rPr lang="en-US" dirty="0"/>
              <a:t>Effective July 1, 2023</a:t>
            </a:r>
          </a:p>
          <a:p>
            <a:endParaRPr lang="en-US" dirty="0"/>
          </a:p>
        </p:txBody>
      </p:sp>
    </p:spTree>
    <p:extLst>
      <p:ext uri="{BB962C8B-B14F-4D97-AF65-F5344CB8AC3E}">
        <p14:creationId xmlns:p14="http://schemas.microsoft.com/office/powerpoint/2010/main" val="289502320"/>
      </p:ext>
    </p:extLst>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63859">
            <a:alpha val="34901"/>
          </a:srgbClr>
        </a:solidFill>
        <a:ln w="25400" cap="flat" cmpd="sng" algn="ctr">
          <a:solidFill>
            <a:srgbClr val="6E7A8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000000"/>
            </a:solidFill>
            <a:effectLst/>
            <a:latin typeface="Cochin" pitchFamily="-80" charset="0"/>
            <a:ea typeface="ヒラギノ明朝 ProN W3" pitchFamily="-80" charset="-128"/>
            <a:sym typeface="Cochin" pitchFamily="-80" charset="0"/>
          </a:defRPr>
        </a:defPPr>
      </a:lstStyle>
    </a:spDef>
    <a:lnDef>
      <a:spPr bwMode="auto">
        <a:xfrm>
          <a:off x="0" y="0"/>
          <a:ext cx="1" cy="1"/>
        </a:xfrm>
        <a:custGeom>
          <a:avLst/>
          <a:gdLst/>
          <a:ahLst/>
          <a:cxnLst/>
          <a:rect l="0" t="0" r="0" b="0"/>
          <a:pathLst/>
        </a:custGeom>
        <a:solidFill>
          <a:srgbClr val="163859">
            <a:alpha val="34901"/>
          </a:srgbClr>
        </a:solidFill>
        <a:ln w="25400" cap="flat" cmpd="sng" algn="ctr">
          <a:solidFill>
            <a:srgbClr val="6E7A8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rgbClr val="000000"/>
            </a:solidFill>
            <a:effectLst/>
            <a:latin typeface="Cochin" pitchFamily="-80" charset="0"/>
            <a:ea typeface="ヒラギノ明朝 ProN W3" pitchFamily="-80" charset="-128"/>
            <a:sym typeface="Cochin" pitchFamily="-80"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onstangy Colors">
      <a:dk1>
        <a:srgbClr val="3F3F3F"/>
      </a:dk1>
      <a:lt1>
        <a:srgbClr val="FFFFFF"/>
      </a:lt1>
      <a:dk2>
        <a:srgbClr val="44546A"/>
      </a:dk2>
      <a:lt2>
        <a:srgbClr val="E7E6E6"/>
      </a:lt2>
      <a:accent1>
        <a:srgbClr val="9A0A25"/>
      </a:accent1>
      <a:accent2>
        <a:srgbClr val="003865"/>
      </a:accent2>
      <a:accent3>
        <a:srgbClr val="719949"/>
      </a:accent3>
      <a:accent4>
        <a:srgbClr val="EAAA00"/>
      </a:accent4>
      <a:accent5>
        <a:srgbClr val="F29CA4"/>
      </a:accent5>
      <a:accent6>
        <a:srgbClr val="ACB6E2"/>
      </a:accent6>
      <a:hlink>
        <a:srgbClr val="B5CE9A"/>
      </a:hlink>
      <a:folHlink>
        <a:srgbClr val="EBD37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onstangy Slide Template" id="{BA6B0F5C-438E-4F67-9D95-B449A603832C}" vid="{7F13D3F8-C34A-4566-9C2B-8124FC7B6DEB}"/>
    </a:ext>
  </a:extLst>
</a:theme>
</file>

<file path=ppt/theme/theme3.xml><?xml version="1.0" encoding="utf-8"?>
<a:theme xmlns:a="http://schemas.openxmlformats.org/drawingml/2006/main" name="3_Office Theme">
  <a:themeElements>
    <a:clrScheme name="Constangy Colors">
      <a:dk1>
        <a:srgbClr val="3F3F3F"/>
      </a:dk1>
      <a:lt1>
        <a:srgbClr val="FFFFFF"/>
      </a:lt1>
      <a:dk2>
        <a:srgbClr val="44546A"/>
      </a:dk2>
      <a:lt2>
        <a:srgbClr val="E7E6E6"/>
      </a:lt2>
      <a:accent1>
        <a:srgbClr val="9A0A25"/>
      </a:accent1>
      <a:accent2>
        <a:srgbClr val="003865"/>
      </a:accent2>
      <a:accent3>
        <a:srgbClr val="719949"/>
      </a:accent3>
      <a:accent4>
        <a:srgbClr val="EAAA00"/>
      </a:accent4>
      <a:accent5>
        <a:srgbClr val="F29CA4"/>
      </a:accent5>
      <a:accent6>
        <a:srgbClr val="ACB6E2"/>
      </a:accent6>
      <a:hlink>
        <a:srgbClr val="B5CE9A"/>
      </a:hlink>
      <a:folHlink>
        <a:srgbClr val="EBD37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onstangy Slide Template" id="{BA6B0F5C-438E-4F67-9D95-B449A603832C}" vid="{7F13D3F8-C34A-4566-9C2B-8124FC7B6DE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 W O R K S I T E ! 9 8 0 7 5 3 0 . 1 < / d o c u m e n t i d >  
     < s e n d e r i d > M Z A B I J A K A < / s e n d e r i d >  
     < s e n d e r e m a i l > M Z A B I J A K A @ C O N S T A N G Y . C O M < / s e n d e r e m a i l >  
     < l a s t m o d i f i e d > 2 0 2 3 - 0 7 - 1 9 T 1 3 : 4 2 : 4 7 . 0 0 0 0 0 0 0 - 0 4 : 0 0 < / l a s t m o d i f i e d >  
     < d a t a b a s e > W O R K S I T E < / d a t a b a s e >  
 < / p r o p e r t i e s > 
</file>

<file path=customXml/itemProps1.xml><?xml version="1.0" encoding="utf-8"?>
<ds:datastoreItem xmlns:ds="http://schemas.openxmlformats.org/officeDocument/2006/customXml" ds:itemID="{AFA2E90C-D874-4A9F-BC87-6344CAF12457}">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15083</TotalTime>
  <Pages>0</Pages>
  <Words>4449</Words>
  <Characters>0</Characters>
  <Application>Microsoft Office PowerPoint</Application>
  <PresentationFormat>Custom</PresentationFormat>
  <Lines>0</Lines>
  <Paragraphs>368</Paragraphs>
  <Slides>43</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Arial Unicode MS</vt:lpstr>
      <vt:lpstr>Calibri</vt:lpstr>
      <vt:lpstr>Century Gothic</vt:lpstr>
      <vt:lpstr>Cochin</vt:lpstr>
      <vt:lpstr>Tahoma</vt:lpstr>
      <vt:lpstr>Times New Roman</vt:lpstr>
      <vt:lpstr>Wingdings</vt:lpstr>
      <vt:lpstr>Compass</vt:lpstr>
      <vt:lpstr>1_Office Theme</vt:lpstr>
      <vt:lpstr>3_Office Theme</vt:lpstr>
      <vt:lpstr>PowerPoint Presentation</vt:lpstr>
      <vt:lpstr>Job Environment</vt:lpstr>
      <vt:lpstr>Recruitment/Hiring</vt:lpstr>
      <vt:lpstr>Importance of Good Hiring Practices</vt:lpstr>
      <vt:lpstr>Legal Risks Associated with Improper Hiring Practices</vt:lpstr>
      <vt:lpstr>Preparing Position Descriptions</vt:lpstr>
      <vt:lpstr>Job Vacancy Advertisements</vt:lpstr>
      <vt:lpstr>Uniformity in the Process</vt:lpstr>
      <vt:lpstr>Minimum Qualifications</vt:lpstr>
      <vt:lpstr>Pre-screening</vt:lpstr>
      <vt:lpstr>Veterans’ Preference – Legislative Intent</vt:lpstr>
      <vt:lpstr>Who is a veteran?</vt:lpstr>
      <vt:lpstr>Who qualifies for Veterans’ Preference?</vt:lpstr>
      <vt:lpstr>Who qualifies for Veterans’ Preference? (Continued) </vt:lpstr>
      <vt:lpstr>Why does this matter?</vt:lpstr>
      <vt:lpstr>Exempt from Veterans’ Preference</vt:lpstr>
      <vt:lpstr>Veterans’ Preference in Hiring</vt:lpstr>
      <vt:lpstr>Veterans’ Preference in Appointment – Numerical Based Selection Process </vt:lpstr>
      <vt:lpstr>Veterans’ Preference in Appointment – Non-numerical Selection</vt:lpstr>
      <vt:lpstr>Veterans’ Preference in Appointment – Non-numerical Selection (Cont’d)</vt:lpstr>
      <vt:lpstr>Documentation of Selection Process</vt:lpstr>
      <vt:lpstr>Conditional Offer:</vt:lpstr>
      <vt:lpstr>Pre-Employment Drug Testing</vt:lpstr>
      <vt:lpstr>Drug Testing (Con’t)</vt:lpstr>
      <vt:lpstr>Drug Testing (Con’t)</vt:lpstr>
      <vt:lpstr>Retention/Managing Off Duty Conduct</vt:lpstr>
      <vt:lpstr>PowerPoint Presentation</vt:lpstr>
      <vt:lpstr>Legitimate Employer Concerns</vt:lpstr>
      <vt:lpstr>Is there a real/material connection between the conduct and the workplace?</vt:lpstr>
      <vt:lpstr>PowerPoint Presentation</vt:lpstr>
      <vt:lpstr>EEOC’s Position</vt:lpstr>
      <vt:lpstr>When Can You Discipline for Otherwise Lawful Activity? </vt:lpstr>
      <vt:lpstr>Drug Testing</vt:lpstr>
      <vt:lpstr>Marijuana Use</vt:lpstr>
      <vt:lpstr>Public Expression</vt:lpstr>
      <vt:lpstr>Purely Personal Communication</vt:lpstr>
      <vt:lpstr>Detrimental to the Employer’s Reputation</vt:lpstr>
      <vt:lpstr>Speech is of Public Importance  </vt:lpstr>
      <vt:lpstr>Social Media</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I-9 COMPLIANCE SUPERVISOR  TRAINING &amp; CERTIFICATION</dc:title>
  <dc:subject/>
  <dc:creator>Johnson, Christina</dc:creator>
  <cp:keywords/>
  <dc:description/>
  <cp:lastModifiedBy>Krista Sinibaldi</cp:lastModifiedBy>
  <cp:revision>589</cp:revision>
  <cp:lastPrinted>2019-07-31T20:17:24Z</cp:lastPrinted>
  <dcterms:modified xsi:type="dcterms:W3CDTF">2023-07-24T14:35:52Z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2240595.1</vt:lpwstr>
  </property>
</Properties>
</file>